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notesMasterIdLst>
    <p:notesMasterId r:id="rId38"/>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slideLayout" Target="../slideLayouts/slideLayout1.xml"/><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slideLayout" Target="../slideLayouts/slideLayout1.xml"/><Relationship Id="rId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slideLayout" Target="../slideLayouts/slideLayout1.xml"/><Relationship Id="rId6"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png"/><Relationship Id="rId9" Type="http://schemas.openxmlformats.org/officeDocument/2006/relationships/image" Target="../media/image-13-9.png"/><Relationship Id="rId10" Type="http://schemas.openxmlformats.org/officeDocument/2006/relationships/image" Target="../media/image-13-10.png"/><Relationship Id="rId11" Type="http://schemas.openxmlformats.org/officeDocument/2006/relationships/image" Target="../media/image-13-11.png"/><Relationship Id="rId12" Type="http://schemas.openxmlformats.org/officeDocument/2006/relationships/image" Target="../media/image-13-12.png"/><Relationship Id="rId13" Type="http://schemas.openxmlformats.org/officeDocument/2006/relationships/image" Target="../media/image-13-13.png"/><Relationship Id="rId14" Type="http://schemas.openxmlformats.org/officeDocument/2006/relationships/image" Target="../media/image-13-14.png"/><Relationship Id="rId15" Type="http://schemas.openxmlformats.org/officeDocument/2006/relationships/image" Target="../media/image-13-15.png"/><Relationship Id="rId16" Type="http://schemas.openxmlformats.org/officeDocument/2006/relationships/image" Target="../media/image-13-16.png"/><Relationship Id="rId17" Type="http://schemas.openxmlformats.org/officeDocument/2006/relationships/image" Target="../media/image-13-17.png"/><Relationship Id="rId18" Type="http://schemas.openxmlformats.org/officeDocument/2006/relationships/image" Target="../media/image-13-18.png"/><Relationship Id="rId19" Type="http://schemas.openxmlformats.org/officeDocument/2006/relationships/slideLayout" Target="../slideLayouts/slideLayout1.xml"/><Relationship Id="rId20"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slideLayout" Target="../slideLayouts/slideLayout1.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slideLayout" Target="../slideLayouts/slideLayout1.xml"/><Relationship Id="rId8"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8" Type="http://schemas.openxmlformats.org/officeDocument/2006/relationships/image" Target="../media/image-16-8.png"/><Relationship Id="rId9" Type="http://schemas.openxmlformats.org/officeDocument/2006/relationships/slideLayout" Target="../slideLayouts/slideLayout1.xml"/><Relationship Id="rId10"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slideLayout" Target="../slideLayouts/slideLayout1.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image" Target="../media/image-18-9.png"/><Relationship Id="rId10" Type="http://schemas.openxmlformats.org/officeDocument/2006/relationships/slideLayout" Target="../slideLayouts/slideLayout1.xml"/><Relationship Id="rId11"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slideLayout" Target="../slideLayouts/slideLayout1.xml"/><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slideLayout" Target="../slideLayouts/slideLayout1.xml"/><Relationship Id="rId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slideLayout" Target="../slideLayouts/slideLayout1.xml"/><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image" Target="../media/image-21-8.png"/><Relationship Id="rId9" Type="http://schemas.openxmlformats.org/officeDocument/2006/relationships/image" Target="../media/image-21-9.png"/><Relationship Id="rId10" Type="http://schemas.openxmlformats.org/officeDocument/2006/relationships/image" Target="../media/image-21-10.png"/><Relationship Id="rId11" Type="http://schemas.openxmlformats.org/officeDocument/2006/relationships/image" Target="../media/image-21-11.png"/><Relationship Id="rId12" Type="http://schemas.openxmlformats.org/officeDocument/2006/relationships/image" Target="../media/image-21-12.png"/><Relationship Id="rId13" Type="http://schemas.openxmlformats.org/officeDocument/2006/relationships/image" Target="../media/image-21-13.png"/><Relationship Id="rId14" Type="http://schemas.openxmlformats.org/officeDocument/2006/relationships/slideLayout" Target="../slideLayouts/slideLayout1.xml"/><Relationship Id="rId15"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slideLayout" Target="../slideLayouts/slideLayout1.xml"/><Relationship Id="rId1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png"/><Relationship Id="rId9" Type="http://schemas.openxmlformats.org/officeDocument/2006/relationships/image" Target="../media/image-23-9.png"/><Relationship Id="rId10" Type="http://schemas.openxmlformats.org/officeDocument/2006/relationships/image" Target="../media/image-23-10.png"/><Relationship Id="rId11" Type="http://schemas.openxmlformats.org/officeDocument/2006/relationships/image" Target="../media/image-23-11.png"/><Relationship Id="rId12" Type="http://schemas.openxmlformats.org/officeDocument/2006/relationships/image" Target="../media/image-23-12.png"/><Relationship Id="rId13" Type="http://schemas.openxmlformats.org/officeDocument/2006/relationships/image" Target="../media/image-23-13.png"/><Relationship Id="rId14" Type="http://schemas.openxmlformats.org/officeDocument/2006/relationships/image" Target="../media/image-23-14.png"/><Relationship Id="rId15" Type="http://schemas.openxmlformats.org/officeDocument/2006/relationships/image" Target="../media/image-23-15.png"/><Relationship Id="rId16" Type="http://schemas.openxmlformats.org/officeDocument/2006/relationships/image" Target="../media/image-23-16.png"/><Relationship Id="rId17" Type="http://schemas.openxmlformats.org/officeDocument/2006/relationships/image" Target="../media/image-23-17.png"/><Relationship Id="rId18" Type="http://schemas.openxmlformats.org/officeDocument/2006/relationships/image" Target="../media/image-23-18.png"/><Relationship Id="rId19" Type="http://schemas.openxmlformats.org/officeDocument/2006/relationships/image" Target="../media/image-23-19.png"/><Relationship Id="rId20" Type="http://schemas.openxmlformats.org/officeDocument/2006/relationships/image" Target="../media/image-23-20.png"/><Relationship Id="rId21" Type="http://schemas.openxmlformats.org/officeDocument/2006/relationships/slideLayout" Target="../slideLayouts/slideLayout1.xml"/><Relationship Id="rId2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slideLayout" Target="../slideLayouts/slideLayout1.xml"/><Relationship Id="rId5"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slideLayout" Target="../slideLayouts/slideLayout1.xm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image" Target="../media/image-26-2.png"/><Relationship Id="rId3" Type="http://schemas.openxmlformats.org/officeDocument/2006/relationships/image" Target="../media/image-26-3.png"/><Relationship Id="rId4" Type="http://schemas.openxmlformats.org/officeDocument/2006/relationships/image" Target="../media/image-26-4.png"/><Relationship Id="rId5" Type="http://schemas.openxmlformats.org/officeDocument/2006/relationships/image" Target="../media/image-26-5.png"/><Relationship Id="rId6" Type="http://schemas.openxmlformats.org/officeDocument/2006/relationships/image" Target="../media/image-26-6.png"/><Relationship Id="rId7" Type="http://schemas.openxmlformats.org/officeDocument/2006/relationships/image" Target="../media/image-26-7.png"/><Relationship Id="rId8" Type="http://schemas.openxmlformats.org/officeDocument/2006/relationships/image" Target="../media/image-26-8.png"/><Relationship Id="rId9" Type="http://schemas.openxmlformats.org/officeDocument/2006/relationships/image" Target="../media/image-26-9.png"/><Relationship Id="rId10" Type="http://schemas.openxmlformats.org/officeDocument/2006/relationships/image" Target="../media/image-26-10.png"/><Relationship Id="rId11" Type="http://schemas.openxmlformats.org/officeDocument/2006/relationships/image" Target="../media/image-26-11.png"/><Relationship Id="rId12" Type="http://schemas.openxmlformats.org/officeDocument/2006/relationships/image" Target="../media/image-26-12.png"/><Relationship Id="rId13" Type="http://schemas.openxmlformats.org/officeDocument/2006/relationships/image" Target="../media/image-26-13.png"/><Relationship Id="rId14" Type="http://schemas.openxmlformats.org/officeDocument/2006/relationships/slideLayout" Target="../slideLayouts/slideLayout1.xml"/><Relationship Id="rId15"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image" Target="../media/image-27-2.png"/><Relationship Id="rId3" Type="http://schemas.openxmlformats.org/officeDocument/2006/relationships/image" Target="../media/image-27-3.png"/><Relationship Id="rId4" Type="http://schemas.openxmlformats.org/officeDocument/2006/relationships/slideLayout" Target="../slideLayouts/slideLayout1.xml"/><Relationship Id="rId5"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image-28-1.png"/><Relationship Id="rId2" Type="http://schemas.openxmlformats.org/officeDocument/2006/relationships/image" Target="../media/image-28-2.png"/><Relationship Id="rId3" Type="http://schemas.openxmlformats.org/officeDocument/2006/relationships/image" Target="../media/image-28-3.png"/><Relationship Id="rId4" Type="http://schemas.openxmlformats.org/officeDocument/2006/relationships/image" Target="../media/image-28-4.png"/><Relationship Id="rId5" Type="http://schemas.openxmlformats.org/officeDocument/2006/relationships/image" Target="../media/image-28-5.png"/><Relationship Id="rId6" Type="http://schemas.openxmlformats.org/officeDocument/2006/relationships/image" Target="../media/image-28-6.png"/><Relationship Id="rId7" Type="http://schemas.openxmlformats.org/officeDocument/2006/relationships/image" Target="../media/image-28-7.png"/><Relationship Id="rId8" Type="http://schemas.openxmlformats.org/officeDocument/2006/relationships/image" Target="../media/image-28-8.png"/><Relationship Id="rId9" Type="http://schemas.openxmlformats.org/officeDocument/2006/relationships/image" Target="../media/image-28-9.png"/><Relationship Id="rId10" Type="http://schemas.openxmlformats.org/officeDocument/2006/relationships/slideLayout" Target="../slideLayouts/slideLayout1.xml"/><Relationship Id="rId11"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image-29-1.png"/><Relationship Id="rId2" Type="http://schemas.openxmlformats.org/officeDocument/2006/relationships/image" Target="../media/image-29-2.png"/><Relationship Id="rId3" Type="http://schemas.openxmlformats.org/officeDocument/2006/relationships/image" Target="../media/image-29-3.png"/><Relationship Id="rId4" Type="http://schemas.openxmlformats.org/officeDocument/2006/relationships/image" Target="../media/image-29-4.png"/><Relationship Id="rId5" Type="http://schemas.openxmlformats.org/officeDocument/2006/relationships/image" Target="../media/image-29-5.png"/><Relationship Id="rId6" Type="http://schemas.openxmlformats.org/officeDocument/2006/relationships/image" Target="../media/image-29-6.png"/><Relationship Id="rId7" Type="http://schemas.openxmlformats.org/officeDocument/2006/relationships/image" Target="../media/image-29-7.png"/><Relationship Id="rId8" Type="http://schemas.openxmlformats.org/officeDocument/2006/relationships/slideLayout" Target="../slideLayouts/slideLayout1.xml"/><Relationship Id="rId9"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1.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image-30-1.png"/><Relationship Id="rId2" Type="http://schemas.openxmlformats.org/officeDocument/2006/relationships/image" Target="../media/image-30-2.png"/><Relationship Id="rId3" Type="http://schemas.openxmlformats.org/officeDocument/2006/relationships/slideLayout" Target="../slideLayouts/slideLayout1.xm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image-31-1.png"/><Relationship Id="rId2" Type="http://schemas.openxmlformats.org/officeDocument/2006/relationships/image" Target="../media/image-31-2.png"/><Relationship Id="rId3" Type="http://schemas.openxmlformats.org/officeDocument/2006/relationships/image" Target="../media/image-31-3.png"/><Relationship Id="rId4" Type="http://schemas.openxmlformats.org/officeDocument/2006/relationships/image" Target="../media/image-31-4.png"/><Relationship Id="rId5" Type="http://schemas.openxmlformats.org/officeDocument/2006/relationships/image" Target="../media/image-31-5.png"/><Relationship Id="rId6" Type="http://schemas.openxmlformats.org/officeDocument/2006/relationships/image" Target="../media/image-31-6.png"/><Relationship Id="rId7" Type="http://schemas.openxmlformats.org/officeDocument/2006/relationships/image" Target="../media/image-31-7.png"/><Relationship Id="rId8" Type="http://schemas.openxmlformats.org/officeDocument/2006/relationships/image" Target="../media/image-31-8.png"/><Relationship Id="rId9" Type="http://schemas.openxmlformats.org/officeDocument/2006/relationships/slideLayout" Target="../slideLayouts/slideLayout1.xml"/><Relationship Id="rId10"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image-32-1.png"/><Relationship Id="rId2" Type="http://schemas.openxmlformats.org/officeDocument/2006/relationships/image" Target="../media/image-32-2.png"/><Relationship Id="rId3" Type="http://schemas.openxmlformats.org/officeDocument/2006/relationships/image" Target="../media/image-32-3.png"/><Relationship Id="rId4" Type="http://schemas.openxmlformats.org/officeDocument/2006/relationships/image" Target="../media/image-32-4.png"/><Relationship Id="rId5" Type="http://schemas.openxmlformats.org/officeDocument/2006/relationships/slideLayout" Target="../slideLayouts/slideLayout1.xml"/><Relationship Id="rId6"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image-33-1.png"/><Relationship Id="rId2" Type="http://schemas.openxmlformats.org/officeDocument/2006/relationships/image" Target="../media/image-33-2.png"/><Relationship Id="rId3" Type="http://schemas.openxmlformats.org/officeDocument/2006/relationships/image" Target="../media/image-33-3.png"/><Relationship Id="rId4" Type="http://schemas.openxmlformats.org/officeDocument/2006/relationships/image" Target="../media/image-33-4.png"/><Relationship Id="rId5" Type="http://schemas.openxmlformats.org/officeDocument/2006/relationships/image" Target="../media/image-33-5.png"/><Relationship Id="rId6" Type="http://schemas.openxmlformats.org/officeDocument/2006/relationships/slideLayout" Target="../slideLayouts/slideLayout1.xml"/><Relationship Id="rId7"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image-34-1.png"/><Relationship Id="rId2" Type="http://schemas.openxmlformats.org/officeDocument/2006/relationships/image" Target="../media/image-34-2.png"/><Relationship Id="rId3" Type="http://schemas.openxmlformats.org/officeDocument/2006/relationships/image" Target="../media/image-34-3.png"/><Relationship Id="rId4" Type="http://schemas.openxmlformats.org/officeDocument/2006/relationships/image" Target="../media/image-34-4.png"/><Relationship Id="rId5" Type="http://schemas.openxmlformats.org/officeDocument/2006/relationships/image" Target="../media/image-34-5.png"/><Relationship Id="rId6" Type="http://schemas.openxmlformats.org/officeDocument/2006/relationships/image" Target="../media/image-34-6.png"/><Relationship Id="rId7" Type="http://schemas.openxmlformats.org/officeDocument/2006/relationships/image" Target="../media/image-34-7.png"/><Relationship Id="rId8" Type="http://schemas.openxmlformats.org/officeDocument/2006/relationships/image" Target="../media/image-34-8.png"/><Relationship Id="rId9" Type="http://schemas.openxmlformats.org/officeDocument/2006/relationships/image" Target="../media/image-34-9.png"/><Relationship Id="rId10" Type="http://schemas.openxmlformats.org/officeDocument/2006/relationships/image" Target="../media/image-34-10.png"/><Relationship Id="rId11" Type="http://schemas.openxmlformats.org/officeDocument/2006/relationships/image" Target="../media/image-34-11.png"/><Relationship Id="rId12" Type="http://schemas.openxmlformats.org/officeDocument/2006/relationships/slideLayout" Target="../slideLayouts/slideLayout1.xml"/><Relationship Id="rId1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image-35-1.png"/><Relationship Id="rId2" Type="http://schemas.openxmlformats.org/officeDocument/2006/relationships/image" Target="../media/image-35-2.png"/><Relationship Id="rId3" Type="http://schemas.openxmlformats.org/officeDocument/2006/relationships/image" Target="../media/image-35-3.png"/><Relationship Id="rId4" Type="http://schemas.openxmlformats.org/officeDocument/2006/relationships/image" Target="../media/image-35-4.png"/><Relationship Id="rId5" Type="http://schemas.openxmlformats.org/officeDocument/2006/relationships/image" Target="../media/image-35-5.png"/><Relationship Id="rId6" Type="http://schemas.openxmlformats.org/officeDocument/2006/relationships/image" Target="../media/image-35-6.png"/><Relationship Id="rId7" Type="http://schemas.openxmlformats.org/officeDocument/2006/relationships/image" Target="../media/image-35-7.png"/><Relationship Id="rId8" Type="http://schemas.openxmlformats.org/officeDocument/2006/relationships/slideLayout" Target="../slideLayouts/slideLayout1.xml"/><Relationship Id="rId9"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image-36-1.png"/><Relationship Id="rId2" Type="http://schemas.openxmlformats.org/officeDocument/2006/relationships/image" Target="../media/image-36-2.png"/><Relationship Id="rId3" Type="http://schemas.openxmlformats.org/officeDocument/2006/relationships/image" Target="../media/image-36-3.png"/><Relationship Id="rId4" Type="http://schemas.openxmlformats.org/officeDocument/2006/relationships/image" Target="../media/image-36-4.png"/><Relationship Id="rId5" Type="http://schemas.openxmlformats.org/officeDocument/2006/relationships/image" Target="../media/image-36-5.png"/><Relationship Id="rId6" Type="http://schemas.openxmlformats.org/officeDocument/2006/relationships/slideLayout" Target="../slideLayouts/slideLayout1.xml"/><Relationship Id="rId7"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4-10.png"/><Relationship Id="rId11" Type="http://schemas.openxmlformats.org/officeDocument/2006/relationships/slideLayout" Target="../slideLayouts/slideLayout1.xml"/><Relationship Id="rId1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1.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1.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slideLayout" Target="../slideLayouts/slideLayout1.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8-10.png"/><Relationship Id="rId11" Type="http://schemas.openxmlformats.org/officeDocument/2006/relationships/image" Target="../media/image-8-11.png"/><Relationship Id="rId12" Type="http://schemas.openxmlformats.org/officeDocument/2006/relationships/image" Target="../media/image-8-12.png"/><Relationship Id="rId13" Type="http://schemas.openxmlformats.org/officeDocument/2006/relationships/image" Target="../media/image-8-13.png"/><Relationship Id="rId14" Type="http://schemas.openxmlformats.org/officeDocument/2006/relationships/image" Target="../media/image-8-14.png"/><Relationship Id="rId15" Type="http://schemas.openxmlformats.org/officeDocument/2006/relationships/image" Target="../media/image-8-15.png"/><Relationship Id="rId16" Type="http://schemas.openxmlformats.org/officeDocument/2006/relationships/image" Target="../media/image-8-16.png"/><Relationship Id="rId17" Type="http://schemas.openxmlformats.org/officeDocument/2006/relationships/slideLayout" Target="../slideLayouts/slideLayout1.xml"/><Relationship Id="rId18"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sp>
        <p:nvSpPr>
          <p:cNvPr id="3" name="Text 0"/>
          <p:cNvSpPr/>
          <p:nvPr/>
        </p:nvSpPr>
        <p:spPr>
          <a:xfrm>
            <a:off x="1571625" y="619125"/>
            <a:ext cx="8664773" cy="800100"/>
          </a:xfrm>
          <a:prstGeom prst="rect">
            <a:avLst/>
          </a:prstGeom>
          <a:noFill/>
          <a:ln/>
        </p:spPr>
        <p:txBody>
          <a:bodyPr wrap="square" lIns="0" tIns="0" rIns="0" bIns="0" rtlCol="0" anchor="ctr" vert="horz"/>
          <a:lstStyle/>
          <a:p>
            <a:pPr algn="ctr" indent="0" marL="0">
              <a:lnSpc>
                <a:spcPts val="3150"/>
              </a:lnSpc>
              <a:buNone/>
            </a:pPr>
            <a:r>
              <a:rPr lang="en-US" sz="2625" b="1" dirty="0">
                <a:solidFill>
                  <a:srgbClr val="162A4D"/>
                </a:solidFill>
                <a:latin typeface="Noto Serif KR" pitchFamily="34" charset="0"/>
                <a:ea typeface="Noto Serif KR" pitchFamily="34" charset="-122"/>
                <a:cs typeface="Noto Serif KR" pitchFamily="34" charset="-120"/>
              </a:rPr>
              <a:t>استكشاف الجذور،(PSYCH401) نطاق علم النفس</a:t>
            </a:r>
            <a:pPr algn="ctr" indent="0" marL="0">
              <a:lnSpc>
                <a:spcPts val="3150"/>
              </a:lnSpc>
              <a:buNone/>
            </a:pPr>
            <a:r>
              <a:rPr lang="en-US" sz="2625" b="1" dirty="0">
                <a:solidFill>
                  <a:srgbClr val="162A4D"/>
                </a:solidFill>
                <a:latin typeface="Noto Serif KR" pitchFamily="34" charset="0"/>
                <a:ea typeface="Noto Serif KR" pitchFamily="34" charset="-122"/>
                <a:cs typeface="Noto Serif KR" pitchFamily="34" charset="-120"/>
              </a:rPr>
              <a:t>
</a:t>
            </a:r>
            <a:pPr algn="ctr" indent="0" marL="0">
              <a:lnSpc>
                <a:spcPts val="3150"/>
              </a:lnSpc>
              <a:buNone/>
            </a:pPr>
            <a:r>
              <a:rPr lang="en-US" sz="2625" b="1" dirty="0">
                <a:solidFill>
                  <a:srgbClr val="162A4D"/>
                </a:solidFill>
                <a:latin typeface="Noto Serif KR" pitchFamily="34" charset="0"/>
                <a:ea typeface="Noto Serif KR" pitchFamily="34" charset="-122"/>
                <a:cs typeface="Noto Serif KR" pitchFamily="34" charset="-120"/>
              </a:rPr>
              <a:t>الجذور، النظريات، والمنهجيات</a:t>
            </a:r>
            <a:endParaRPr lang="en-US" sz="2625" dirty="0"/>
          </a:p>
        </p:txBody>
      </p:sp>
      <p:sp>
        <p:nvSpPr>
          <p:cNvPr id="4" name="Text 1"/>
          <p:cNvSpPr/>
          <p:nvPr/>
        </p:nvSpPr>
        <p:spPr>
          <a:xfrm>
            <a:off x="-230088" y="1771650"/>
            <a:ext cx="13258800" cy="371475"/>
          </a:xfrm>
          <a:prstGeom prst="rect">
            <a:avLst/>
          </a:prstGeom>
          <a:noFill/>
          <a:ln/>
        </p:spPr>
        <p:txBody>
          <a:bodyPr wrap="square" lIns="0" tIns="0" rIns="0" bIns="0" rtlCol="0" anchor="ctr" vert="horz"/>
          <a:lstStyle/>
          <a:p>
            <a:pPr algn="ctr" indent="0" marL="0">
              <a:lnSpc>
                <a:spcPts val="2925"/>
              </a:lnSpc>
              <a:buNone/>
            </a:pPr>
            <a:r>
              <a:rPr lang="en-US" sz="2250" b="1" dirty="0">
                <a:solidFill>
                  <a:srgbClr val="162A4D"/>
                </a:solidFill>
                <a:latin typeface="Noto Sans" pitchFamily="34" charset="0"/>
                <a:ea typeface="Noto Sans" pitchFamily="34" charset="-122"/>
                <a:cs typeface="Noto Sans" pitchFamily="34" charset="-120"/>
              </a:rPr>
              <a:t>Level 5 Extended Diploma in Psychology</a:t>
            </a:r>
            <a:endParaRPr lang="en-US" sz="2250" dirty="0"/>
          </a:p>
        </p:txBody>
      </p:sp>
      <p:sp>
        <p:nvSpPr>
          <p:cNvPr id="5" name="Text 2"/>
          <p:cNvSpPr/>
          <p:nvPr/>
        </p:nvSpPr>
        <p:spPr>
          <a:xfrm>
            <a:off x="1752600" y="5029200"/>
            <a:ext cx="6572250" cy="333375"/>
          </a:xfrm>
          <a:prstGeom prst="rect">
            <a:avLst/>
          </a:prstGeom>
          <a:noFill/>
          <a:ln/>
        </p:spPr>
        <p:txBody>
          <a:bodyPr wrap="square" lIns="0" tIns="0" rIns="0" bIns="0" rtlCol="0" anchor="ctr" vert="horz"/>
          <a:lstStyle/>
          <a:p>
            <a:pPr algn="l" indent="0" marL="0">
              <a:lnSpc>
                <a:spcPts val="2625"/>
              </a:lnSpc>
              <a:buNone/>
            </a:pPr>
            <a:r>
              <a:rPr lang="en-US" sz="1875" dirty="0">
                <a:solidFill>
                  <a:srgbClr val="162A4D"/>
                </a:solidFill>
                <a:latin typeface="Noto Sans" pitchFamily="34" charset="0"/>
                <a:ea typeface="Noto Sans" pitchFamily="34" charset="-122"/>
                <a:cs typeface="Noto Sans" pitchFamily="34" charset="-120"/>
              </a:rPr>
              <a:t>• Unit Code: PSYCH401</a:t>
            </a:r>
            <a:endParaRPr lang="en-US" sz="1875" dirty="0"/>
          </a:p>
        </p:txBody>
      </p:sp>
      <p:sp>
        <p:nvSpPr>
          <p:cNvPr id="6" name="Text 3"/>
          <p:cNvSpPr/>
          <p:nvPr/>
        </p:nvSpPr>
        <p:spPr>
          <a:xfrm>
            <a:off x="1752600" y="5486400"/>
            <a:ext cx="9144000" cy="333375"/>
          </a:xfrm>
          <a:prstGeom prst="rect">
            <a:avLst/>
          </a:prstGeom>
          <a:noFill/>
          <a:ln/>
        </p:spPr>
        <p:txBody>
          <a:bodyPr wrap="square" lIns="0" tIns="0" rIns="0" bIns="0" rtlCol="0" anchor="ctr" vert="horz"/>
          <a:lstStyle/>
          <a:p>
            <a:pPr algn="l" indent="0" marL="0">
              <a:lnSpc>
                <a:spcPts val="2625"/>
              </a:lnSpc>
              <a:buNone/>
            </a:pPr>
            <a:r>
              <a:rPr lang="en-US" sz="1875" dirty="0">
                <a:solidFill>
                  <a:srgbClr val="162A4D"/>
                </a:solidFill>
                <a:latin typeface="Noto Sans" pitchFamily="34" charset="0"/>
                <a:ea typeface="Noto Sans" pitchFamily="34" charset="-122"/>
                <a:cs typeface="Noto Sans" pitchFamily="34" charset="-120"/>
              </a:rPr>
              <a:t>• Academic Level: المستوى الخامس</a:t>
            </a:r>
            <a:endParaRPr lang="en-US" sz="1875" dirty="0"/>
          </a:p>
        </p:txBody>
      </p:sp>
      <p:sp>
        <p:nvSpPr>
          <p:cNvPr id="7" name="Text 4"/>
          <p:cNvSpPr/>
          <p:nvPr/>
        </p:nvSpPr>
        <p:spPr>
          <a:xfrm>
            <a:off x="6257925" y="5029200"/>
            <a:ext cx="12252960" cy="319980"/>
          </a:xfrm>
          <a:prstGeom prst="rect">
            <a:avLst/>
          </a:prstGeom>
          <a:noFill/>
          <a:ln/>
        </p:spPr>
        <p:txBody>
          <a:bodyPr wrap="square" lIns="0" tIns="0" rIns="0" bIns="0" rtlCol="0" anchor="ctr" vert="horz"/>
          <a:lstStyle/>
          <a:p>
            <a:pPr algn="l" indent="0" marL="0">
              <a:lnSpc>
                <a:spcPts val="2520"/>
              </a:lnSpc>
              <a:buNone/>
            </a:pPr>
            <a:r>
              <a:rPr lang="en-US" sz="1800" dirty="0">
                <a:solidFill>
                  <a:srgbClr val="162A4D"/>
                </a:solidFill>
                <a:latin typeface="Noto Sans" pitchFamily="34" charset="0"/>
                <a:ea typeface="Noto Sans" pitchFamily="34" charset="-122"/>
                <a:cs typeface="Noto Sans" pitchFamily="34" charset="-120"/>
              </a:rPr>
              <a:t>• Total Sessions: 20 جلسة دراسية (40 ساعة)</a:t>
            </a:r>
            <a:endParaRPr lang="en-US" sz="1800" dirty="0"/>
          </a:p>
        </p:txBody>
      </p:sp>
      <p:sp>
        <p:nvSpPr>
          <p:cNvPr id="8" name="Text 5"/>
          <p:cNvSpPr/>
          <p:nvPr/>
        </p:nvSpPr>
        <p:spPr>
          <a:xfrm>
            <a:off x="6257925" y="5486400"/>
            <a:ext cx="9875520" cy="319980"/>
          </a:xfrm>
          <a:prstGeom prst="rect">
            <a:avLst/>
          </a:prstGeom>
          <a:noFill/>
          <a:ln/>
        </p:spPr>
        <p:txBody>
          <a:bodyPr wrap="square" lIns="0" tIns="0" rIns="0" bIns="0" rtlCol="0" anchor="ctr" vert="horz"/>
          <a:lstStyle/>
          <a:p>
            <a:pPr algn="l" indent="0" marL="0">
              <a:lnSpc>
                <a:spcPts val="2520"/>
              </a:lnSpc>
              <a:buNone/>
            </a:pPr>
            <a:r>
              <a:rPr lang="en-US" sz="1800" dirty="0">
                <a:solidFill>
                  <a:srgbClr val="162A4D"/>
                </a:solidFill>
                <a:latin typeface="Noto Sans" pitchFamily="34" charset="0"/>
                <a:ea typeface="Noto Sans" pitchFamily="34" charset="-122"/>
                <a:cs typeface="Noto Sans" pitchFamily="34" charset="-120"/>
              </a:rPr>
              <a:t>• Assessment Type: مقابل تحليلي شامل</a:t>
            </a:r>
            <a:endParaRPr lang="en-US" sz="1800" dirty="0"/>
          </a:p>
        </p:txBody>
      </p:sp>
      <p:sp>
        <p:nvSpPr>
          <p:cNvPr id="9" name="Text 6"/>
          <p:cNvSpPr/>
          <p:nvPr/>
        </p:nvSpPr>
        <p:spPr>
          <a:xfrm>
            <a:off x="-3328065" y="6391275"/>
            <a:ext cx="19568160" cy="182910"/>
          </a:xfrm>
          <a:prstGeom prst="rect">
            <a:avLst/>
          </a:prstGeom>
          <a:noFill/>
          <a:ln/>
        </p:spPr>
        <p:txBody>
          <a:bodyPr wrap="square" lIns="0" tIns="0" rIns="0" bIns="0" rtlCol="0" anchor="ctr" vert="horz"/>
          <a:lstStyle/>
          <a:p>
            <a:pPr algn="ctr" indent="0" marL="0">
              <a:lnSpc>
                <a:spcPts val="1440"/>
              </a:lnSpc>
              <a:buNone/>
            </a:pPr>
            <a:r>
              <a:rPr lang="en-US" sz="1200" dirty="0">
                <a:solidFill>
                  <a:srgbClr val="FFFFFF"/>
                </a:solidFill>
                <a:latin typeface="Noto Sans" pitchFamily="34" charset="0"/>
                <a:ea typeface="Noto Sans" pitchFamily="34" charset="-122"/>
                <a:cs typeface="Noto Sans" pitchFamily="34" charset="-120"/>
              </a:rPr>
              <a:t>[Institution Affiliation]: التمتاز المؤسسي | [Presenter Credentials]: مقدم العرض | [Date Here]: تاريخ العرض</a:t>
            </a:r>
            <a:endParaRPr lang="en-US"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11716494" y="6425803"/>
            <a:ext cx="365671" cy="219373"/>
          </a:xfrm>
          <a:prstGeom prst="rect">
            <a:avLst/>
          </a:prstGeom>
        </p:spPr>
      </p:pic>
      <p:pic>
        <p:nvPicPr>
          <p:cNvPr id="4" name="Image 2" descr="preencoded.png">    </p:cNvPr>
          <p:cNvPicPr>
            <a:picLocks noChangeAspect="1"/>
          </p:cNvPicPr>
          <p:nvPr/>
        </p:nvPicPr>
        <p:blipFill>
          <a:blip r:embed="rId3"/>
          <a:stretch>
            <a:fillRect/>
          </a:stretch>
        </p:blipFill>
        <p:spPr>
          <a:xfrm>
            <a:off x="7083475" y="1261765"/>
            <a:ext cx="4620667" cy="5047357"/>
          </a:xfrm>
          <a:prstGeom prst="rect">
            <a:avLst/>
          </a:prstGeom>
        </p:spPr>
      </p:pic>
      <p:sp>
        <p:nvSpPr>
          <p:cNvPr id="5" name="Text 0"/>
          <p:cNvSpPr/>
          <p:nvPr/>
        </p:nvSpPr>
        <p:spPr>
          <a:xfrm>
            <a:off x="-3965778" y="257175"/>
            <a:ext cx="20970240" cy="491430"/>
          </a:xfrm>
          <a:prstGeom prst="rect">
            <a:avLst/>
          </a:prstGeom>
          <a:noFill/>
          <a:ln/>
        </p:spPr>
        <p:txBody>
          <a:bodyPr wrap="square" lIns="0" tIns="0" rIns="0" bIns="0" rtlCol="0" anchor="ctr" vert="horz"/>
          <a:lstStyle/>
          <a:p>
            <a:pPr algn="ctr" indent="0" marL="0">
              <a:lnSpc>
                <a:spcPts val="3870"/>
              </a:lnSpc>
              <a:buNone/>
            </a:pPr>
            <a:r>
              <a:rPr lang="en-US" sz="3225" b="1" dirty="0">
                <a:solidFill>
                  <a:srgbClr val="FFFFFF"/>
                </a:solidFill>
                <a:latin typeface="Montserrat" pitchFamily="34" charset="0"/>
                <a:ea typeface="Montserrat" pitchFamily="34" charset="-122"/>
                <a:cs typeface="Montserrat" pitchFamily="34" charset="-120"/>
              </a:rPr>
              <a:t>الجلسة 3: المنهج البيولوجي للدماغ والوراثة</a:t>
            </a:r>
            <a:endParaRPr lang="en-US" sz="3225" dirty="0"/>
          </a:p>
        </p:txBody>
      </p:sp>
      <p:sp>
        <p:nvSpPr>
          <p:cNvPr id="6" name="Text 1"/>
          <p:cNvSpPr/>
          <p:nvPr/>
        </p:nvSpPr>
        <p:spPr>
          <a:xfrm>
            <a:off x="2581260" y="2943225"/>
            <a:ext cx="5760720" cy="260003"/>
          </a:xfrm>
          <a:prstGeom prst="rect">
            <a:avLst/>
          </a:prstGeom>
          <a:noFill/>
          <a:ln/>
        </p:spPr>
        <p:txBody>
          <a:bodyPr wrap="square" lIns="0" tIns="0" rIns="0" bIns="0" rtlCol="0" anchor="ctr" vert="horz"/>
          <a:lstStyle/>
          <a:p>
            <a:pPr algn="ctr" indent="0" marL="0">
              <a:lnSpc>
                <a:spcPts val="2048"/>
              </a:lnSpc>
              <a:buNone/>
            </a:pPr>
            <a:r>
              <a:rPr lang="en-US" sz="1575" b="1" dirty="0">
                <a:solidFill>
                  <a:srgbClr val="000000"/>
                </a:solidFill>
                <a:latin typeface="Noto Sans KR" pitchFamily="34" charset="0"/>
                <a:ea typeface="Noto Sans KR" pitchFamily="34" charset="-122"/>
                <a:cs typeface="Noto Sans KR" pitchFamily="34" charset="-120"/>
              </a:rPr>
              <a:t>المبادئ النظرية الأساسية</a:t>
            </a:r>
            <a:endParaRPr lang="en-US" sz="1575" dirty="0"/>
          </a:p>
        </p:txBody>
      </p:sp>
      <p:sp>
        <p:nvSpPr>
          <p:cNvPr id="7" name="Text 2"/>
          <p:cNvSpPr/>
          <p:nvPr/>
        </p:nvSpPr>
        <p:spPr>
          <a:xfrm>
            <a:off x="1780223" y="1257300"/>
            <a:ext cx="7383780" cy="253305"/>
          </a:xfrm>
          <a:prstGeom prst="rect">
            <a:avLst/>
          </a:prstGeom>
          <a:noFill/>
          <a:ln/>
        </p:spPr>
        <p:txBody>
          <a:bodyPr wrap="square" lIns="0" tIns="0" rIns="0" bIns="0" rtlCol="0" anchor="ctr" vert="horz"/>
          <a:lstStyle/>
          <a:p>
            <a:pPr algn="ctr" indent="0" marL="0">
              <a:lnSpc>
                <a:spcPts val="1995"/>
              </a:lnSpc>
              <a:buNone/>
            </a:pPr>
            <a:r>
              <a:rPr lang="en-US" sz="1425" b="1" dirty="0">
                <a:solidFill>
                  <a:srgbClr val="000000"/>
                </a:solidFill>
                <a:latin typeface="Noto Sans KR" pitchFamily="34" charset="0"/>
                <a:ea typeface="Noto Sans KR" pitchFamily="34" charset="-122"/>
                <a:cs typeface="Noto Sans KR" pitchFamily="34" charset="-120"/>
              </a:rPr>
              <a:t>الفترات الأساسية للمنهج البيولوجي:</a:t>
            </a:r>
            <a:endParaRPr lang="en-US" sz="1425" dirty="0"/>
          </a:p>
        </p:txBody>
      </p:sp>
      <p:sp>
        <p:nvSpPr>
          <p:cNvPr id="8" name="Text 3"/>
          <p:cNvSpPr/>
          <p:nvPr/>
        </p:nvSpPr>
        <p:spPr>
          <a:xfrm>
            <a:off x="5705475" y="1609725"/>
            <a:ext cx="1925836" cy="891778"/>
          </a:xfrm>
          <a:prstGeom prst="rect">
            <a:avLst/>
          </a:prstGeom>
          <a:noFill/>
          <a:ln/>
        </p:spPr>
        <p:txBody>
          <a:bodyPr wrap="square" lIns="0" tIns="0" rIns="0" bIns="0" rtlCol="0" anchor="ctr" vert="horz"/>
          <a:lstStyle/>
          <a:p>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يقوم المنهج البيولوجي على فرضية جوهرية مفادها أن جميع العمليات النفسية</a:t>
            </a:r>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
</a:t>
            </a:r>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والسلوكيات البشرية لها أساس مbiولوجي قابل للقياس والدراسة العلمية. يرى هذا المنهج أن</a:t>
            </a:r>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
</a:t>
            </a:r>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الدماغ والجهاز العصبي هما المحركان الأساسيان لل behaviors، وأن فهم الآليات</a:t>
            </a:r>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
</a:t>
            </a:r>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البيولوجية يوفر المفتاح الأكيد لفهم وقية تفسير السلوكي.</a:t>
            </a:r>
            <a:endParaRPr lang="en-US" sz="1350" dirty="0"/>
          </a:p>
        </p:txBody>
      </p:sp>
      <p:sp>
        <p:nvSpPr>
          <p:cNvPr id="9" name="Text 4"/>
          <p:cNvSpPr/>
          <p:nvPr/>
        </p:nvSpPr>
        <p:spPr>
          <a:xfrm>
            <a:off x="590550" y="3314700"/>
            <a:ext cx="6831211" cy="668834"/>
          </a:xfrm>
          <a:prstGeom prst="rect">
            <a:avLst/>
          </a:prstGeom>
          <a:noFill/>
          <a:ln/>
        </p:spPr>
        <p:txBody>
          <a:bodyPr wrap="square" lIns="0" tIns="0" rIns="0" bIns="0" rtlCol="0" anchor="ctr" vert="horz"/>
          <a:lstStyle/>
          <a:p>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 التحديد الفسيولوجي لكل فكرة، عاطفة، أو سلوك يتبع من نشاط كيميائي وكهربائي</a:t>
            </a:r>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
</a:t>
            </a:r>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محدد في الدماغ. هذا التحديد ليس ارتباطًا بالعلاقة السببية مباشرة، حيث تؤدي</a:t>
            </a:r>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
</a:t>
            </a:r>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التغيرات في النشاط العصبي إلى تغيرات في التجربة النفسية.</a:t>
            </a:r>
            <a:endParaRPr lang="en-US" sz="1350" dirty="0"/>
          </a:p>
        </p:txBody>
      </p:sp>
      <p:sp>
        <p:nvSpPr>
          <p:cNvPr id="10" name="Text 5"/>
          <p:cNvSpPr/>
          <p:nvPr/>
        </p:nvSpPr>
        <p:spPr>
          <a:xfrm>
            <a:off x="590550" y="4057650"/>
            <a:ext cx="6663630" cy="631329"/>
          </a:xfrm>
          <a:prstGeom prst="rect">
            <a:avLst/>
          </a:prstGeom>
          <a:noFill/>
          <a:ln/>
        </p:spPr>
        <p:txBody>
          <a:bodyPr wrap="square" lIns="0" tIns="0" rIns="0" bIns="0" rtlCol="0" anchor="ctr" vert="horz"/>
          <a:lstStyle/>
          <a:p>
            <a:pPr algn="just" indent="0" marL="0">
              <a:lnSpc>
                <a:spcPts val="1658"/>
              </a:lnSpc>
              <a:buNone/>
            </a:pPr>
            <a:r>
              <a:rPr lang="en-US" sz="1275" dirty="0">
                <a:solidFill>
                  <a:srgbClr val="000000"/>
                </a:solidFill>
                <a:latin typeface="Noto Sans KR" pitchFamily="34" charset="0"/>
                <a:ea typeface="Noto Sans KR" pitchFamily="34" charset="-122"/>
                <a:cs typeface="Noto Sans KR" pitchFamily="34" charset="-120"/>
              </a:rPr>
              <a:t>• الكيمياء الحيوية للسلوكيات: التوازن الكيميائي مثل السيرotonin، الدوبامين، والنورأدرينالين</a:t>
            </a:r>
            <a:pPr algn="just" indent="0" marL="0">
              <a:lnSpc>
                <a:spcPts val="1658"/>
              </a:lnSpc>
              <a:buNone/>
            </a:pPr>
            <a:r>
              <a:rPr lang="en-US" sz="1275" dirty="0">
                <a:solidFill>
                  <a:srgbClr val="000000"/>
                </a:solidFill>
                <a:latin typeface="Noto Sans KR" pitchFamily="34" charset="0"/>
                <a:ea typeface="Noto Sans KR" pitchFamily="34" charset="-122"/>
                <a:cs typeface="Noto Sans KR" pitchFamily="34" charset="-120"/>
              </a:rPr>
              <a:t>
</a:t>
            </a:r>
            <a:pPr algn="just" indent="0" marL="0">
              <a:lnSpc>
                <a:spcPts val="1658"/>
              </a:lnSpc>
              <a:buNone/>
            </a:pPr>
            <a:r>
              <a:rPr lang="en-US" sz="1275" dirty="0">
                <a:solidFill>
                  <a:srgbClr val="000000"/>
                </a:solidFill>
                <a:latin typeface="Noto Sans KR" pitchFamily="34" charset="0"/>
                <a:ea typeface="Noto Sans KR" pitchFamily="34" charset="-122"/>
                <a:cs typeface="Noto Sans KR" pitchFamily="34" charset="-120"/>
              </a:rPr>
              <a:t>تعمل كرسائل كيميائية تحدد الحالات المزاجية، مستويات الطاقة، والاستجابات</a:t>
            </a:r>
            <a:pPr algn="just" indent="0" marL="0">
              <a:lnSpc>
                <a:spcPts val="1658"/>
              </a:lnSpc>
              <a:buNone/>
            </a:pPr>
            <a:r>
              <a:rPr lang="en-US" sz="1275" dirty="0">
                <a:solidFill>
                  <a:srgbClr val="000000"/>
                </a:solidFill>
                <a:latin typeface="Noto Sans KR" pitchFamily="34" charset="0"/>
                <a:ea typeface="Noto Sans KR" pitchFamily="34" charset="-122"/>
                <a:cs typeface="Noto Sans KR" pitchFamily="34" charset="-120"/>
              </a:rPr>
              <a:t>
</a:t>
            </a:r>
            <a:pPr algn="just" indent="0" marL="0">
              <a:lnSpc>
                <a:spcPts val="1658"/>
              </a:lnSpc>
              <a:buNone/>
            </a:pPr>
            <a:r>
              <a:rPr lang="en-US" sz="1275" dirty="0">
                <a:solidFill>
                  <a:srgbClr val="000000"/>
                </a:solidFill>
                <a:latin typeface="Noto Sans KR" pitchFamily="34" charset="0"/>
                <a:ea typeface="Noto Sans KR" pitchFamily="34" charset="-122"/>
                <a:cs typeface="Noto Sans KR" pitchFamily="34" charset="-120"/>
              </a:rPr>
              <a:t>السلوكية. اختلال هذا التوازن يؤدي مباشرة إلى اضطرابات قابلية للعلاج دوائيًا.</a:t>
            </a:r>
            <a:endParaRPr lang="en-US" sz="1275" dirty="0"/>
          </a:p>
        </p:txBody>
      </p:sp>
      <p:sp>
        <p:nvSpPr>
          <p:cNvPr id="11" name="Text 6"/>
          <p:cNvSpPr/>
          <p:nvPr/>
        </p:nvSpPr>
        <p:spPr>
          <a:xfrm>
            <a:off x="590550" y="5000625"/>
            <a:ext cx="6977955" cy="668834"/>
          </a:xfrm>
          <a:prstGeom prst="rect">
            <a:avLst/>
          </a:prstGeom>
          <a:noFill/>
          <a:ln/>
        </p:spPr>
        <p:txBody>
          <a:bodyPr wrap="square" lIns="0" tIns="0" rIns="0" bIns="0" rtlCol="0" anchor="ctr" vert="horz"/>
          <a:lstStyle/>
          <a:p>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 الأساس الوارثي للشخصية: الجينات تحمل أولوية للمهام النفسية والqliبات</a:t>
            </a:r>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
</a:t>
            </a:r>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السلوكية. هذا لا يعني التحتمية المطلقة، لكن يشير إلى استعدادات وراثية تتفاعل مع</a:t>
            </a:r>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
</a:t>
            </a:r>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العوامل البيئية لتشكيل الشخصية الثابتة.</a:t>
            </a:r>
            <a:endParaRPr lang="en-US" sz="1350" dirty="0"/>
          </a:p>
        </p:txBody>
      </p:sp>
      <p:sp>
        <p:nvSpPr>
          <p:cNvPr id="12" name="Text 7"/>
          <p:cNvSpPr/>
          <p:nvPr/>
        </p:nvSpPr>
        <p:spPr>
          <a:xfrm>
            <a:off x="590550" y="5781675"/>
            <a:ext cx="6988373" cy="445889"/>
          </a:xfrm>
          <a:prstGeom prst="rect">
            <a:avLst/>
          </a:prstGeom>
          <a:noFill/>
          <a:ln/>
        </p:spPr>
        <p:txBody>
          <a:bodyPr wrap="square" lIns="0" tIns="0" rIns="0" bIns="0" rtlCol="0" anchor="ctr" vert="horz"/>
          <a:lstStyle/>
          <a:p>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 الطور والتكيف العصبي: الدماغ المكيّف للتحديات الباقيات التي واجهها سلسلفًا، مما يفسر</a:t>
            </a:r>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
</a:t>
            </a:r>
            <a:pPr algn="just" indent="0" marL="0">
              <a:lnSpc>
                <a:spcPts val="1755"/>
              </a:lnSpc>
              <a:buNone/>
            </a:pPr>
            <a:r>
              <a:rPr lang="en-US" sz="1350" dirty="0">
                <a:solidFill>
                  <a:srgbClr val="000000"/>
                </a:solidFill>
                <a:latin typeface="Noto Sans KR" pitchFamily="34" charset="0"/>
                <a:ea typeface="Noto Sans KR" pitchFamily="34" charset="-122"/>
                <a:cs typeface="Noto Sans KR" pitchFamily="34" charset="-120"/>
              </a:rPr>
              <a:t>العديد من أنماط السلوكيات المعاصرة.</a:t>
            </a:r>
            <a:endParaRPr lang="en-US" sz="13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9241482" y="5486400"/>
            <a:ext cx="2633365" cy="1165771"/>
          </a:xfrm>
          <a:prstGeom prst="rect">
            <a:avLst/>
          </a:prstGeom>
        </p:spPr>
      </p:pic>
      <p:pic>
        <p:nvPicPr>
          <p:cNvPr id="4" name="Image 2" descr="preencoded.png">    </p:cNvPr>
          <p:cNvPicPr>
            <a:picLocks noChangeAspect="1"/>
          </p:cNvPicPr>
          <p:nvPr/>
        </p:nvPicPr>
        <p:blipFill>
          <a:blip r:embed="rId3"/>
          <a:stretch>
            <a:fillRect/>
          </a:stretch>
        </p:blipFill>
        <p:spPr>
          <a:xfrm>
            <a:off x="6193482" y="5561707"/>
            <a:ext cx="2779663" cy="1104007"/>
          </a:xfrm>
          <a:prstGeom prst="rect">
            <a:avLst/>
          </a:prstGeom>
        </p:spPr>
      </p:pic>
      <p:pic>
        <p:nvPicPr>
          <p:cNvPr id="5" name="Image 3" descr="preencoded.png">    </p:cNvPr>
          <p:cNvPicPr>
            <a:picLocks noChangeAspect="1"/>
          </p:cNvPicPr>
          <p:nvPr/>
        </p:nvPicPr>
        <p:blipFill>
          <a:blip r:embed="rId4"/>
          <a:stretch>
            <a:fillRect/>
          </a:stretch>
        </p:blipFill>
        <p:spPr>
          <a:xfrm>
            <a:off x="316855" y="4875907"/>
            <a:ext cx="3096667" cy="1707505"/>
          </a:xfrm>
          <a:prstGeom prst="rect">
            <a:avLst/>
          </a:prstGeom>
        </p:spPr>
      </p:pic>
      <p:pic>
        <p:nvPicPr>
          <p:cNvPr id="6" name="Image 4" descr="preencoded.png">    </p:cNvPr>
          <p:cNvPicPr>
            <a:picLocks noChangeAspect="1"/>
          </p:cNvPicPr>
          <p:nvPr/>
        </p:nvPicPr>
        <p:blipFill>
          <a:blip r:embed="rId5"/>
          <a:stretch>
            <a:fillRect/>
          </a:stretch>
        </p:blipFill>
        <p:spPr>
          <a:xfrm>
            <a:off x="5827663" y="1776115"/>
            <a:ext cx="2877294" cy="1570434"/>
          </a:xfrm>
          <a:prstGeom prst="rect">
            <a:avLst/>
          </a:prstGeom>
        </p:spPr>
      </p:pic>
      <p:pic>
        <p:nvPicPr>
          <p:cNvPr id="7" name="Image 5" descr="preencoded.png">    </p:cNvPr>
          <p:cNvPicPr>
            <a:picLocks noChangeAspect="1"/>
          </p:cNvPicPr>
          <p:nvPr/>
        </p:nvPicPr>
        <p:blipFill>
          <a:blip r:embed="rId6"/>
          <a:stretch>
            <a:fillRect/>
          </a:stretch>
        </p:blipFill>
        <p:spPr>
          <a:xfrm>
            <a:off x="3511153" y="1755577"/>
            <a:ext cx="2035969" cy="2455069"/>
          </a:xfrm>
          <a:prstGeom prst="rect">
            <a:avLst/>
          </a:prstGeom>
        </p:spPr>
      </p:pic>
      <p:pic>
        <p:nvPicPr>
          <p:cNvPr id="8" name="Image 6" descr="preencoded.png">    </p:cNvPr>
          <p:cNvPicPr>
            <a:picLocks noChangeAspect="1"/>
          </p:cNvPicPr>
          <p:nvPr/>
        </p:nvPicPr>
        <p:blipFill>
          <a:blip r:embed="rId7"/>
          <a:stretch>
            <a:fillRect/>
          </a:stretch>
        </p:blipFill>
        <p:spPr>
          <a:xfrm>
            <a:off x="316855" y="1728192"/>
            <a:ext cx="719286" cy="740569"/>
          </a:xfrm>
          <a:prstGeom prst="rect">
            <a:avLst/>
          </a:prstGeom>
        </p:spPr>
      </p:pic>
      <p:sp>
        <p:nvSpPr>
          <p:cNvPr id="9" name="Text 0"/>
          <p:cNvSpPr/>
          <p:nvPr/>
        </p:nvSpPr>
        <p:spPr>
          <a:xfrm>
            <a:off x="-4039106" y="266700"/>
            <a:ext cx="21137880" cy="434280"/>
          </a:xfrm>
          <a:prstGeom prst="rect">
            <a:avLst/>
          </a:prstGeom>
          <a:noFill/>
          <a:ln/>
        </p:spPr>
        <p:txBody>
          <a:bodyPr wrap="square" lIns="0" tIns="0" rIns="0" bIns="0" rtlCol="0" anchor="ctr" vert="horz"/>
          <a:lstStyle/>
          <a:p>
            <a:pPr algn="ctr" indent="0" marL="0">
              <a:lnSpc>
                <a:spcPts val="3420"/>
              </a:lnSpc>
              <a:buNone/>
            </a:pPr>
            <a:r>
              <a:rPr lang="en-US" sz="2850" b="1" dirty="0">
                <a:solidFill>
                  <a:srgbClr val="1A5276"/>
                </a:solidFill>
                <a:latin typeface="Noto Serif KR" pitchFamily="34" charset="0"/>
                <a:ea typeface="Noto Serif KR" pitchFamily="34" charset="-122"/>
                <a:cs typeface="Noto Serif KR" pitchFamily="34" charset="-120"/>
              </a:rPr>
              <a:t>الجلسة 3: الأدلة التدريبية والتطبيقات البيولوجية</a:t>
            </a:r>
            <a:endParaRPr lang="en-US" sz="2850" dirty="0"/>
          </a:p>
        </p:txBody>
      </p:sp>
      <p:sp>
        <p:nvSpPr>
          <p:cNvPr id="10" name="Text 1"/>
          <p:cNvSpPr/>
          <p:nvPr/>
        </p:nvSpPr>
        <p:spPr>
          <a:xfrm>
            <a:off x="241459" y="4476750"/>
            <a:ext cx="4560570" cy="219968"/>
          </a:xfrm>
          <a:prstGeom prst="rect">
            <a:avLst/>
          </a:prstGeom>
          <a:noFill/>
          <a:ln/>
        </p:spPr>
        <p:txBody>
          <a:bodyPr wrap="square" lIns="0" tIns="0" rIns="0" bIns="0" rtlCol="0" anchor="ctr" vert="horz"/>
          <a:lstStyle/>
          <a:p>
            <a:pPr algn="ctr" indent="0" marL="0">
              <a:lnSpc>
                <a:spcPts val="1733"/>
              </a:lnSpc>
              <a:buNone/>
            </a:pPr>
            <a:r>
              <a:rPr lang="en-US" sz="1575" b="1" dirty="0">
                <a:solidFill>
                  <a:srgbClr val="1A5276"/>
                </a:solidFill>
                <a:latin typeface="Noto Serif KR" pitchFamily="34" charset="0"/>
                <a:ea typeface="Noto Serif KR" pitchFamily="34" charset="-122"/>
                <a:cs typeface="Noto Serif KR" pitchFamily="34" charset="-120"/>
              </a:rPr>
              <a:t>التقييم النفدي لذلة</a:t>
            </a:r>
            <a:endParaRPr lang="en-US" sz="1575" dirty="0"/>
          </a:p>
        </p:txBody>
      </p:sp>
      <p:sp>
        <p:nvSpPr>
          <p:cNvPr id="11" name="Text 2"/>
          <p:cNvSpPr/>
          <p:nvPr/>
        </p:nvSpPr>
        <p:spPr>
          <a:xfrm>
            <a:off x="6467921" y="4476750"/>
            <a:ext cx="7772400" cy="209550"/>
          </a:xfrm>
          <a:prstGeom prst="rect">
            <a:avLst/>
          </a:prstGeom>
          <a:noFill/>
          <a:ln/>
        </p:spPr>
        <p:txBody>
          <a:bodyPr wrap="square" lIns="0" tIns="0" rIns="0" bIns="0" rtlCol="0" anchor="ctr" vert="horz"/>
          <a:lstStyle/>
          <a:p>
            <a:pPr algn="ctr" indent="0" marL="0">
              <a:lnSpc>
                <a:spcPts val="1650"/>
              </a:lnSpc>
              <a:buNone/>
            </a:pPr>
            <a:r>
              <a:rPr lang="en-US" sz="1500" b="1" dirty="0">
                <a:solidFill>
                  <a:srgbClr val="1A5276"/>
                </a:solidFill>
                <a:latin typeface="Noto Serif KR" pitchFamily="34" charset="0"/>
                <a:ea typeface="Noto Serif KR" pitchFamily="34" charset="-122"/>
                <a:cs typeface="Noto Serif KR" pitchFamily="34" charset="-120"/>
              </a:rPr>
              <a:t>التطبيقات العملية للمنهج البيولوجي</a:t>
            </a:r>
            <a:endParaRPr lang="en-US" sz="1500" dirty="0"/>
          </a:p>
        </p:txBody>
      </p:sp>
      <p:sp>
        <p:nvSpPr>
          <p:cNvPr id="12" name="Text 3"/>
          <p:cNvSpPr/>
          <p:nvPr/>
        </p:nvSpPr>
        <p:spPr>
          <a:xfrm>
            <a:off x="992014" y="1133475"/>
            <a:ext cx="6629400" cy="209550"/>
          </a:xfrm>
          <a:prstGeom prst="rect">
            <a:avLst/>
          </a:prstGeom>
          <a:noFill/>
          <a:ln/>
        </p:spPr>
        <p:txBody>
          <a:bodyPr wrap="square" lIns="0" tIns="0" rIns="0" bIns="0" rtlCol="0" anchor="ctr" vert="horz"/>
          <a:lstStyle/>
          <a:p>
            <a:pPr algn="ctr" indent="0" marL="0">
              <a:lnSpc>
                <a:spcPts val="1650"/>
              </a:lnSpc>
              <a:buNone/>
            </a:pPr>
            <a:r>
              <a:rPr lang="en-US" sz="1500" b="1" dirty="0">
                <a:solidFill>
                  <a:srgbClr val="1A5276"/>
                </a:solidFill>
                <a:latin typeface="Noto Serif KR" pitchFamily="34" charset="0"/>
                <a:ea typeface="Noto Serif KR" pitchFamily="34" charset="-122"/>
                <a:cs typeface="Noto Serif KR" pitchFamily="34" charset="-120"/>
              </a:rPr>
              <a:t>تقنيات التصوير العصبي الحديثة</a:t>
            </a:r>
            <a:endParaRPr lang="en-US" sz="1500" dirty="0"/>
          </a:p>
        </p:txBody>
      </p:sp>
      <p:sp>
        <p:nvSpPr>
          <p:cNvPr id="13" name="Text 4"/>
          <p:cNvSpPr/>
          <p:nvPr/>
        </p:nvSpPr>
        <p:spPr>
          <a:xfrm>
            <a:off x="5185410" y="1133475"/>
            <a:ext cx="9841230" cy="219968"/>
          </a:xfrm>
          <a:prstGeom prst="rect">
            <a:avLst/>
          </a:prstGeom>
          <a:noFill/>
          <a:ln/>
        </p:spPr>
        <p:txBody>
          <a:bodyPr wrap="square" lIns="0" tIns="0" rIns="0" bIns="0" rtlCol="0" anchor="ctr" vert="horz"/>
          <a:lstStyle/>
          <a:p>
            <a:pPr algn="ctr" indent="0" marL="0">
              <a:lnSpc>
                <a:spcPts val="1733"/>
              </a:lnSpc>
              <a:buNone/>
            </a:pPr>
            <a:r>
              <a:rPr lang="en-US" sz="1575" b="1" dirty="0">
                <a:solidFill>
                  <a:srgbClr val="1A5276"/>
                </a:solidFill>
                <a:latin typeface="Noto Serif KR" pitchFamily="34" charset="0"/>
                <a:ea typeface="Noto Serif KR" pitchFamily="34" charset="-122"/>
                <a:cs typeface="Noto Serif KR" pitchFamily="34" charset="-120"/>
              </a:rPr>
              <a:t>الأدلة التدريبية الداعمة للمنهج البيولوجي</a:t>
            </a:r>
            <a:endParaRPr lang="en-US" sz="1575" dirty="0"/>
          </a:p>
        </p:txBody>
      </p:sp>
      <p:sp>
        <p:nvSpPr>
          <p:cNvPr id="14" name="Text 5"/>
          <p:cNvSpPr/>
          <p:nvPr/>
        </p:nvSpPr>
        <p:spPr>
          <a:xfrm>
            <a:off x="2602691" y="4848225"/>
            <a:ext cx="4903470" cy="148530"/>
          </a:xfrm>
          <a:prstGeom prst="rect">
            <a:avLst/>
          </a:prstGeom>
          <a:noFill/>
          <a:ln/>
        </p:spPr>
        <p:txBody>
          <a:bodyPr wrap="square" lIns="0" tIns="0" rIns="0" bIns="0" rtlCol="0" anchor="ctr" vert="horz"/>
          <a:lstStyle/>
          <a:p>
            <a:pPr algn="ctr" indent="0" marL="0">
              <a:lnSpc>
                <a:spcPts val="1170"/>
              </a:lnSpc>
              <a:buNone/>
            </a:pPr>
            <a:r>
              <a:rPr lang="en-US" sz="975" b="1" dirty="0">
                <a:solidFill>
                  <a:srgbClr val="1A5276"/>
                </a:solidFill>
                <a:latin typeface="Noto Serif KR" pitchFamily="34" charset="0"/>
                <a:ea typeface="Noto Serif KR" pitchFamily="34" charset="-122"/>
                <a:cs typeface="Noto Serif KR" pitchFamily="34" charset="-120"/>
              </a:rPr>
              <a:t>العوامل المدمرة للكهربائية (ECT):</a:t>
            </a:r>
            <a:endParaRPr lang="en-US" sz="975" dirty="0"/>
          </a:p>
        </p:txBody>
      </p:sp>
      <p:sp>
        <p:nvSpPr>
          <p:cNvPr id="15" name="Text 6"/>
          <p:cNvSpPr/>
          <p:nvPr/>
        </p:nvSpPr>
        <p:spPr>
          <a:xfrm>
            <a:off x="838200" y="1457325"/>
            <a:ext cx="5406390" cy="125760"/>
          </a:xfrm>
          <a:prstGeom prst="rect">
            <a:avLst/>
          </a:prstGeom>
          <a:noFill/>
          <a:ln/>
        </p:spPr>
        <p:txBody>
          <a:bodyPr wrap="square" lIns="0" tIns="0" rIns="0" bIns="0" rtlCol="0" anchor="ctr" vert="horz"/>
          <a:lstStyle/>
          <a:p>
            <a:pPr algn="l" indent="0" marL="0">
              <a:lnSpc>
                <a:spcPts val="990"/>
              </a:lnSpc>
              <a:buNone/>
            </a:pPr>
            <a:r>
              <a:rPr lang="en-US" sz="825" b="1" dirty="0">
                <a:solidFill>
                  <a:srgbClr val="1A5276"/>
                </a:solidFill>
                <a:latin typeface="Noto Serif KR" pitchFamily="34" charset="0"/>
                <a:ea typeface="Noto Serif KR" pitchFamily="34" charset="-122"/>
                <a:cs typeface="Noto Serif KR" pitchFamily="34" charset="-120"/>
              </a:rPr>
              <a:t>:fMRI) التصوير بالرنين المغناطيسي الوظيفي (</a:t>
            </a:r>
            <a:endParaRPr lang="en-US" sz="825" dirty="0"/>
          </a:p>
        </p:txBody>
      </p:sp>
      <p:sp>
        <p:nvSpPr>
          <p:cNvPr id="16" name="Text 7"/>
          <p:cNvSpPr/>
          <p:nvPr/>
        </p:nvSpPr>
        <p:spPr>
          <a:xfrm>
            <a:off x="838200" y="2543175"/>
            <a:ext cx="5897880" cy="137220"/>
          </a:xfrm>
          <a:prstGeom prst="rect">
            <a:avLst/>
          </a:prstGeom>
          <a:noFill/>
          <a:ln/>
        </p:spPr>
        <p:txBody>
          <a:bodyPr wrap="square" lIns="0" tIns="0" rIns="0" bIns="0" rtlCol="0" anchor="ctr" vert="horz"/>
          <a:lstStyle/>
          <a:p>
            <a:pPr algn="l" indent="0" marL="0">
              <a:lnSpc>
                <a:spcPts val="1080"/>
              </a:lnSpc>
              <a:buNone/>
            </a:pPr>
            <a:r>
              <a:rPr lang="en-US" sz="900" b="1" dirty="0">
                <a:solidFill>
                  <a:srgbClr val="1A5276"/>
                </a:solidFill>
                <a:latin typeface="Noto Serif KR" pitchFamily="34" charset="0"/>
                <a:ea typeface="Noto Serif KR" pitchFamily="34" charset="-122"/>
                <a:cs typeface="Noto Serif KR" pitchFamily="34" charset="-120"/>
              </a:rPr>
              <a:t>:PET) التصوير العظمي بالإصدار البوزيتروني (</a:t>
            </a:r>
            <a:endParaRPr lang="en-US" sz="900" dirty="0"/>
          </a:p>
        </p:txBody>
      </p:sp>
      <p:sp>
        <p:nvSpPr>
          <p:cNvPr id="17" name="Text 8"/>
          <p:cNvSpPr/>
          <p:nvPr/>
        </p:nvSpPr>
        <p:spPr>
          <a:xfrm>
            <a:off x="3486150" y="3429000"/>
            <a:ext cx="6652260" cy="68610"/>
          </a:xfrm>
          <a:prstGeom prst="rect">
            <a:avLst/>
          </a:prstGeom>
          <a:noFill/>
          <a:ln/>
        </p:spPr>
        <p:txBody>
          <a:bodyPr wrap="square" lIns="0" tIns="0" rIns="0" bIns="0" rtlCol="0" anchor="ctr" vert="horz"/>
          <a:lstStyle/>
          <a:p>
            <a:pPr algn="l" indent="0" marL="0">
              <a:lnSpc>
                <a:spcPts val="540"/>
              </a:lnSpc>
              <a:buNone/>
            </a:pPr>
            <a:r>
              <a:rPr lang="en-US" sz="450" b="1" dirty="0">
                <a:solidFill>
                  <a:srgbClr val="1A5276"/>
                </a:solidFill>
                <a:latin typeface="Noto Serif KR" pitchFamily="34" charset="0"/>
                <a:ea typeface="Noto Serif KR" pitchFamily="34" charset="-122"/>
                <a:cs typeface="Noto Serif KR" pitchFamily="34" charset="-120"/>
              </a:rPr>
              <a:t>اكتشاف المبادئ المغناطيسية والكهرومغناطيسية في الدماغ، مما يكشف عن النشاط العصبي في الوقت الفعلي.</a:t>
            </a:r>
            <a:endParaRPr lang="en-US" sz="450" dirty="0"/>
          </a:p>
        </p:txBody>
      </p:sp>
      <p:sp>
        <p:nvSpPr>
          <p:cNvPr id="18" name="Text 9"/>
          <p:cNvSpPr/>
          <p:nvPr/>
        </p:nvSpPr>
        <p:spPr>
          <a:xfrm>
            <a:off x="9458325" y="1514475"/>
            <a:ext cx="15841980" cy="68610"/>
          </a:xfrm>
          <a:prstGeom prst="rect">
            <a:avLst/>
          </a:prstGeom>
          <a:noFill/>
          <a:ln/>
        </p:spPr>
        <p:txBody>
          <a:bodyPr wrap="square" lIns="0" tIns="0" rIns="0" bIns="0" rtlCol="0" anchor="ctr" vert="horz"/>
          <a:lstStyle/>
          <a:p>
            <a:pPr algn="l" indent="0" marL="0">
              <a:lnSpc>
                <a:spcPts val="540"/>
              </a:lnSpc>
              <a:buNone/>
            </a:pPr>
            <a:r>
              <a:rPr lang="en-US" sz="450" b="1" dirty="0">
                <a:solidFill>
                  <a:srgbClr val="1A5276"/>
                </a:solidFill>
                <a:latin typeface="Noto Serif KR" pitchFamily="34" charset="0"/>
                <a:ea typeface="Noto Serif KR" pitchFamily="34" charset="-122"/>
                <a:cs typeface="Noto Serif KR" pitchFamily="34" charset="-120"/>
              </a:rPr>
              <a:t>دراسات التوائم وال Twins) من أقوى الأدوات المنهجية لفهم التباين بين البيئة والجينات في التطور البشري. تشمل هذه الدراسات التباين البيئي في البيئة الطبيعية مثل المناخ والبيئة الاجتماعية والبيئة الاستثنائية خلال ولادات التوأم المفردة.</a:t>
            </a:r>
            <a:endParaRPr lang="en-US" sz="450" dirty="0"/>
          </a:p>
        </p:txBody>
      </p:sp>
      <p:sp>
        <p:nvSpPr>
          <p:cNvPr id="19" name="Text 10"/>
          <p:cNvSpPr/>
          <p:nvPr/>
        </p:nvSpPr>
        <p:spPr>
          <a:xfrm>
            <a:off x="13382625" y="2486025"/>
            <a:ext cx="19270980" cy="68610"/>
          </a:xfrm>
          <a:prstGeom prst="rect">
            <a:avLst/>
          </a:prstGeom>
          <a:noFill/>
          <a:ln/>
        </p:spPr>
        <p:txBody>
          <a:bodyPr wrap="square" lIns="0" tIns="0" rIns="0" bIns="0" rtlCol="0" anchor="ctr" vert="horz"/>
          <a:lstStyle/>
          <a:p>
            <a:pPr algn="l" indent="0" marL="0">
              <a:lnSpc>
                <a:spcPts val="540"/>
              </a:lnSpc>
              <a:buNone/>
            </a:pPr>
            <a:r>
              <a:rPr lang="en-US" sz="450" b="1" dirty="0">
                <a:solidFill>
                  <a:srgbClr val="1A5276"/>
                </a:solidFill>
                <a:latin typeface="Noto Serif KR" pitchFamily="34" charset="0"/>
                <a:ea typeface="Noto Serif KR" pitchFamily="34" charset="-122"/>
                <a:cs typeface="Noto Serif KR" pitchFamily="34" charset="-120"/>
              </a:rPr>
              <a:t>مقارنة دراسات التوأم: دراسات التوأم المتطابق والتوأم غير المتطابق تساعد على فهم التباين بين الجينات والبيئة في تطور السلوكيات والاضطرابات. تقارن دراسات التوأم المتطابق ( identical twins) مع دراسات التوأم غير المتطابق (fraternal twins) في السمات النفسية والاضطرابات والسمات الجسدية.</a:t>
            </a:r>
            <a:endParaRPr lang="en-US" sz="450" dirty="0"/>
          </a:p>
        </p:txBody>
      </p:sp>
      <p:sp>
        <p:nvSpPr>
          <p:cNvPr id="20" name="Text 11"/>
          <p:cNvSpPr/>
          <p:nvPr/>
        </p:nvSpPr>
        <p:spPr>
          <a:xfrm>
            <a:off x="14830425" y="3667125"/>
            <a:ext cx="16459200" cy="68610"/>
          </a:xfrm>
          <a:prstGeom prst="rect">
            <a:avLst/>
          </a:prstGeom>
          <a:noFill/>
          <a:ln/>
        </p:spPr>
        <p:txBody>
          <a:bodyPr wrap="square" lIns="0" tIns="0" rIns="0" bIns="0" rtlCol="0" anchor="ctr" vert="horz"/>
          <a:lstStyle/>
          <a:p>
            <a:pPr algn="l" indent="0" marL="0">
              <a:lnSpc>
                <a:spcPts val="540"/>
              </a:lnSpc>
              <a:buNone/>
            </a:pPr>
            <a:r>
              <a:rPr lang="en-US" sz="450" b="1" dirty="0">
                <a:solidFill>
                  <a:srgbClr val="1A5276"/>
                </a:solidFill>
                <a:latin typeface="Noto Serif KR" pitchFamily="34" charset="0"/>
                <a:ea typeface="Noto Serif KR" pitchFamily="34" charset="-122"/>
                <a:cs typeface="Noto Serif KR" pitchFamily="34" charset="-120"/>
              </a:rPr>
              <a:t>التوائم الريزية: تُعتبر التوائم الريزية أطهر الدراسات الميدانية لفهم التباين بين التوائم الجينية والبيئية في سلوكيات الإنسان. حين ينفصل التوأم في الرحم، ينفصلان في البيئة والتجارب. هذا يشير إلى مكون وراثي قوي في تكوين السلوكيات وال Traits).</a:t>
            </a:r>
            <a:endParaRPr lang="en-US" sz="450" dirty="0"/>
          </a:p>
        </p:txBody>
      </p:sp>
      <p:sp>
        <p:nvSpPr>
          <p:cNvPr id="21" name="Text 12"/>
          <p:cNvSpPr/>
          <p:nvPr/>
        </p:nvSpPr>
        <p:spPr>
          <a:xfrm>
            <a:off x="3436575" y="4848225"/>
            <a:ext cx="8503920" cy="68610"/>
          </a:xfrm>
          <a:prstGeom prst="rect">
            <a:avLst/>
          </a:prstGeom>
          <a:noFill/>
          <a:ln/>
        </p:spPr>
        <p:txBody>
          <a:bodyPr wrap="square" lIns="0" tIns="0" rIns="0" bIns="0" rtlCol="0" anchor="ctr" vert="horz"/>
          <a:lstStyle/>
          <a:p>
            <a:pPr algn="ctr" indent="0" marL="0">
              <a:lnSpc>
                <a:spcPts val="540"/>
              </a:lnSpc>
              <a:buNone/>
            </a:pPr>
            <a:r>
              <a:rPr lang="en-US" sz="450" b="1" dirty="0">
                <a:solidFill>
                  <a:srgbClr val="1A5276"/>
                </a:solidFill>
                <a:latin typeface="Noto Serif KR" pitchFamily="34" charset="0"/>
                <a:ea typeface="Noto Serif KR" pitchFamily="34" charset="-122"/>
                <a:cs typeface="Noto Serif KR" pitchFamily="34" charset="-120"/>
              </a:rPr>
              <a:t>التدخين الجراحي البيولوجي (Biofeedback): تقييم تقدم المريض من خلال الرقابة الفورية على نشاط الأعصاب والعضلات في مناطق معينة.</a:t>
            </a:r>
            <a:endParaRPr lang="en-US" sz="450" dirty="0"/>
          </a:p>
        </p:txBody>
      </p:sp>
      <p:sp>
        <p:nvSpPr>
          <p:cNvPr id="22" name="Text 13"/>
          <p:cNvSpPr/>
          <p:nvPr/>
        </p:nvSpPr>
        <p:spPr>
          <a:xfrm>
            <a:off x="7772355" y="4886325"/>
            <a:ext cx="5966460" cy="68610"/>
          </a:xfrm>
          <a:prstGeom prst="rect">
            <a:avLst/>
          </a:prstGeom>
          <a:noFill/>
          <a:ln/>
        </p:spPr>
        <p:txBody>
          <a:bodyPr wrap="square" lIns="0" tIns="0" rIns="0" bIns="0" rtlCol="0" anchor="ctr" vert="horz"/>
          <a:lstStyle/>
          <a:p>
            <a:pPr algn="ctr" indent="0" marL="0">
              <a:lnSpc>
                <a:spcPts val="540"/>
              </a:lnSpc>
              <a:buNone/>
            </a:pPr>
            <a:r>
              <a:rPr lang="en-US" sz="450" b="1" dirty="0">
                <a:solidFill>
                  <a:srgbClr val="1A5276"/>
                </a:solidFill>
                <a:latin typeface="Noto Serif KR" pitchFamily="34" charset="0"/>
                <a:ea typeface="Noto Serif KR" pitchFamily="34" charset="-122"/>
                <a:cs typeface="Noto Serif KR" pitchFamily="34" charset="-120"/>
              </a:rPr>
              <a:t>العلاج الدوائي (Pharmacotherapy): تطور الأدوية النفسية يستهدف القوانين العصبية المحددة.</a:t>
            </a:r>
            <a:endParaRPr lang="en-US" sz="450" dirty="0"/>
          </a:p>
        </p:txBody>
      </p:sp>
      <p:sp>
        <p:nvSpPr>
          <p:cNvPr id="23" name="Text 14"/>
          <p:cNvSpPr/>
          <p:nvPr/>
        </p:nvSpPr>
        <p:spPr>
          <a:xfrm>
            <a:off x="1746885" y="5029200"/>
            <a:ext cx="6583680" cy="68610"/>
          </a:xfrm>
          <a:prstGeom prst="rect">
            <a:avLst/>
          </a:prstGeom>
          <a:noFill/>
          <a:ln/>
        </p:spPr>
        <p:txBody>
          <a:bodyPr wrap="square" lIns="0" tIns="0" rIns="0" bIns="0" rtlCol="0" anchor="ctr" vert="horz"/>
          <a:lstStyle/>
          <a:p>
            <a:pPr algn="ctr" indent="0" marL="0">
              <a:lnSpc>
                <a:spcPts val="540"/>
              </a:lnSpc>
              <a:buNone/>
            </a:pPr>
            <a:r>
              <a:rPr lang="en-US" sz="450" dirty="0">
                <a:solidFill>
                  <a:srgbClr val="1A5276"/>
                </a:solidFill>
                <a:latin typeface="Noto Serif KR" pitchFamily="34" charset="0"/>
                <a:ea typeface="Noto Serif KR" pitchFamily="34" charset="-122"/>
                <a:cs typeface="Noto Serif KR" pitchFamily="34" charset="-120"/>
              </a:rPr>
              <a:t>لا يُستخدم في حالات الالكتاب الشديد في المقاومة العلاجية، مع تحسينات كبيرة في السلامة والفعالية.</a:t>
            </a:r>
            <a:endParaRPr lang="en-US" sz="450" dirty="0"/>
          </a:p>
        </p:txBody>
      </p:sp>
      <p:sp>
        <p:nvSpPr>
          <p:cNvPr id="24" name="Text 15"/>
          <p:cNvSpPr/>
          <p:nvPr/>
        </p:nvSpPr>
        <p:spPr>
          <a:xfrm>
            <a:off x="4227195" y="5029200"/>
            <a:ext cx="6880860" cy="80070"/>
          </a:xfrm>
          <a:prstGeom prst="rect">
            <a:avLst/>
          </a:prstGeom>
          <a:noFill/>
          <a:ln/>
        </p:spPr>
        <p:txBody>
          <a:bodyPr wrap="square" lIns="0" tIns="0" rIns="0" bIns="0" rtlCol="0" anchor="ctr" vert="horz"/>
          <a:lstStyle/>
          <a:p>
            <a:pPr algn="ctr" indent="0" marL="0">
              <a:lnSpc>
                <a:spcPts val="630"/>
              </a:lnSpc>
              <a:buNone/>
            </a:pPr>
            <a:r>
              <a:rPr lang="en-US" sz="525" dirty="0">
                <a:solidFill>
                  <a:srgbClr val="1A5276"/>
                </a:solidFill>
                <a:latin typeface="Noto Serif KR" pitchFamily="34" charset="0"/>
                <a:ea typeface="Noto Serif KR" pitchFamily="34" charset="-122"/>
                <a:cs typeface="Noto Serif KR" pitchFamily="34" charset="-120"/>
              </a:rPr>
              <a:t>يُستخدم لتحسين القدرة على التحكم في النشاطات العصبية والعضلية من خلال الرقابة الفورية.</a:t>
            </a:r>
            <a:endParaRPr lang="en-US" sz="525" dirty="0"/>
          </a:p>
        </p:txBody>
      </p:sp>
      <p:sp>
        <p:nvSpPr>
          <p:cNvPr id="25" name="Text 16"/>
          <p:cNvSpPr/>
          <p:nvPr/>
        </p:nvSpPr>
        <p:spPr>
          <a:xfrm>
            <a:off x="7806645" y="5029200"/>
            <a:ext cx="5897880" cy="68610"/>
          </a:xfrm>
          <a:prstGeom prst="rect">
            <a:avLst/>
          </a:prstGeom>
          <a:noFill/>
          <a:ln/>
        </p:spPr>
        <p:txBody>
          <a:bodyPr wrap="square" lIns="0" tIns="0" rIns="0" bIns="0" rtlCol="0" anchor="ctr" vert="horz"/>
          <a:lstStyle/>
          <a:p>
            <a:pPr algn="ctr" indent="0" marL="0">
              <a:lnSpc>
                <a:spcPts val="540"/>
              </a:lnSpc>
              <a:buNone/>
            </a:pPr>
            <a:r>
              <a:rPr lang="en-US" sz="450" dirty="0">
                <a:solidFill>
                  <a:srgbClr val="1A5276"/>
                </a:solidFill>
                <a:latin typeface="Noto Serif KR" pitchFamily="34" charset="0"/>
                <a:ea typeface="Noto Serif KR" pitchFamily="34" charset="-122"/>
                <a:cs typeface="Noto Serif KR" pitchFamily="34" charset="-120"/>
              </a:rPr>
              <a:t>يُستخدم لتحسين القدرة على التحكم في النشاطات العصبية والعضلية من خلال الرقابة الفورية.</a:t>
            </a:r>
            <a:endParaRPr lang="en-US" sz="4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8424565" y="5287417"/>
            <a:ext cx="3389263" cy="630882"/>
          </a:xfrm>
          <a:prstGeom prst="rect">
            <a:avLst/>
          </a:prstGeom>
        </p:spPr>
      </p:pic>
      <p:pic>
        <p:nvPicPr>
          <p:cNvPr id="4" name="Image 2" descr="preencoded.png">    </p:cNvPr>
          <p:cNvPicPr>
            <a:picLocks noChangeAspect="1"/>
          </p:cNvPicPr>
          <p:nvPr/>
        </p:nvPicPr>
        <p:blipFill>
          <a:blip r:embed="rId3"/>
          <a:stretch>
            <a:fillRect/>
          </a:stretch>
        </p:blipFill>
        <p:spPr>
          <a:xfrm>
            <a:off x="4937671" y="4711303"/>
            <a:ext cx="2316361" cy="1851571"/>
          </a:xfrm>
          <a:prstGeom prst="rect">
            <a:avLst/>
          </a:prstGeom>
        </p:spPr>
      </p:pic>
      <p:pic>
        <p:nvPicPr>
          <p:cNvPr id="5" name="Image 3" descr="preencoded.png">    </p:cNvPr>
          <p:cNvPicPr>
            <a:picLocks noChangeAspect="1"/>
          </p:cNvPicPr>
          <p:nvPr/>
        </p:nvPicPr>
        <p:blipFill>
          <a:blip r:embed="rId4"/>
          <a:stretch>
            <a:fillRect/>
          </a:stretch>
        </p:blipFill>
        <p:spPr>
          <a:xfrm>
            <a:off x="377875" y="4738836"/>
            <a:ext cx="3523357" cy="1618357"/>
          </a:xfrm>
          <a:prstGeom prst="rect">
            <a:avLst/>
          </a:prstGeom>
        </p:spPr>
      </p:pic>
      <p:sp>
        <p:nvSpPr>
          <p:cNvPr id="6" name="Text 0"/>
          <p:cNvSpPr/>
          <p:nvPr/>
        </p:nvSpPr>
        <p:spPr>
          <a:xfrm>
            <a:off x="-3479512" y="609600"/>
            <a:ext cx="20109180" cy="359122"/>
          </a:xfrm>
          <a:prstGeom prst="rect">
            <a:avLst/>
          </a:prstGeom>
          <a:noFill/>
          <a:ln/>
        </p:spPr>
        <p:txBody>
          <a:bodyPr wrap="square" lIns="0" tIns="0" rIns="0" bIns="0" rtlCol="0" anchor="ctr" vert="horz"/>
          <a:lstStyle/>
          <a:p>
            <a:pPr algn="ctr" indent="0" marL="0">
              <a:lnSpc>
                <a:spcPts val="2828"/>
              </a:lnSpc>
              <a:buNone/>
            </a:pPr>
            <a:r>
              <a:rPr lang="en-US" sz="2175" b="1" dirty="0">
                <a:solidFill>
                  <a:srgbClr val="000000"/>
                </a:solidFill>
                <a:latin typeface="Arial-Black" pitchFamily="34" charset="0"/>
                <a:ea typeface="Arial-Black" pitchFamily="34" charset="-122"/>
                <a:cs typeface="Arial-Black" pitchFamily="34" charset="-120"/>
              </a:rPr>
              <a:t>Session 4: The Behaviourist Approach and Learning Principles</a:t>
            </a:r>
            <a:endParaRPr lang="en-US" sz="2175" dirty="0"/>
          </a:p>
        </p:txBody>
      </p:sp>
      <p:sp>
        <p:nvSpPr>
          <p:cNvPr id="7" name="Text 1"/>
          <p:cNvSpPr/>
          <p:nvPr/>
        </p:nvSpPr>
        <p:spPr>
          <a:xfrm>
            <a:off x="409575" y="1219200"/>
            <a:ext cx="8938260" cy="194370"/>
          </a:xfrm>
          <a:prstGeom prst="rect">
            <a:avLst/>
          </a:prstGeom>
          <a:noFill/>
          <a:ln/>
        </p:spPr>
        <p:txBody>
          <a:bodyPr wrap="square" lIns="0" tIns="0" rIns="0" bIns="0" rtlCol="0" anchor="ctr" vert="horz"/>
          <a:lstStyle/>
          <a:p>
            <a:pPr algn="l" indent="0" marL="0">
              <a:lnSpc>
                <a:spcPts val="1530"/>
              </a:lnSpc>
              <a:buNone/>
            </a:pPr>
            <a:r>
              <a:rPr lang="en-US" sz="1275" b="1" dirty="0">
                <a:solidFill>
                  <a:srgbClr val="000000"/>
                </a:solidFill>
                <a:latin typeface="ArialNarrow-BoldItalic" pitchFamily="34" charset="0"/>
                <a:ea typeface="ArialNarrow-BoldItalic" pitchFamily="34" charset="-122"/>
                <a:cs typeface="ArialNarrow-BoldItalic" pitchFamily="34" charset="-120"/>
              </a:rPr>
              <a:t>Basic Principles of the Behaviourist Approach:</a:t>
            </a:r>
            <a:endParaRPr lang="en-US" sz="1275" dirty="0"/>
          </a:p>
        </p:txBody>
      </p:sp>
      <p:sp>
        <p:nvSpPr>
          <p:cNvPr id="8" name="Text 2"/>
          <p:cNvSpPr/>
          <p:nvPr/>
        </p:nvSpPr>
        <p:spPr>
          <a:xfrm>
            <a:off x="838200" y="2590800"/>
            <a:ext cx="2986088" cy="297061"/>
          </a:xfrm>
          <a:prstGeom prst="rect">
            <a:avLst/>
          </a:prstGeom>
          <a:noFill/>
          <a:ln/>
        </p:spPr>
        <p:txBody>
          <a:bodyPr wrap="square" lIns="0" tIns="0" rIns="0" bIns="0" rtlCol="0" anchor="ctr" vert="horz"/>
          <a:lstStyle/>
          <a:p>
            <a:pPr algn="ctr" indent="0" marL="0">
              <a:lnSpc>
                <a:spcPts val="1170"/>
              </a:lnSpc>
              <a:buNone/>
            </a:pPr>
            <a:r>
              <a:rPr lang="en-US" sz="975" b="1" dirty="0">
                <a:solidFill>
                  <a:srgbClr val="FFFFFF"/>
                </a:solidFill>
                <a:latin typeface="Trebuchet-BoldItalic" pitchFamily="34" charset="0"/>
                <a:ea typeface="Trebuchet-BoldItalic" pitchFamily="34" charset="-122"/>
                <a:cs typeface="Trebuchet-BoldItalic" pitchFamily="34" charset="-120"/>
              </a:rPr>
              <a:t>3. نظرية التعلم الاجتماعي - ألبرت باندورا</a:t>
            </a:r>
            <a:pPr algn="ctr" indent="0" marL="0">
              <a:lnSpc>
                <a:spcPts val="1170"/>
              </a:lnSpc>
              <a:buNone/>
            </a:pPr>
            <a:r>
              <a:rPr lang="en-US" sz="975" b="1" dirty="0">
                <a:solidFill>
                  <a:srgbClr val="FFFFFF"/>
                </a:solidFill>
                <a:latin typeface="Trebuchet-BoldItalic" pitchFamily="34" charset="0"/>
                <a:ea typeface="Trebuchet-BoldItalic" pitchFamily="34" charset="-122"/>
                <a:cs typeface="Trebuchet-BoldItalic" pitchFamily="34" charset="-120"/>
              </a:rPr>
              <a:t>
</a:t>
            </a:r>
            <a:pPr algn="ctr" indent="0" marL="0">
              <a:lnSpc>
                <a:spcPts val="1170"/>
              </a:lnSpc>
              <a:buNone/>
            </a:pPr>
            <a:r>
              <a:rPr lang="en-US" sz="975" b="1" dirty="0">
                <a:solidFill>
                  <a:srgbClr val="FFFFFF"/>
                </a:solidFill>
                <a:latin typeface="Trebuchet-BoldItalic" pitchFamily="34" charset="0"/>
                <a:ea typeface="Trebuchet-BoldItalic" pitchFamily="34" charset="-122"/>
                <a:cs typeface="Trebuchet-BoldItalic" pitchFamily="34" charset="-120"/>
              </a:rPr>
              <a:t>Albert Bandura</a:t>
            </a:r>
            <a:endParaRPr lang="en-US" sz="975" dirty="0"/>
          </a:p>
        </p:txBody>
      </p:sp>
      <p:sp>
        <p:nvSpPr>
          <p:cNvPr id="9" name="Text 3"/>
          <p:cNvSpPr/>
          <p:nvPr/>
        </p:nvSpPr>
        <p:spPr>
          <a:xfrm>
            <a:off x="4981575" y="2590800"/>
            <a:ext cx="2881313" cy="205680"/>
          </a:xfrm>
          <a:prstGeom prst="rect">
            <a:avLst/>
          </a:prstGeom>
          <a:noFill/>
          <a:ln/>
        </p:spPr>
        <p:txBody>
          <a:bodyPr wrap="square" lIns="0" tIns="0" rIns="0" bIns="0" rtlCol="0" anchor="ctr" vert="horz"/>
          <a:lstStyle/>
          <a:p>
            <a:pPr algn="ctr" indent="0" marL="0">
              <a:lnSpc>
                <a:spcPts val="810"/>
              </a:lnSpc>
              <a:buNone/>
            </a:pPr>
            <a:r>
              <a:rPr lang="en-US" sz="675" b="1" dirty="0">
                <a:solidFill>
                  <a:srgbClr val="FFFFFF"/>
                </a:solidFill>
                <a:latin typeface="Trebuchet-BoldItalic" pitchFamily="34" charset="0"/>
                <a:ea typeface="Trebuchet-BoldItalic" pitchFamily="34" charset="-122"/>
                <a:cs typeface="Trebuchet-BoldItalic" pitchFamily="34" charset="-120"/>
              </a:rPr>
              <a:t>2. التكيف الإجرائي (Operant Conditioning) - ب.ف. سكينر</a:t>
            </a:r>
            <a:pPr algn="ctr" indent="0" marL="0">
              <a:lnSpc>
                <a:spcPts val="810"/>
              </a:lnSpc>
              <a:buNone/>
            </a:pPr>
            <a:r>
              <a:rPr lang="en-US" sz="675" b="1" dirty="0">
                <a:solidFill>
                  <a:srgbClr val="FFFFFF"/>
                </a:solidFill>
                <a:latin typeface="Trebuchet-BoldItalic" pitchFamily="34" charset="0"/>
                <a:ea typeface="Trebuchet-BoldItalic" pitchFamily="34" charset="-122"/>
                <a:cs typeface="Trebuchet-BoldItalic" pitchFamily="34" charset="-120"/>
              </a:rPr>
              <a:t>
</a:t>
            </a:r>
            <a:pPr algn="ctr" indent="0" marL="0">
              <a:lnSpc>
                <a:spcPts val="810"/>
              </a:lnSpc>
              <a:buNone/>
            </a:pPr>
            <a:r>
              <a:rPr lang="en-US" sz="675" b="1" dirty="0">
                <a:solidFill>
                  <a:srgbClr val="FFFFFF"/>
                </a:solidFill>
                <a:latin typeface="Trebuchet-BoldItalic" pitchFamily="34" charset="0"/>
                <a:ea typeface="Trebuchet-BoldItalic" pitchFamily="34" charset="-122"/>
                <a:cs typeface="Trebuchet-BoldItalic" pitchFamily="34" charset="-120"/>
              </a:rPr>
              <a:t>B.F. Skinner</a:t>
            </a:r>
            <a:endParaRPr lang="en-US" sz="675" dirty="0"/>
          </a:p>
        </p:txBody>
      </p:sp>
      <p:sp>
        <p:nvSpPr>
          <p:cNvPr id="10" name="Text 4"/>
          <p:cNvSpPr/>
          <p:nvPr/>
        </p:nvSpPr>
        <p:spPr>
          <a:xfrm>
            <a:off x="8277225" y="2590800"/>
            <a:ext cx="4096643" cy="274439"/>
          </a:xfrm>
          <a:prstGeom prst="rect">
            <a:avLst/>
          </a:prstGeom>
          <a:noFill/>
          <a:ln/>
        </p:spPr>
        <p:txBody>
          <a:bodyPr wrap="square" lIns="0" tIns="0" rIns="0" bIns="0" rtlCol="0" anchor="ctr" vert="horz"/>
          <a:lstStyle/>
          <a:p>
            <a:pPr algn="ctr" indent="0" marL="0">
              <a:lnSpc>
                <a:spcPts val="1080"/>
              </a:lnSpc>
              <a:buNone/>
            </a:pPr>
            <a:r>
              <a:rPr lang="en-US" sz="900" b="1" dirty="0">
                <a:solidFill>
                  <a:srgbClr val="FFFFFF"/>
                </a:solidFill>
                <a:latin typeface="Trebuchet-BoldItalic" pitchFamily="34" charset="0"/>
                <a:ea typeface="Trebuchet-BoldItalic" pitchFamily="34" charset="-122"/>
                <a:cs typeface="Trebuchet-BoldItalic" pitchFamily="34" charset="-120"/>
              </a:rPr>
              <a:t>1. التكيف الكلاسيكي (Classical Conditioning) - إيفان بافلوف</a:t>
            </a:r>
            <a:pPr algn="ctr" indent="0" marL="0">
              <a:lnSpc>
                <a:spcPts val="1080"/>
              </a:lnSpc>
              <a:buNone/>
            </a:pPr>
            <a:r>
              <a:rPr lang="en-US" sz="900" b="1" dirty="0">
                <a:solidFill>
                  <a:srgbClr val="FFFFFF"/>
                </a:solidFill>
                <a:latin typeface="Trebuchet-BoldItalic" pitchFamily="34" charset="0"/>
                <a:ea typeface="Trebuchet-BoldItalic" pitchFamily="34" charset="-122"/>
                <a:cs typeface="Trebuchet-BoldItalic" pitchFamily="34" charset="-120"/>
              </a:rPr>
              <a:t>
</a:t>
            </a:r>
            <a:pPr algn="ctr" indent="0" marL="0">
              <a:lnSpc>
                <a:spcPts val="1080"/>
              </a:lnSpc>
              <a:buNone/>
            </a:pPr>
            <a:r>
              <a:rPr lang="en-US" sz="900" b="1" dirty="0">
                <a:solidFill>
                  <a:srgbClr val="FFFFFF"/>
                </a:solidFill>
                <a:latin typeface="Trebuchet-BoldItalic" pitchFamily="34" charset="0"/>
                <a:ea typeface="Trebuchet-BoldItalic" pitchFamily="34" charset="-122"/>
                <a:cs typeface="Trebuchet-BoldItalic" pitchFamily="34" charset="-120"/>
              </a:rPr>
              <a:t>Ivan Pavlov</a:t>
            </a:r>
            <a:endParaRPr lang="en-US" sz="9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9338965" y="5966371"/>
            <a:ext cx="219373" cy="212527"/>
          </a:xfrm>
          <a:prstGeom prst="rect">
            <a:avLst/>
          </a:prstGeom>
        </p:spPr>
      </p:pic>
      <p:pic>
        <p:nvPicPr>
          <p:cNvPr id="4" name="Image 2" descr="preencoded.png">    </p:cNvPr>
          <p:cNvPicPr>
            <a:picLocks noChangeAspect="1"/>
          </p:cNvPicPr>
          <p:nvPr/>
        </p:nvPicPr>
        <p:blipFill>
          <a:blip r:embed="rId3"/>
          <a:stretch>
            <a:fillRect/>
          </a:stretch>
        </p:blipFill>
        <p:spPr>
          <a:xfrm>
            <a:off x="9338965" y="5719465"/>
            <a:ext cx="219373" cy="212527"/>
          </a:xfrm>
          <a:prstGeom prst="rect">
            <a:avLst/>
          </a:prstGeom>
        </p:spPr>
      </p:pic>
      <p:pic>
        <p:nvPicPr>
          <p:cNvPr id="5" name="Image 3" descr="preencoded.png">    </p:cNvPr>
          <p:cNvPicPr>
            <a:picLocks noChangeAspect="1"/>
          </p:cNvPicPr>
          <p:nvPr/>
        </p:nvPicPr>
        <p:blipFill>
          <a:blip r:embed="rId4"/>
          <a:stretch>
            <a:fillRect/>
          </a:stretch>
        </p:blipFill>
        <p:spPr>
          <a:xfrm>
            <a:off x="9338965" y="4944517"/>
            <a:ext cx="219373" cy="219373"/>
          </a:xfrm>
          <a:prstGeom prst="rect">
            <a:avLst/>
          </a:prstGeom>
        </p:spPr>
      </p:pic>
      <p:pic>
        <p:nvPicPr>
          <p:cNvPr id="6" name="Image 4" descr="preencoded.png">    </p:cNvPr>
          <p:cNvPicPr>
            <a:picLocks noChangeAspect="1"/>
          </p:cNvPicPr>
          <p:nvPr/>
        </p:nvPicPr>
        <p:blipFill>
          <a:blip r:embed="rId5"/>
          <a:stretch>
            <a:fillRect/>
          </a:stretch>
        </p:blipFill>
        <p:spPr>
          <a:xfrm>
            <a:off x="9338965" y="4704457"/>
            <a:ext cx="219373" cy="219373"/>
          </a:xfrm>
          <a:prstGeom prst="rect">
            <a:avLst/>
          </a:prstGeom>
        </p:spPr>
      </p:pic>
      <p:pic>
        <p:nvPicPr>
          <p:cNvPr id="7" name="Image 5" descr="preencoded.png">    </p:cNvPr>
          <p:cNvPicPr>
            <a:picLocks noChangeAspect="1"/>
          </p:cNvPicPr>
          <p:nvPr/>
        </p:nvPicPr>
        <p:blipFill>
          <a:blip r:embed="rId6"/>
          <a:stretch>
            <a:fillRect/>
          </a:stretch>
        </p:blipFill>
        <p:spPr>
          <a:xfrm>
            <a:off x="9338965" y="4457700"/>
            <a:ext cx="219373" cy="212527"/>
          </a:xfrm>
          <a:prstGeom prst="rect">
            <a:avLst/>
          </a:prstGeom>
        </p:spPr>
      </p:pic>
      <p:pic>
        <p:nvPicPr>
          <p:cNvPr id="8" name="Image 6" descr="preencoded.png">    </p:cNvPr>
          <p:cNvPicPr>
            <a:picLocks noChangeAspect="1"/>
          </p:cNvPicPr>
          <p:nvPr/>
        </p:nvPicPr>
        <p:blipFill>
          <a:blip r:embed="rId7"/>
          <a:stretch>
            <a:fillRect/>
          </a:stretch>
        </p:blipFill>
        <p:spPr>
          <a:xfrm>
            <a:off x="9338965" y="4224486"/>
            <a:ext cx="219373" cy="226219"/>
          </a:xfrm>
          <a:prstGeom prst="rect">
            <a:avLst/>
          </a:prstGeom>
        </p:spPr>
      </p:pic>
      <p:pic>
        <p:nvPicPr>
          <p:cNvPr id="9" name="Image 7" descr="preencoded.png">    </p:cNvPr>
          <p:cNvPicPr>
            <a:picLocks noChangeAspect="1"/>
          </p:cNvPicPr>
          <p:nvPr/>
        </p:nvPicPr>
        <p:blipFill>
          <a:blip r:embed="rId8"/>
          <a:stretch>
            <a:fillRect/>
          </a:stretch>
        </p:blipFill>
        <p:spPr>
          <a:xfrm>
            <a:off x="9716988" y="2791123"/>
            <a:ext cx="1901875" cy="2098477"/>
          </a:xfrm>
          <a:prstGeom prst="rect">
            <a:avLst/>
          </a:prstGeom>
        </p:spPr>
      </p:pic>
      <p:pic>
        <p:nvPicPr>
          <p:cNvPr id="10" name="Image 8" descr="preencoded.png">    </p:cNvPr>
          <p:cNvPicPr>
            <a:picLocks noChangeAspect="1"/>
          </p:cNvPicPr>
          <p:nvPr/>
        </p:nvPicPr>
        <p:blipFill>
          <a:blip r:embed="rId9"/>
          <a:stretch>
            <a:fillRect/>
          </a:stretch>
        </p:blipFill>
        <p:spPr>
          <a:xfrm>
            <a:off x="9338965" y="3463230"/>
            <a:ext cx="219373" cy="212527"/>
          </a:xfrm>
          <a:prstGeom prst="rect">
            <a:avLst/>
          </a:prstGeom>
        </p:spPr>
      </p:pic>
      <p:pic>
        <p:nvPicPr>
          <p:cNvPr id="11" name="Image 9" descr="preencoded.png">    </p:cNvPr>
          <p:cNvPicPr>
            <a:picLocks noChangeAspect="1"/>
          </p:cNvPicPr>
          <p:nvPr/>
        </p:nvPicPr>
        <p:blipFill>
          <a:blip r:embed="rId10"/>
          <a:stretch>
            <a:fillRect/>
          </a:stretch>
        </p:blipFill>
        <p:spPr>
          <a:xfrm>
            <a:off x="9338965" y="3223171"/>
            <a:ext cx="219373" cy="219373"/>
          </a:xfrm>
          <a:prstGeom prst="rect">
            <a:avLst/>
          </a:prstGeom>
        </p:spPr>
      </p:pic>
      <p:pic>
        <p:nvPicPr>
          <p:cNvPr id="12" name="Image 10" descr="preencoded.png">    </p:cNvPr>
          <p:cNvPicPr>
            <a:picLocks noChangeAspect="1"/>
          </p:cNvPicPr>
          <p:nvPr/>
        </p:nvPicPr>
        <p:blipFill>
          <a:blip r:embed="rId11"/>
          <a:stretch>
            <a:fillRect/>
          </a:stretch>
        </p:blipFill>
        <p:spPr>
          <a:xfrm>
            <a:off x="9338965" y="2983111"/>
            <a:ext cx="219373" cy="219373"/>
          </a:xfrm>
          <a:prstGeom prst="rect">
            <a:avLst/>
          </a:prstGeom>
        </p:spPr>
      </p:pic>
      <p:pic>
        <p:nvPicPr>
          <p:cNvPr id="13" name="Image 11" descr="preencoded.png">    </p:cNvPr>
          <p:cNvPicPr>
            <a:picLocks noChangeAspect="1"/>
          </p:cNvPicPr>
          <p:nvPr/>
        </p:nvPicPr>
        <p:blipFill>
          <a:blip r:embed="rId12"/>
          <a:stretch>
            <a:fillRect/>
          </a:stretch>
        </p:blipFill>
        <p:spPr>
          <a:xfrm>
            <a:off x="9338965" y="2763738"/>
            <a:ext cx="219373" cy="212527"/>
          </a:xfrm>
          <a:prstGeom prst="rect">
            <a:avLst/>
          </a:prstGeom>
        </p:spPr>
      </p:pic>
      <p:pic>
        <p:nvPicPr>
          <p:cNvPr id="14" name="Image 12" descr="preencoded.png">    </p:cNvPr>
          <p:cNvPicPr>
            <a:picLocks noChangeAspect="1"/>
          </p:cNvPicPr>
          <p:nvPr/>
        </p:nvPicPr>
        <p:blipFill>
          <a:blip r:embed="rId13"/>
          <a:stretch>
            <a:fillRect/>
          </a:stretch>
        </p:blipFill>
        <p:spPr>
          <a:xfrm>
            <a:off x="9338965" y="2304157"/>
            <a:ext cx="219373" cy="205680"/>
          </a:xfrm>
          <a:prstGeom prst="rect">
            <a:avLst/>
          </a:prstGeom>
        </p:spPr>
      </p:pic>
      <p:pic>
        <p:nvPicPr>
          <p:cNvPr id="15" name="Image 13" descr="preencoded.png">    </p:cNvPr>
          <p:cNvPicPr>
            <a:picLocks noChangeAspect="1"/>
          </p:cNvPicPr>
          <p:nvPr/>
        </p:nvPicPr>
        <p:blipFill>
          <a:blip r:embed="rId14"/>
          <a:stretch>
            <a:fillRect/>
          </a:stretch>
        </p:blipFill>
        <p:spPr>
          <a:xfrm>
            <a:off x="426690" y="5404098"/>
            <a:ext cx="5583882" cy="1165771"/>
          </a:xfrm>
          <a:prstGeom prst="rect">
            <a:avLst/>
          </a:prstGeom>
        </p:spPr>
      </p:pic>
      <p:pic>
        <p:nvPicPr>
          <p:cNvPr id="16" name="Image 14" descr="preencoded.png">    </p:cNvPr>
          <p:cNvPicPr>
            <a:picLocks noChangeAspect="1"/>
          </p:cNvPicPr>
          <p:nvPr/>
        </p:nvPicPr>
        <p:blipFill>
          <a:blip r:embed="rId15"/>
          <a:stretch>
            <a:fillRect/>
          </a:stretch>
        </p:blipFill>
        <p:spPr>
          <a:xfrm>
            <a:off x="633859" y="3915817"/>
            <a:ext cx="1438573" cy="1152079"/>
          </a:xfrm>
          <a:prstGeom prst="rect">
            <a:avLst/>
          </a:prstGeom>
        </p:spPr>
      </p:pic>
      <p:pic>
        <p:nvPicPr>
          <p:cNvPr id="17" name="Image 15" descr="preencoded.png">    </p:cNvPr>
          <p:cNvPicPr>
            <a:picLocks noChangeAspect="1"/>
          </p:cNvPicPr>
          <p:nvPr/>
        </p:nvPicPr>
        <p:blipFill>
          <a:blip r:embed="rId16"/>
          <a:stretch>
            <a:fillRect/>
          </a:stretch>
        </p:blipFill>
        <p:spPr>
          <a:xfrm>
            <a:off x="5266879" y="3319165"/>
            <a:ext cx="499765" cy="486817"/>
          </a:xfrm>
          <a:prstGeom prst="rect">
            <a:avLst/>
          </a:prstGeom>
        </p:spPr>
      </p:pic>
      <p:pic>
        <p:nvPicPr>
          <p:cNvPr id="18" name="Image 16" descr="preencoded.png">    </p:cNvPr>
          <p:cNvPicPr>
            <a:picLocks noChangeAspect="1"/>
          </p:cNvPicPr>
          <p:nvPr/>
        </p:nvPicPr>
        <p:blipFill>
          <a:blip r:embed="rId17"/>
          <a:stretch>
            <a:fillRect/>
          </a:stretch>
        </p:blipFill>
        <p:spPr>
          <a:xfrm>
            <a:off x="5266879" y="2770584"/>
            <a:ext cx="499765" cy="466279"/>
          </a:xfrm>
          <a:prstGeom prst="rect">
            <a:avLst/>
          </a:prstGeom>
        </p:spPr>
      </p:pic>
      <p:pic>
        <p:nvPicPr>
          <p:cNvPr id="19" name="Image 17" descr="preencoded.png">    </p:cNvPr>
          <p:cNvPicPr>
            <a:picLocks noChangeAspect="1"/>
          </p:cNvPicPr>
          <p:nvPr/>
        </p:nvPicPr>
        <p:blipFill>
          <a:blip r:embed="rId18"/>
          <a:stretch>
            <a:fillRect/>
          </a:stretch>
        </p:blipFill>
        <p:spPr>
          <a:xfrm>
            <a:off x="5266879" y="2194471"/>
            <a:ext cx="499765" cy="493663"/>
          </a:xfrm>
          <a:prstGeom prst="rect">
            <a:avLst/>
          </a:prstGeom>
        </p:spPr>
      </p:pic>
      <p:sp>
        <p:nvSpPr>
          <p:cNvPr id="20" name="Text 0"/>
          <p:cNvSpPr/>
          <p:nvPr/>
        </p:nvSpPr>
        <p:spPr>
          <a:xfrm>
            <a:off x="-3927664" y="400050"/>
            <a:ext cx="20962620" cy="480120"/>
          </a:xfrm>
          <a:prstGeom prst="rect">
            <a:avLst/>
          </a:prstGeom>
          <a:noFill/>
          <a:ln/>
        </p:spPr>
        <p:txBody>
          <a:bodyPr wrap="square" lIns="0" tIns="0" rIns="0" bIns="0" rtlCol="0" anchor="ctr" vert="horz"/>
          <a:lstStyle/>
          <a:p>
            <a:pPr algn="ctr" indent="0" marL="0">
              <a:lnSpc>
                <a:spcPts val="3780"/>
              </a:lnSpc>
              <a:buNone/>
            </a:pPr>
            <a:r>
              <a:rPr lang="en-US" sz="3150" b="1" dirty="0">
                <a:solidFill>
                  <a:srgbClr val="000000"/>
                </a:solidFill>
                <a:latin typeface="Poppins" pitchFamily="34" charset="0"/>
                <a:ea typeface="Poppins" pitchFamily="34" charset="-122"/>
                <a:cs typeface="Poppins" pitchFamily="34" charset="-120"/>
              </a:rPr>
              <a:t>الجلسة 4: تطبيقات السلوكيات والتقديم النقدي</a:t>
            </a:r>
            <a:endParaRPr lang="en-US" sz="3150" dirty="0"/>
          </a:p>
        </p:txBody>
      </p:sp>
      <p:sp>
        <p:nvSpPr>
          <p:cNvPr id="21" name="Text 1"/>
          <p:cNvSpPr/>
          <p:nvPr/>
        </p:nvSpPr>
        <p:spPr>
          <a:xfrm>
            <a:off x="4781550" y="1323975"/>
            <a:ext cx="11315700" cy="289173"/>
          </a:xfrm>
          <a:prstGeom prst="rect">
            <a:avLst/>
          </a:prstGeom>
          <a:noFill/>
          <a:ln/>
        </p:spPr>
        <p:txBody>
          <a:bodyPr wrap="square" lIns="0" tIns="0" rIns="0" bIns="0" rtlCol="0" anchor="ctr" vert="horz"/>
          <a:lstStyle/>
          <a:p>
            <a:pPr indent="0" marL="0">
              <a:lnSpc>
                <a:spcPts val="2277"/>
              </a:lnSpc>
              <a:buNone/>
            </a:pPr>
            <a:r>
              <a:rPr lang="en-US" sz="1650" b="1" dirty="0">
                <a:solidFill>
                  <a:srgbClr val="000000"/>
                </a:solidFill>
                <a:latin typeface="Poppins" pitchFamily="34" charset="0"/>
                <a:ea typeface="Poppins" pitchFamily="34" charset="-122"/>
                <a:cs typeface="Poppins" pitchFamily="34" charset="-120"/>
              </a:rPr>
              <a:t>القسم الأول: التطبيقات العملية للمنهج السلوكي</a:t>
            </a:r>
            <a:endParaRPr lang="en-US" sz="1650" dirty="0"/>
          </a:p>
        </p:txBody>
      </p:sp>
      <p:sp>
        <p:nvSpPr>
          <p:cNvPr id="22" name="Text 2"/>
          <p:cNvSpPr/>
          <p:nvPr/>
        </p:nvSpPr>
        <p:spPr>
          <a:xfrm>
            <a:off x="10172700" y="1323975"/>
            <a:ext cx="9304020" cy="289173"/>
          </a:xfrm>
          <a:prstGeom prst="rect">
            <a:avLst/>
          </a:prstGeom>
          <a:noFill/>
          <a:ln/>
        </p:spPr>
        <p:txBody>
          <a:bodyPr wrap="square" lIns="0" tIns="0" rIns="0" bIns="0" rtlCol="0" anchor="ctr" vert="horz"/>
          <a:lstStyle/>
          <a:p>
            <a:pPr indent="0" marL="0">
              <a:lnSpc>
                <a:spcPts val="2277"/>
              </a:lnSpc>
              <a:buNone/>
            </a:pPr>
            <a:r>
              <a:rPr lang="en-US" sz="1650" b="1" dirty="0">
                <a:solidFill>
                  <a:srgbClr val="000000"/>
                </a:solidFill>
                <a:latin typeface="Poppins" pitchFamily="34" charset="0"/>
                <a:ea typeface="Poppins" pitchFamily="34" charset="-122"/>
                <a:cs typeface="Poppins" pitchFamily="34" charset="-120"/>
              </a:rPr>
              <a:t>القسم الثاني: التقييم النقدي المتوازن</a:t>
            </a:r>
            <a:endParaRPr lang="en-US" sz="1650" dirty="0"/>
          </a:p>
        </p:txBody>
      </p:sp>
      <p:sp>
        <p:nvSpPr>
          <p:cNvPr id="23" name="Text 3"/>
          <p:cNvSpPr/>
          <p:nvPr/>
        </p:nvSpPr>
        <p:spPr>
          <a:xfrm>
            <a:off x="4676775" y="1924050"/>
            <a:ext cx="5257800" cy="253305"/>
          </a:xfrm>
          <a:prstGeom prst="rect">
            <a:avLst/>
          </a:prstGeom>
          <a:noFill/>
          <a:ln/>
        </p:spPr>
        <p:txBody>
          <a:bodyPr wrap="square" lIns="0" tIns="0" rIns="0" bIns="0" rtlCol="0" anchor="ctr" vert="horz"/>
          <a:lstStyle/>
          <a:p>
            <a:pPr indent="0" marL="0">
              <a:lnSpc>
                <a:spcPts val="1995"/>
              </a:lnSpc>
              <a:buNone/>
            </a:pPr>
            <a:r>
              <a:rPr lang="en-US" sz="1500" b="1" dirty="0">
                <a:solidFill>
                  <a:srgbClr val="4A90E2"/>
                </a:solidFill>
                <a:latin typeface="Poppins" pitchFamily="34" charset="0"/>
                <a:ea typeface="Poppins" pitchFamily="34" charset="-122"/>
                <a:cs typeface="Poppins" pitchFamily="34" charset="-120"/>
              </a:rPr>
              <a:t>العلاج السلوكي وتقنياته</a:t>
            </a:r>
            <a:endParaRPr lang="en-US" sz="1500" dirty="0"/>
          </a:p>
        </p:txBody>
      </p:sp>
      <p:sp>
        <p:nvSpPr>
          <p:cNvPr id="24" name="Text 4"/>
          <p:cNvSpPr/>
          <p:nvPr/>
        </p:nvSpPr>
        <p:spPr>
          <a:xfrm>
            <a:off x="9144000" y="3848100"/>
            <a:ext cx="4994910" cy="240655"/>
          </a:xfrm>
          <a:prstGeom prst="rect">
            <a:avLst/>
          </a:prstGeom>
          <a:noFill/>
          <a:ln/>
        </p:spPr>
        <p:txBody>
          <a:bodyPr wrap="square" lIns="0" tIns="0" rIns="0" bIns="0" rtlCol="0" anchor="ctr" vert="horz"/>
          <a:lstStyle/>
          <a:p>
            <a:pPr indent="0" marL="0">
              <a:lnSpc>
                <a:spcPts val="1895"/>
              </a:lnSpc>
              <a:buNone/>
            </a:pPr>
            <a:r>
              <a:rPr lang="en-US" sz="1425" b="1" dirty="0">
                <a:solidFill>
                  <a:srgbClr val="C44A4A"/>
                </a:solidFill>
                <a:latin typeface="Poppins" pitchFamily="34" charset="0"/>
                <a:ea typeface="Poppins" pitchFamily="34" charset="-122"/>
                <a:cs typeface="Poppins" pitchFamily="34" charset="-120"/>
              </a:rPr>
              <a:t>المأخذ النقدية الجوهرية</a:t>
            </a:r>
            <a:endParaRPr lang="en-US" sz="1425" dirty="0"/>
          </a:p>
        </p:txBody>
      </p:sp>
      <p:sp>
        <p:nvSpPr>
          <p:cNvPr id="25" name="Text 5"/>
          <p:cNvSpPr/>
          <p:nvPr/>
        </p:nvSpPr>
        <p:spPr>
          <a:xfrm>
            <a:off x="9248775" y="1924050"/>
            <a:ext cx="3909060" cy="240655"/>
          </a:xfrm>
          <a:prstGeom prst="rect">
            <a:avLst/>
          </a:prstGeom>
          <a:noFill/>
          <a:ln/>
        </p:spPr>
        <p:txBody>
          <a:bodyPr wrap="square" lIns="0" tIns="0" rIns="0" bIns="0" rtlCol="0" anchor="ctr" vert="horz"/>
          <a:lstStyle/>
          <a:p>
            <a:pPr indent="0" marL="0">
              <a:lnSpc>
                <a:spcPts val="1895"/>
              </a:lnSpc>
              <a:buNone/>
            </a:pPr>
            <a:r>
              <a:rPr lang="en-US" sz="1425" b="1" dirty="0">
                <a:solidFill>
                  <a:srgbClr val="4CAF50"/>
                </a:solidFill>
                <a:latin typeface="Poppins" pitchFamily="34" charset="0"/>
                <a:ea typeface="Poppins" pitchFamily="34" charset="-122"/>
                <a:cs typeface="Poppins" pitchFamily="34" charset="-120"/>
              </a:rPr>
              <a:t>نطاق القوة العلمية</a:t>
            </a:r>
            <a:endParaRPr lang="en-US" sz="1425" dirty="0"/>
          </a:p>
        </p:txBody>
      </p:sp>
      <p:sp>
        <p:nvSpPr>
          <p:cNvPr id="26" name="Text 6"/>
          <p:cNvSpPr/>
          <p:nvPr/>
        </p:nvSpPr>
        <p:spPr>
          <a:xfrm>
            <a:off x="5438775" y="3962400"/>
            <a:ext cx="4572000" cy="253305"/>
          </a:xfrm>
          <a:prstGeom prst="rect">
            <a:avLst/>
          </a:prstGeom>
          <a:noFill/>
          <a:ln/>
        </p:spPr>
        <p:txBody>
          <a:bodyPr wrap="square" lIns="0" tIns="0" rIns="0" bIns="0" rtlCol="0" anchor="ctr" vert="horz"/>
          <a:lstStyle/>
          <a:p>
            <a:pPr indent="0" marL="0">
              <a:lnSpc>
                <a:spcPts val="1995"/>
              </a:lnSpc>
              <a:buNone/>
            </a:pPr>
            <a:r>
              <a:rPr lang="en-US" sz="1500" b="1" dirty="0">
                <a:solidFill>
                  <a:srgbClr val="4A90E2"/>
                </a:solidFill>
                <a:latin typeface="Poppins" pitchFamily="34" charset="0"/>
                <a:ea typeface="Poppins" pitchFamily="34" charset="-122"/>
                <a:cs typeface="Poppins" pitchFamily="34" charset="-120"/>
              </a:rPr>
              <a:t>نظام الاقتصاد الرمزي</a:t>
            </a:r>
            <a:endParaRPr lang="en-US" sz="1500" dirty="0"/>
          </a:p>
        </p:txBody>
      </p:sp>
      <p:sp>
        <p:nvSpPr>
          <p:cNvPr id="27" name="Text 7"/>
          <p:cNvSpPr/>
          <p:nvPr/>
        </p:nvSpPr>
        <p:spPr>
          <a:xfrm>
            <a:off x="9248775" y="5362575"/>
            <a:ext cx="3691890" cy="240655"/>
          </a:xfrm>
          <a:prstGeom prst="rect">
            <a:avLst/>
          </a:prstGeom>
          <a:noFill/>
          <a:ln/>
        </p:spPr>
        <p:txBody>
          <a:bodyPr wrap="square" lIns="0" tIns="0" rIns="0" bIns="0" rtlCol="0" anchor="ctr" vert="horz"/>
          <a:lstStyle/>
          <a:p>
            <a:pPr indent="0" marL="0">
              <a:lnSpc>
                <a:spcPts val="1895"/>
              </a:lnSpc>
              <a:buNone/>
            </a:pPr>
            <a:r>
              <a:rPr lang="en-US" sz="1425" b="1" dirty="0">
                <a:solidFill>
                  <a:srgbClr val="C44A4A"/>
                </a:solidFill>
                <a:latin typeface="Poppins" pitchFamily="34" charset="0"/>
                <a:ea typeface="Poppins" pitchFamily="34" charset="-122"/>
                <a:cs typeface="Poppins" pitchFamily="34" charset="-120"/>
              </a:rPr>
              <a:t>التحديات المعاصرة</a:t>
            </a:r>
            <a:endParaRPr lang="en-US" sz="1425" dirty="0"/>
          </a:p>
        </p:txBody>
      </p:sp>
      <p:sp>
        <p:nvSpPr>
          <p:cNvPr id="28" name="Text 8"/>
          <p:cNvSpPr/>
          <p:nvPr/>
        </p:nvSpPr>
        <p:spPr>
          <a:xfrm>
            <a:off x="5086350" y="2314575"/>
            <a:ext cx="467618" cy="390823"/>
          </a:xfrm>
          <a:prstGeom prst="rect">
            <a:avLst/>
          </a:prstGeom>
          <a:noFill/>
          <a:ln/>
        </p:spPr>
        <p:txBody>
          <a:bodyPr wrap="square" lIns="0" tIns="0" rIns="0" bIns="0" rtlCol="0" anchor="ctr" vert="horz"/>
          <a:lstStyle/>
          <a:p>
            <a:pPr indent="0" marL="0">
              <a:lnSpc>
                <a:spcPts val="1539"/>
              </a:lnSpc>
              <a:buNone/>
            </a:pPr>
            <a:r>
              <a:rPr lang="en-US" sz="1350" dirty="0">
                <a:solidFill>
                  <a:srgbClr val="000000"/>
                </a:solidFill>
                <a:latin typeface="Poppins" pitchFamily="34" charset="0"/>
                <a:ea typeface="Poppins" pitchFamily="34" charset="-122"/>
                <a:cs typeface="Poppins" pitchFamily="34" charset="-120"/>
              </a:rPr>
              <a:t>إزالة التحسس المنهجي: تعريض درجي مع الاسترخاء لعلاج</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
</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الرهاب.</a:t>
            </a:r>
            <a:endParaRPr lang="en-US" sz="1350" dirty="0"/>
          </a:p>
        </p:txBody>
      </p:sp>
      <p:sp>
        <p:nvSpPr>
          <p:cNvPr id="29" name="Text 9"/>
          <p:cNvSpPr/>
          <p:nvPr/>
        </p:nvSpPr>
        <p:spPr>
          <a:xfrm>
            <a:off x="1752600" y="3829050"/>
            <a:ext cx="859036" cy="456009"/>
          </a:xfrm>
          <a:prstGeom prst="rect">
            <a:avLst/>
          </a:prstGeom>
          <a:noFill/>
          <a:ln/>
        </p:spPr>
        <p:txBody>
          <a:bodyPr wrap="square" lIns="0" tIns="0" rIns="0" bIns="0" rtlCol="0" anchor="ctr" vert="horz"/>
          <a:lstStyle/>
          <a:p>
            <a:pPr algn="ctr" indent="0" marL="0">
              <a:lnSpc>
                <a:spcPts val="1796"/>
              </a:lnSpc>
              <a:buNone/>
            </a:pPr>
            <a:r>
              <a:rPr lang="en-US" sz="1575" b="1" dirty="0">
                <a:solidFill>
                  <a:srgbClr val="FFFFFF"/>
                </a:solidFill>
                <a:latin typeface="Poppins" pitchFamily="34" charset="0"/>
                <a:ea typeface="Poppins" pitchFamily="34" charset="-122"/>
                <a:cs typeface="Poppins" pitchFamily="34" charset="-120"/>
              </a:rPr>
              <a:t>القوة</a:t>
            </a:r>
            <a:pPr algn="ctr" indent="0" marL="0">
              <a:lnSpc>
                <a:spcPts val="1796"/>
              </a:lnSpc>
              <a:buNone/>
            </a:pPr>
            <a:r>
              <a:rPr lang="en-US" sz="1575" b="1" dirty="0">
                <a:solidFill>
                  <a:srgbClr val="FFFFFF"/>
                </a:solidFill>
                <a:latin typeface="Poppins" pitchFamily="34" charset="0"/>
                <a:ea typeface="Poppins" pitchFamily="34" charset="-122"/>
                <a:cs typeface="Poppins" pitchFamily="34" charset="-120"/>
              </a:rPr>
              <a:t>
</a:t>
            </a:r>
            <a:pPr algn="ctr" indent="0" marL="0">
              <a:lnSpc>
                <a:spcPts val="1796"/>
              </a:lnSpc>
              <a:buNone/>
            </a:pPr>
            <a:r>
              <a:rPr lang="en-US" sz="1575" b="1" dirty="0">
                <a:solidFill>
                  <a:srgbClr val="FFFFFF"/>
                </a:solidFill>
                <a:latin typeface="Poppins" pitchFamily="34" charset="0"/>
                <a:ea typeface="Poppins" pitchFamily="34" charset="-122"/>
                <a:cs typeface="Poppins" pitchFamily="34" charset="-120"/>
              </a:rPr>
              <a:t>نقطة</a:t>
            </a:r>
            <a:endParaRPr lang="en-US" sz="1575" dirty="0"/>
          </a:p>
        </p:txBody>
      </p:sp>
      <p:sp>
        <p:nvSpPr>
          <p:cNvPr id="30" name="Text 10"/>
          <p:cNvSpPr/>
          <p:nvPr/>
        </p:nvSpPr>
        <p:spPr>
          <a:xfrm>
            <a:off x="5038725" y="2933700"/>
            <a:ext cx="10058400" cy="217140"/>
          </a:xfrm>
          <a:prstGeom prst="rect">
            <a:avLst/>
          </a:prstGeom>
          <a:noFill/>
          <a:ln/>
        </p:spPr>
        <p:txBody>
          <a:bodyPr wrap="square" lIns="0" tIns="0" rIns="0" bIns="0" rtlCol="0" anchor="ctr" vert="horz"/>
          <a:lstStyle/>
          <a:p>
            <a:pPr indent="0" marL="0">
              <a:lnSpc>
                <a:spcPts val="1710"/>
              </a:lnSpc>
              <a:buNone/>
            </a:pPr>
            <a:r>
              <a:rPr lang="en-US" sz="1500" dirty="0">
                <a:solidFill>
                  <a:srgbClr val="000000"/>
                </a:solidFill>
                <a:latin typeface="Poppins" pitchFamily="34" charset="0"/>
                <a:ea typeface="Poppins" pitchFamily="34" charset="-122"/>
                <a:cs typeface="Poppins" pitchFamily="34" charset="-120"/>
              </a:rPr>
              <a:t>الإغراق: تعريض مباشر ومكثف حتى ينطفئ السلوك.</a:t>
            </a:r>
            <a:endParaRPr lang="en-US" sz="1500" dirty="0"/>
          </a:p>
        </p:txBody>
      </p:sp>
      <p:sp>
        <p:nvSpPr>
          <p:cNvPr id="31" name="Text 11"/>
          <p:cNvSpPr/>
          <p:nvPr/>
        </p:nvSpPr>
        <p:spPr>
          <a:xfrm>
            <a:off x="5114925" y="3429000"/>
            <a:ext cx="11510010" cy="206276"/>
          </a:xfrm>
          <a:prstGeom prst="rect">
            <a:avLst/>
          </a:prstGeom>
          <a:noFill/>
          <a:ln/>
        </p:spPr>
        <p:txBody>
          <a:bodyPr wrap="square" lIns="0" tIns="0" rIns="0" bIns="0" rtlCol="0" anchor="ctr" vert="horz"/>
          <a:lstStyle/>
          <a:p>
            <a:pPr indent="0" marL="0">
              <a:lnSpc>
                <a:spcPts val="1625"/>
              </a:lnSpc>
              <a:buNone/>
            </a:pPr>
            <a:r>
              <a:rPr lang="en-US" sz="1425" dirty="0">
                <a:solidFill>
                  <a:srgbClr val="000000"/>
                </a:solidFill>
                <a:latin typeface="Poppins" pitchFamily="34" charset="0"/>
                <a:ea typeface="Poppins" pitchFamily="34" charset="-122"/>
                <a:cs typeface="Poppins" pitchFamily="34" charset="-120"/>
              </a:rPr>
              <a:t>العلاج بالفور: ربط السلوك غير المقبول بمبادرات منفرة.</a:t>
            </a:r>
            <a:endParaRPr lang="en-US" sz="1425" dirty="0"/>
          </a:p>
        </p:txBody>
      </p:sp>
      <p:sp>
        <p:nvSpPr>
          <p:cNvPr id="32" name="Text 12"/>
          <p:cNvSpPr/>
          <p:nvPr/>
        </p:nvSpPr>
        <p:spPr>
          <a:xfrm>
            <a:off x="9353550" y="2314575"/>
            <a:ext cx="392311" cy="369094"/>
          </a:xfrm>
          <a:prstGeom prst="rect">
            <a:avLst/>
          </a:prstGeom>
          <a:noFill/>
          <a:ln/>
        </p:spPr>
        <p:txBody>
          <a:bodyPr wrap="square" lIns="0" tIns="0" rIns="0" bIns="0" rtlCol="0" anchor="ctr" vert="horz"/>
          <a:lstStyle/>
          <a:p>
            <a:pPr indent="0" marL="0">
              <a:lnSpc>
                <a:spcPts val="1454"/>
              </a:lnSpc>
              <a:buNone/>
            </a:pPr>
            <a:r>
              <a:rPr lang="en-US" sz="1275" dirty="0">
                <a:solidFill>
                  <a:srgbClr val="000000"/>
                </a:solidFill>
                <a:latin typeface="Poppins" pitchFamily="34" charset="0"/>
                <a:ea typeface="Poppins" pitchFamily="34" charset="-122"/>
                <a:cs typeface="Poppins" pitchFamily="34" charset="-120"/>
              </a:rPr>
              <a:t>الموضوعية العلمية: التركيز على السلوكي</a:t>
            </a:r>
            <a:pPr indent="0" marL="0">
              <a:lnSpc>
                <a:spcPts val="1454"/>
              </a:lnSpc>
              <a:buNone/>
            </a:pPr>
            <a:r>
              <a:rPr lang="en-US" sz="1275" dirty="0">
                <a:solidFill>
                  <a:srgbClr val="000000"/>
                </a:solidFill>
                <a:latin typeface="Poppins" pitchFamily="34" charset="0"/>
                <a:ea typeface="Poppins" pitchFamily="34" charset="-122"/>
                <a:cs typeface="Poppins" pitchFamily="34" charset="-120"/>
              </a:rPr>
              <a:t>
</a:t>
            </a:r>
            <a:pPr indent="0" marL="0">
              <a:lnSpc>
                <a:spcPts val="1454"/>
              </a:lnSpc>
              <a:buNone/>
            </a:pPr>
            <a:r>
              <a:rPr lang="en-US" sz="1275" dirty="0">
                <a:solidFill>
                  <a:srgbClr val="000000"/>
                </a:solidFill>
                <a:latin typeface="Poppins" pitchFamily="34" charset="0"/>
                <a:ea typeface="Poppins" pitchFamily="34" charset="-122"/>
                <a:cs typeface="Poppins" pitchFamily="34" charset="-120"/>
              </a:rPr>
              <a:t>القابل للملاحظة والقياس.</a:t>
            </a:r>
            <a:endParaRPr lang="en-US" sz="1275" dirty="0"/>
          </a:p>
        </p:txBody>
      </p:sp>
      <p:sp>
        <p:nvSpPr>
          <p:cNvPr id="33" name="Text 13"/>
          <p:cNvSpPr/>
          <p:nvPr/>
        </p:nvSpPr>
        <p:spPr>
          <a:xfrm>
            <a:off x="9410700" y="2800350"/>
            <a:ext cx="3258443" cy="412552"/>
          </a:xfrm>
          <a:prstGeom prst="rect">
            <a:avLst/>
          </a:prstGeom>
          <a:noFill/>
          <a:ln/>
        </p:spPr>
        <p:txBody>
          <a:bodyPr wrap="square" lIns="0" tIns="0" rIns="0" bIns="0" rtlCol="0" anchor="ctr" vert="horz"/>
          <a:lstStyle/>
          <a:p>
            <a:pPr indent="0" marL="0">
              <a:lnSpc>
                <a:spcPts val="1625"/>
              </a:lnSpc>
              <a:buNone/>
            </a:pPr>
            <a:r>
              <a:rPr lang="en-US" sz="1425" dirty="0">
                <a:solidFill>
                  <a:srgbClr val="000000"/>
                </a:solidFill>
                <a:latin typeface="Poppins" pitchFamily="34" charset="0"/>
                <a:ea typeface="Poppins" pitchFamily="34" charset="-122"/>
                <a:cs typeface="Poppins" pitchFamily="34" charset="-120"/>
              </a:rPr>
              <a:t>القابلية للتكار والتحقق: تعزيز مصداقية</a:t>
            </a:r>
            <a:pPr indent="0" marL="0">
              <a:lnSpc>
                <a:spcPts val="1625"/>
              </a:lnSpc>
              <a:buNone/>
            </a:pPr>
            <a:r>
              <a:rPr lang="en-US" sz="1425" dirty="0">
                <a:solidFill>
                  <a:srgbClr val="000000"/>
                </a:solidFill>
                <a:latin typeface="Poppins" pitchFamily="34" charset="0"/>
                <a:ea typeface="Poppins" pitchFamily="34" charset="-122"/>
                <a:cs typeface="Poppins" pitchFamily="34" charset="-120"/>
              </a:rPr>
              <a:t>
</a:t>
            </a:r>
            <a:pPr indent="0" marL="0">
              <a:lnSpc>
                <a:spcPts val="1625"/>
              </a:lnSpc>
              <a:buNone/>
            </a:pPr>
            <a:r>
              <a:rPr lang="en-US" sz="1425" dirty="0">
                <a:solidFill>
                  <a:srgbClr val="000000"/>
                </a:solidFill>
                <a:latin typeface="Poppins" pitchFamily="34" charset="0"/>
                <a:ea typeface="Poppins" pitchFamily="34" charset="-122"/>
                <a:cs typeface="Poppins" pitchFamily="34" charset="-120"/>
              </a:rPr>
              <a:t>علم النفس.</a:t>
            </a:r>
            <a:endParaRPr lang="en-US" sz="1425" dirty="0"/>
          </a:p>
        </p:txBody>
      </p:sp>
      <p:sp>
        <p:nvSpPr>
          <p:cNvPr id="34" name="Text 14"/>
          <p:cNvSpPr/>
          <p:nvPr/>
        </p:nvSpPr>
        <p:spPr>
          <a:xfrm>
            <a:off x="9344025" y="3276600"/>
            <a:ext cx="412403" cy="412552"/>
          </a:xfrm>
          <a:prstGeom prst="rect">
            <a:avLst/>
          </a:prstGeom>
          <a:noFill/>
          <a:ln/>
        </p:spPr>
        <p:txBody>
          <a:bodyPr wrap="square" lIns="0" tIns="0" rIns="0" bIns="0" rtlCol="0" anchor="ctr" vert="horz"/>
          <a:lstStyle/>
          <a:p>
            <a:pPr indent="0" marL="0">
              <a:lnSpc>
                <a:spcPts val="1625"/>
              </a:lnSpc>
              <a:buNone/>
            </a:pPr>
            <a:r>
              <a:rPr lang="en-US" sz="1425" dirty="0">
                <a:solidFill>
                  <a:srgbClr val="000000"/>
                </a:solidFill>
                <a:latin typeface="Poppins" pitchFamily="34" charset="0"/>
                <a:ea typeface="Poppins" pitchFamily="34" charset="-122"/>
                <a:cs typeface="Poppins" pitchFamily="34" charset="-120"/>
              </a:rPr>
              <a:t>الوضوح والتحديد: قياس دقيق للحسن</a:t>
            </a:r>
            <a:pPr indent="0" marL="0">
              <a:lnSpc>
                <a:spcPts val="1625"/>
              </a:lnSpc>
              <a:buNone/>
            </a:pPr>
            <a:r>
              <a:rPr lang="en-US" sz="1425" dirty="0">
                <a:solidFill>
                  <a:srgbClr val="000000"/>
                </a:solidFill>
                <a:latin typeface="Poppins" pitchFamily="34" charset="0"/>
                <a:ea typeface="Poppins" pitchFamily="34" charset="-122"/>
                <a:cs typeface="Poppins" pitchFamily="34" charset="-120"/>
              </a:rPr>
              <a:t>
</a:t>
            </a:r>
            <a:pPr indent="0" marL="0">
              <a:lnSpc>
                <a:spcPts val="1625"/>
              </a:lnSpc>
              <a:buNone/>
            </a:pPr>
            <a:r>
              <a:rPr lang="en-US" sz="1425" dirty="0">
                <a:solidFill>
                  <a:srgbClr val="000000"/>
                </a:solidFill>
                <a:latin typeface="Poppins" pitchFamily="34" charset="0"/>
                <a:ea typeface="Poppins" pitchFamily="34" charset="-122"/>
                <a:cs typeface="Poppins" pitchFamily="34" charset="-120"/>
              </a:rPr>
              <a:t>فعالية واسعة النطاق في العلاج.</a:t>
            </a:r>
            <a:endParaRPr lang="en-US" sz="1425" dirty="0"/>
          </a:p>
        </p:txBody>
      </p:sp>
      <p:sp>
        <p:nvSpPr>
          <p:cNvPr id="35" name="Text 15"/>
          <p:cNvSpPr/>
          <p:nvPr/>
        </p:nvSpPr>
        <p:spPr>
          <a:xfrm>
            <a:off x="9344025" y="4191000"/>
            <a:ext cx="401836" cy="369094"/>
          </a:xfrm>
          <a:prstGeom prst="rect">
            <a:avLst/>
          </a:prstGeom>
          <a:noFill/>
          <a:ln/>
        </p:spPr>
        <p:txBody>
          <a:bodyPr wrap="square" lIns="0" tIns="0" rIns="0" bIns="0" rtlCol="0" anchor="ctr" vert="horz"/>
          <a:lstStyle/>
          <a:p>
            <a:pPr indent="0" marL="0">
              <a:lnSpc>
                <a:spcPts val="1454"/>
              </a:lnSpc>
              <a:buNone/>
            </a:pPr>
            <a:r>
              <a:rPr lang="en-US" sz="1275" dirty="0">
                <a:solidFill>
                  <a:srgbClr val="000000"/>
                </a:solidFill>
                <a:latin typeface="Poppins" pitchFamily="34" charset="0"/>
                <a:ea typeface="Poppins" pitchFamily="34" charset="-122"/>
                <a:cs typeface="Poppins" pitchFamily="34" charset="-120"/>
              </a:rPr>
              <a:t>الاختزال المفرط: تحامل العمليات الذهنية</a:t>
            </a:r>
            <a:pPr indent="0" marL="0">
              <a:lnSpc>
                <a:spcPts val="1454"/>
              </a:lnSpc>
              <a:buNone/>
            </a:pPr>
            <a:r>
              <a:rPr lang="en-US" sz="1275" dirty="0">
                <a:solidFill>
                  <a:srgbClr val="000000"/>
                </a:solidFill>
                <a:latin typeface="Poppins" pitchFamily="34" charset="0"/>
                <a:ea typeface="Poppins" pitchFamily="34" charset="-122"/>
                <a:cs typeface="Poppins" pitchFamily="34" charset="-120"/>
              </a:rPr>
              <a:t>
</a:t>
            </a:r>
            <a:pPr indent="0" marL="0">
              <a:lnSpc>
                <a:spcPts val="1454"/>
              </a:lnSpc>
              <a:buNone/>
            </a:pPr>
            <a:r>
              <a:rPr lang="en-US" sz="1275" dirty="0">
                <a:solidFill>
                  <a:srgbClr val="000000"/>
                </a:solidFill>
                <a:latin typeface="Poppins" pitchFamily="34" charset="0"/>
                <a:ea typeface="Poppins" pitchFamily="34" charset="-122"/>
                <a:cs typeface="Poppins" pitchFamily="34" charset="-120"/>
              </a:rPr>
              <a:t>الداخلية (الأفكار، المشاعر).</a:t>
            </a:r>
            <a:endParaRPr lang="en-US" sz="1275" dirty="0"/>
          </a:p>
        </p:txBody>
      </p:sp>
      <p:sp>
        <p:nvSpPr>
          <p:cNvPr id="36" name="Text 16"/>
          <p:cNvSpPr/>
          <p:nvPr/>
        </p:nvSpPr>
        <p:spPr>
          <a:xfrm>
            <a:off x="9363075" y="4676775"/>
            <a:ext cx="8401050" cy="228005"/>
          </a:xfrm>
          <a:prstGeom prst="rect">
            <a:avLst/>
          </a:prstGeom>
          <a:noFill/>
          <a:ln/>
        </p:spPr>
        <p:txBody>
          <a:bodyPr wrap="square" lIns="0" tIns="0" rIns="0" bIns="0" rtlCol="0" anchor="ctr" vert="horz"/>
          <a:lstStyle/>
          <a:p>
            <a:pPr indent="0" marL="0">
              <a:lnSpc>
                <a:spcPts val="1796"/>
              </a:lnSpc>
              <a:buNone/>
            </a:pPr>
            <a:r>
              <a:rPr lang="en-US" sz="1575" dirty="0">
                <a:solidFill>
                  <a:srgbClr val="000000"/>
                </a:solidFill>
                <a:latin typeface="Poppins" pitchFamily="34" charset="0"/>
                <a:ea typeface="Poppins" pitchFamily="34" charset="-122"/>
                <a:cs typeface="Poppins" pitchFamily="34" charset="-120"/>
              </a:rPr>
              <a:t>تحليل العوامل البيولوجية والوراثية.</a:t>
            </a:r>
            <a:endParaRPr lang="en-US" sz="1575" dirty="0"/>
          </a:p>
        </p:txBody>
      </p:sp>
      <p:sp>
        <p:nvSpPr>
          <p:cNvPr id="37" name="Text 17"/>
          <p:cNvSpPr/>
          <p:nvPr/>
        </p:nvSpPr>
        <p:spPr>
          <a:xfrm>
            <a:off x="9572625" y="5162550"/>
            <a:ext cx="9464040" cy="195411"/>
          </a:xfrm>
          <a:prstGeom prst="rect">
            <a:avLst/>
          </a:prstGeom>
          <a:noFill/>
          <a:ln/>
        </p:spPr>
        <p:txBody>
          <a:bodyPr wrap="square" lIns="0" tIns="0" rIns="0" bIns="0" rtlCol="0" anchor="ctr" vert="horz"/>
          <a:lstStyle/>
          <a:p>
            <a:pPr indent="0" marL="0">
              <a:lnSpc>
                <a:spcPts val="1539"/>
              </a:lnSpc>
              <a:buNone/>
            </a:pPr>
            <a:r>
              <a:rPr lang="en-US" sz="1350" dirty="0">
                <a:solidFill>
                  <a:srgbClr val="000000"/>
                </a:solidFill>
                <a:latin typeface="Poppins" pitchFamily="34" charset="0"/>
                <a:ea typeface="Poppins" pitchFamily="34" charset="-122"/>
                <a:cs typeface="Poppins" pitchFamily="34" charset="-120"/>
              </a:rPr>
              <a:t>الاحتمالية البيئية: تقليل مفهوم الإرادة الحرة.</a:t>
            </a:r>
            <a:endParaRPr lang="en-US" sz="1350" dirty="0"/>
          </a:p>
        </p:txBody>
      </p:sp>
      <p:sp>
        <p:nvSpPr>
          <p:cNvPr id="38" name="Text 18"/>
          <p:cNvSpPr/>
          <p:nvPr/>
        </p:nvSpPr>
        <p:spPr>
          <a:xfrm>
            <a:off x="6991350" y="5743575"/>
            <a:ext cx="2682180" cy="548729"/>
          </a:xfrm>
          <a:prstGeom prst="rect">
            <a:avLst/>
          </a:prstGeom>
          <a:noFill/>
          <a:ln/>
        </p:spPr>
        <p:txBody>
          <a:bodyPr wrap="square" lIns="0" tIns="0" rIns="0" bIns="0" rtlCol="0" anchor="ctr" vert="horz"/>
          <a:lstStyle/>
          <a:p>
            <a:pPr indent="0" marL="0">
              <a:lnSpc>
                <a:spcPts val="1440"/>
              </a:lnSpc>
              <a:buNone/>
            </a:pPr>
            <a:r>
              <a:rPr lang="en-US" sz="1200" dirty="0">
                <a:solidFill>
                  <a:srgbClr val="000000"/>
                </a:solidFill>
                <a:latin typeface="Poppins" pitchFamily="34" charset="0"/>
                <a:ea typeface="Poppins" pitchFamily="34" charset="-122"/>
                <a:cs typeface="Poppins" pitchFamily="34" charset="-120"/>
              </a:rPr>
              <a:t>• مسائل أخلاقية حول التعزيز والعقاب.</a:t>
            </a:r>
            <a:pPr indent="0" marL="0">
              <a:lnSpc>
                <a:spcPts val="1440"/>
              </a:lnSpc>
              <a:buNone/>
            </a:pPr>
            <a:r>
              <a:rPr lang="en-US" sz="1200" dirty="0">
                <a:solidFill>
                  <a:srgbClr val="000000"/>
                </a:solidFill>
                <a:latin typeface="Poppins" pitchFamily="34" charset="0"/>
                <a:ea typeface="Poppins" pitchFamily="34" charset="-122"/>
                <a:cs typeface="Poppins" pitchFamily="34" charset="-120"/>
              </a:rPr>
              <a:t>
</a:t>
            </a:r>
            <a:pPr indent="0" marL="0">
              <a:lnSpc>
                <a:spcPts val="1440"/>
              </a:lnSpc>
              <a:buNone/>
            </a:pPr>
            <a:r>
              <a:rPr lang="en-US" sz="1200" dirty="0">
                <a:solidFill>
                  <a:srgbClr val="000000"/>
                </a:solidFill>
                <a:latin typeface="Poppins" pitchFamily="34" charset="0"/>
                <a:ea typeface="Poppins" pitchFamily="34" charset="-122"/>
                <a:cs typeface="Poppins" pitchFamily="34" charset="-120"/>
              </a:rPr>
              <a:t>• الصلاحية البيئية المحدودة (دراسات).</a:t>
            </a:r>
            <a:pPr indent="0" marL="0">
              <a:lnSpc>
                <a:spcPts val="1440"/>
              </a:lnSpc>
              <a:buNone/>
            </a:pPr>
            <a:r>
              <a:rPr lang="en-US" sz="1200" dirty="0">
                <a:solidFill>
                  <a:srgbClr val="000000"/>
                </a:solidFill>
                <a:latin typeface="Poppins" pitchFamily="34" charset="0"/>
                <a:ea typeface="Poppins" pitchFamily="34" charset="-122"/>
                <a:cs typeface="Poppins" pitchFamily="34" charset="-120"/>
              </a:rPr>
              <a:t>
</a:t>
            </a:r>
            <a:pPr indent="0" marL="0">
              <a:lnSpc>
                <a:spcPts val="1440"/>
              </a:lnSpc>
              <a:buNone/>
            </a:pPr>
            <a:r>
              <a:rPr lang="en-US" sz="1200" dirty="0">
                <a:solidFill>
                  <a:srgbClr val="000000"/>
                </a:solidFill>
                <a:latin typeface="Poppins" pitchFamily="34" charset="0"/>
                <a:ea typeface="Poppins" pitchFamily="34" charset="-122"/>
                <a:cs typeface="Poppins" pitchFamily="34" charset="-120"/>
              </a:rPr>
              <a:t>• (المخبرية).</a:t>
            </a:r>
            <a:endParaRPr lang="en-US"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9497467" y="4142184"/>
            <a:ext cx="2255490" cy="2297311"/>
          </a:xfrm>
          <a:prstGeom prst="rect">
            <a:avLst/>
          </a:prstGeom>
        </p:spPr>
      </p:pic>
      <p:pic>
        <p:nvPicPr>
          <p:cNvPr id="4" name="Image 2" descr="preencoded.png">    </p:cNvPr>
          <p:cNvPicPr>
            <a:picLocks noChangeAspect="1"/>
          </p:cNvPicPr>
          <p:nvPr/>
        </p:nvPicPr>
        <p:blipFill>
          <a:blip r:embed="rId3"/>
          <a:stretch>
            <a:fillRect/>
          </a:stretch>
        </p:blipFill>
        <p:spPr>
          <a:xfrm>
            <a:off x="8900071" y="2359075"/>
            <a:ext cx="255984" cy="260598"/>
          </a:xfrm>
          <a:prstGeom prst="rect">
            <a:avLst/>
          </a:prstGeom>
        </p:spPr>
      </p:pic>
      <p:pic>
        <p:nvPicPr>
          <p:cNvPr id="5" name="Image 3" descr="preencoded.png">    </p:cNvPr>
          <p:cNvPicPr>
            <a:picLocks noChangeAspect="1"/>
          </p:cNvPicPr>
          <p:nvPr/>
        </p:nvPicPr>
        <p:blipFill>
          <a:blip r:embed="rId4"/>
          <a:stretch>
            <a:fillRect/>
          </a:stretch>
        </p:blipFill>
        <p:spPr>
          <a:xfrm>
            <a:off x="6425059" y="2352229"/>
            <a:ext cx="255984" cy="267444"/>
          </a:xfrm>
          <a:prstGeom prst="rect">
            <a:avLst/>
          </a:prstGeom>
        </p:spPr>
      </p:pic>
      <p:pic>
        <p:nvPicPr>
          <p:cNvPr id="6" name="Image 4" descr="preencoded.png">    </p:cNvPr>
          <p:cNvPicPr>
            <a:picLocks noChangeAspect="1"/>
          </p:cNvPicPr>
          <p:nvPr/>
        </p:nvPicPr>
        <p:blipFill>
          <a:blip r:embed="rId5"/>
          <a:stretch>
            <a:fillRect/>
          </a:stretch>
        </p:blipFill>
        <p:spPr>
          <a:xfrm>
            <a:off x="268188" y="1851571"/>
            <a:ext cx="4023271" cy="4731990"/>
          </a:xfrm>
          <a:prstGeom prst="rect">
            <a:avLst/>
          </a:prstGeom>
        </p:spPr>
      </p:pic>
      <p:sp>
        <p:nvSpPr>
          <p:cNvPr id="7" name="Text 0"/>
          <p:cNvSpPr/>
          <p:nvPr/>
        </p:nvSpPr>
        <p:spPr>
          <a:xfrm>
            <a:off x="-5006429" y="304800"/>
            <a:ext cx="17468850" cy="433388"/>
          </a:xfrm>
          <a:prstGeom prst="rect">
            <a:avLst/>
          </a:prstGeom>
          <a:noFill/>
          <a:ln/>
        </p:spPr>
        <p:txBody>
          <a:bodyPr wrap="square" lIns="0" tIns="0" rIns="0" bIns="0" rtlCol="0" anchor="ctr" vert="horz"/>
          <a:lstStyle/>
          <a:p>
            <a:pPr algn="r" indent="0" marL="0">
              <a:lnSpc>
                <a:spcPts val="3413"/>
              </a:lnSpc>
              <a:buNone/>
            </a:pPr>
            <a:r>
              <a:rPr lang="en-US" sz="2625" b="1" dirty="0">
                <a:solidFill>
                  <a:srgbClr val="F0F0F0"/>
                </a:solidFill>
                <a:latin typeface="Poppins" pitchFamily="34" charset="0"/>
                <a:ea typeface="Poppins" pitchFamily="34" charset="-122"/>
                <a:cs typeface="Poppins" pitchFamily="34" charset="-120"/>
              </a:rPr>
              <a:t>الجلسة 5: المنهج الديناميكي النفسي واللاوعي</a:t>
            </a:r>
            <a:endParaRPr lang="en-US" sz="2625" dirty="0"/>
          </a:p>
        </p:txBody>
      </p:sp>
      <p:sp>
        <p:nvSpPr>
          <p:cNvPr id="8" name="Text 1"/>
          <p:cNvSpPr/>
          <p:nvPr/>
        </p:nvSpPr>
        <p:spPr>
          <a:xfrm>
            <a:off x="3846165" y="876300"/>
            <a:ext cx="8229600" cy="274290"/>
          </a:xfrm>
          <a:prstGeom prst="rect">
            <a:avLst/>
          </a:prstGeom>
          <a:noFill/>
          <a:ln/>
        </p:spPr>
        <p:txBody>
          <a:bodyPr wrap="square" lIns="0" tIns="0" rIns="0" bIns="0" rtlCol="0" anchor="ctr" vert="horz"/>
          <a:lstStyle/>
          <a:p>
            <a:pPr algn="r" indent="0" marL="0">
              <a:lnSpc>
                <a:spcPts val="2160"/>
              </a:lnSpc>
              <a:buNone/>
            </a:pPr>
            <a:r>
              <a:rPr lang="en-US" sz="1800" b="1" dirty="0">
                <a:solidFill>
                  <a:srgbClr val="EDE7F6"/>
                </a:solidFill>
                <a:latin typeface="Balsamiq Sans" pitchFamily="34" charset="0"/>
                <a:ea typeface="Balsamiq Sans" pitchFamily="34" charset="-122"/>
                <a:cs typeface="Balsamiq Sans" pitchFamily="34" charset="-120"/>
              </a:rPr>
              <a:t>مقدمة المنهج الديناميكي النفسي</a:t>
            </a:r>
            <a:endParaRPr lang="en-US" sz="1800" dirty="0"/>
          </a:p>
        </p:txBody>
      </p:sp>
      <p:sp>
        <p:nvSpPr>
          <p:cNvPr id="9" name="Text 2"/>
          <p:cNvSpPr/>
          <p:nvPr/>
        </p:nvSpPr>
        <p:spPr>
          <a:xfrm>
            <a:off x="4482465" y="4133850"/>
            <a:ext cx="5052060" cy="178147"/>
          </a:xfrm>
          <a:prstGeom prst="rect">
            <a:avLst/>
          </a:prstGeom>
          <a:noFill/>
          <a:ln/>
        </p:spPr>
        <p:txBody>
          <a:bodyPr wrap="square" lIns="0" tIns="0" rIns="0" bIns="0" rtlCol="0" anchor="ctr" vert="horz"/>
          <a:lstStyle/>
          <a:p>
            <a:pPr algn="r" indent="0" marL="0">
              <a:lnSpc>
                <a:spcPts val="1402"/>
              </a:lnSpc>
              <a:buNone/>
            </a:pPr>
            <a:r>
              <a:rPr lang="en-US" sz="1275" b="1" dirty="0">
                <a:solidFill>
                  <a:srgbClr val="E8F5E9"/>
                </a:solidFill>
                <a:latin typeface="Balsamiq Sans" pitchFamily="34" charset="0"/>
                <a:ea typeface="Balsamiq Sans" pitchFamily="34" charset="-122"/>
                <a:cs typeface="Balsamiq Sans" pitchFamily="34" charset="-120"/>
              </a:rPr>
              <a:t>مراحل التطور النفسي الجنسي</a:t>
            </a:r>
            <a:endParaRPr lang="en-US" sz="1275" dirty="0"/>
          </a:p>
        </p:txBody>
      </p:sp>
      <p:sp>
        <p:nvSpPr>
          <p:cNvPr id="10" name="Text 3"/>
          <p:cNvSpPr/>
          <p:nvPr/>
        </p:nvSpPr>
        <p:spPr>
          <a:xfrm>
            <a:off x="5109210" y="5362575"/>
            <a:ext cx="4320540" cy="188565"/>
          </a:xfrm>
          <a:prstGeom prst="rect">
            <a:avLst/>
          </a:prstGeom>
          <a:noFill/>
          <a:ln/>
        </p:spPr>
        <p:txBody>
          <a:bodyPr wrap="square" lIns="0" tIns="0" rIns="0" bIns="0" rtlCol="0" anchor="ctr" vert="horz"/>
          <a:lstStyle/>
          <a:p>
            <a:pPr algn="r" indent="0" marL="0">
              <a:lnSpc>
                <a:spcPts val="1485"/>
              </a:lnSpc>
              <a:buNone/>
            </a:pPr>
            <a:r>
              <a:rPr lang="en-US" sz="1350" b="1" dirty="0">
                <a:solidFill>
                  <a:srgbClr val="E8F5E9"/>
                </a:solidFill>
                <a:latin typeface="Balsamiq Sans" pitchFamily="34" charset="0"/>
                <a:ea typeface="Balsamiq Sans" pitchFamily="34" charset="-122"/>
                <a:cs typeface="Balsamiq Sans" pitchFamily="34" charset="-120"/>
              </a:rPr>
              <a:t>آليات الدفاع اللواعية</a:t>
            </a:r>
            <a:endParaRPr lang="en-US" sz="1350" dirty="0"/>
          </a:p>
        </p:txBody>
      </p:sp>
      <p:sp>
        <p:nvSpPr>
          <p:cNvPr id="11" name="Text 4"/>
          <p:cNvSpPr/>
          <p:nvPr/>
        </p:nvSpPr>
        <p:spPr>
          <a:xfrm>
            <a:off x="4733925" y="2362200"/>
            <a:ext cx="1770608" cy="400050"/>
          </a:xfrm>
          <a:prstGeom prst="rect">
            <a:avLst/>
          </a:prstGeom>
          <a:noFill/>
          <a:ln/>
        </p:spPr>
        <p:txBody>
          <a:bodyPr wrap="square" lIns="0" tIns="0" rIns="0" bIns="0" rtlCol="0" anchor="ctr" vert="horz"/>
          <a:lstStyle/>
          <a:p>
            <a:pPr algn="ctr" indent="0" marL="0">
              <a:lnSpc>
                <a:spcPts val="1575"/>
              </a:lnSpc>
              <a:buNone/>
            </a:pPr>
            <a:r>
              <a:rPr lang="en-US" sz="1575" b="1" dirty="0">
                <a:solidFill>
                  <a:srgbClr val="FFFFFF"/>
                </a:solidFill>
                <a:latin typeface="Balsamiq Sans" pitchFamily="34" charset="0"/>
                <a:ea typeface="Balsamiq Sans" pitchFamily="34" charset="-122"/>
                <a:cs typeface="Balsamiq Sans" pitchFamily="34" charset="-120"/>
              </a:rPr>
              <a:t>الآنا العليا</a:t>
            </a:r>
            <a:pPr algn="ctr" indent="0" marL="0">
              <a:lnSpc>
                <a:spcPts val="1575"/>
              </a:lnSpc>
              <a:buNone/>
            </a:pPr>
            <a:r>
              <a:rPr lang="en-US" sz="1575" b="1" dirty="0">
                <a:solidFill>
                  <a:srgbClr val="FFFFFF"/>
                </a:solidFill>
                <a:latin typeface="Balsamiq Sans" pitchFamily="34" charset="0"/>
                <a:ea typeface="Balsamiq Sans" pitchFamily="34" charset="-122"/>
                <a:cs typeface="Balsamiq Sans" pitchFamily="34" charset="-120"/>
              </a:rPr>
              <a:t>
</a:t>
            </a:r>
            <a:pPr algn="ctr" indent="0" marL="0">
              <a:lnSpc>
                <a:spcPts val="1575"/>
              </a:lnSpc>
              <a:buNone/>
            </a:pPr>
            <a:r>
              <a:rPr lang="en-US" sz="1575" b="1" dirty="0">
                <a:solidFill>
                  <a:srgbClr val="FFFFFF"/>
                </a:solidFill>
                <a:latin typeface="Balsamiq Sans" pitchFamily="34" charset="0"/>
                <a:ea typeface="Balsamiq Sans" pitchFamily="34" charset="-122"/>
                <a:cs typeface="Balsamiq Sans" pitchFamily="34" charset="-120"/>
              </a:rPr>
              <a:t>(Superego)</a:t>
            </a:r>
            <a:endParaRPr lang="en-US" sz="1575" dirty="0"/>
          </a:p>
        </p:txBody>
      </p:sp>
      <p:sp>
        <p:nvSpPr>
          <p:cNvPr id="12" name="Text 5"/>
          <p:cNvSpPr/>
          <p:nvPr/>
        </p:nvSpPr>
        <p:spPr>
          <a:xfrm>
            <a:off x="8086725" y="2362200"/>
            <a:ext cx="660053" cy="400050"/>
          </a:xfrm>
          <a:prstGeom prst="rect">
            <a:avLst/>
          </a:prstGeom>
          <a:noFill/>
          <a:ln/>
        </p:spPr>
        <p:txBody>
          <a:bodyPr wrap="square" lIns="0" tIns="0" rIns="0" bIns="0" rtlCol="0" anchor="ctr" vert="horz"/>
          <a:lstStyle/>
          <a:p>
            <a:pPr algn="ctr" indent="0" marL="0">
              <a:lnSpc>
                <a:spcPts val="1575"/>
              </a:lnSpc>
              <a:buNone/>
            </a:pPr>
            <a:r>
              <a:rPr lang="en-US" sz="1575" b="1" dirty="0">
                <a:solidFill>
                  <a:srgbClr val="FFFFFF"/>
                </a:solidFill>
                <a:latin typeface="Balsamiq Sans" pitchFamily="34" charset="0"/>
                <a:ea typeface="Balsamiq Sans" pitchFamily="34" charset="-122"/>
                <a:cs typeface="Balsamiq Sans" pitchFamily="34" charset="-120"/>
              </a:rPr>
              <a:t>الآنا</a:t>
            </a:r>
            <a:pPr algn="ctr" indent="0" marL="0">
              <a:lnSpc>
                <a:spcPts val="1575"/>
              </a:lnSpc>
              <a:buNone/>
            </a:pPr>
            <a:r>
              <a:rPr lang="en-US" sz="1575" b="1" dirty="0">
                <a:solidFill>
                  <a:srgbClr val="FFFFFF"/>
                </a:solidFill>
                <a:latin typeface="Balsamiq Sans" pitchFamily="34" charset="0"/>
                <a:ea typeface="Balsamiq Sans" pitchFamily="34" charset="-122"/>
                <a:cs typeface="Balsamiq Sans" pitchFamily="34" charset="-120"/>
              </a:rPr>
              <a:t>
</a:t>
            </a:r>
            <a:pPr algn="ctr" indent="0" marL="0">
              <a:lnSpc>
                <a:spcPts val="1575"/>
              </a:lnSpc>
              <a:buNone/>
            </a:pPr>
            <a:r>
              <a:rPr lang="en-US" sz="1575" b="1" dirty="0">
                <a:solidFill>
                  <a:srgbClr val="FFFFFF"/>
                </a:solidFill>
                <a:latin typeface="Balsamiq Sans" pitchFamily="34" charset="0"/>
                <a:ea typeface="Balsamiq Sans" pitchFamily="34" charset="-122"/>
                <a:cs typeface="Balsamiq Sans" pitchFamily="34" charset="-120"/>
              </a:rPr>
              <a:t>(Ego)</a:t>
            </a:r>
            <a:endParaRPr lang="en-US" sz="1575" dirty="0"/>
          </a:p>
        </p:txBody>
      </p:sp>
      <p:sp>
        <p:nvSpPr>
          <p:cNvPr id="13" name="Text 6"/>
          <p:cNvSpPr/>
          <p:nvPr/>
        </p:nvSpPr>
        <p:spPr>
          <a:xfrm>
            <a:off x="10896600" y="2362200"/>
            <a:ext cx="481905" cy="400050"/>
          </a:xfrm>
          <a:prstGeom prst="rect">
            <a:avLst/>
          </a:prstGeom>
          <a:noFill/>
          <a:ln/>
        </p:spPr>
        <p:txBody>
          <a:bodyPr wrap="square" lIns="0" tIns="0" rIns="0" bIns="0" rtlCol="0" anchor="ctr" vert="horz"/>
          <a:lstStyle/>
          <a:p>
            <a:pPr algn="ctr" indent="0" marL="0">
              <a:lnSpc>
                <a:spcPts val="1575"/>
              </a:lnSpc>
              <a:buNone/>
            </a:pPr>
            <a:r>
              <a:rPr lang="en-US" sz="1575" b="1" dirty="0">
                <a:solidFill>
                  <a:srgbClr val="FFFFFF"/>
                </a:solidFill>
                <a:latin typeface="Balsamiq Sans" pitchFamily="34" charset="0"/>
                <a:ea typeface="Balsamiq Sans" pitchFamily="34" charset="-122"/>
                <a:cs typeface="Balsamiq Sans" pitchFamily="34" charset="-120"/>
              </a:rPr>
              <a:t>الهو</a:t>
            </a:r>
            <a:pPr algn="ctr" indent="0" marL="0">
              <a:lnSpc>
                <a:spcPts val="1575"/>
              </a:lnSpc>
              <a:buNone/>
            </a:pPr>
            <a:r>
              <a:rPr lang="en-US" sz="1575" b="1" dirty="0">
                <a:solidFill>
                  <a:srgbClr val="FFFFFF"/>
                </a:solidFill>
                <a:latin typeface="Balsamiq Sans" pitchFamily="34" charset="0"/>
                <a:ea typeface="Balsamiq Sans" pitchFamily="34" charset="-122"/>
                <a:cs typeface="Balsamiq Sans" pitchFamily="34" charset="-120"/>
              </a:rPr>
              <a:t>
</a:t>
            </a:r>
            <a:pPr algn="ctr" indent="0" marL="0">
              <a:lnSpc>
                <a:spcPts val="1575"/>
              </a:lnSpc>
              <a:buNone/>
            </a:pPr>
            <a:r>
              <a:rPr lang="en-US" sz="1575" b="1" dirty="0">
                <a:solidFill>
                  <a:srgbClr val="FFFFFF"/>
                </a:solidFill>
                <a:latin typeface="Balsamiq Sans" pitchFamily="34" charset="0"/>
                <a:ea typeface="Balsamiq Sans" pitchFamily="34" charset="-122"/>
                <a:cs typeface="Balsamiq Sans" pitchFamily="34" charset="-120"/>
              </a:rPr>
              <a:t>(Id)</a:t>
            </a:r>
            <a:endParaRPr lang="en-US" sz="1575" dirty="0"/>
          </a:p>
        </p:txBody>
      </p:sp>
      <p:sp>
        <p:nvSpPr>
          <p:cNvPr id="14" name="Text 7"/>
          <p:cNvSpPr/>
          <p:nvPr/>
        </p:nvSpPr>
        <p:spPr>
          <a:xfrm>
            <a:off x="367144" y="2524125"/>
            <a:ext cx="960120" cy="133350"/>
          </a:xfrm>
          <a:prstGeom prst="rect">
            <a:avLst/>
          </a:prstGeom>
          <a:noFill/>
          <a:ln/>
        </p:spPr>
        <p:txBody>
          <a:bodyPr wrap="square" lIns="0" tIns="0" rIns="0" bIns="0" rtlCol="0" anchor="ctr" vert="horz"/>
          <a:lstStyle/>
          <a:p>
            <a:pPr algn="ctr" indent="0" marL="0">
              <a:lnSpc>
                <a:spcPts val="1050"/>
              </a:lnSpc>
              <a:buNone/>
            </a:pPr>
            <a:r>
              <a:rPr lang="en-US" sz="1050" b="1" dirty="0">
                <a:solidFill>
                  <a:srgbClr val="FFFFFF"/>
                </a:solidFill>
                <a:latin typeface="Balsamiq Sans" pitchFamily="34" charset="0"/>
                <a:ea typeface="Balsamiq Sans" pitchFamily="34" charset="-122"/>
                <a:cs typeface="Balsamiq Sans" pitchFamily="34" charset="-120"/>
              </a:rPr>
              <a:t>الواعي</a:t>
            </a:r>
            <a:endParaRPr lang="en-US" sz="1050" dirty="0"/>
          </a:p>
        </p:txBody>
      </p:sp>
      <p:sp>
        <p:nvSpPr>
          <p:cNvPr id="15" name="Text 8"/>
          <p:cNvSpPr/>
          <p:nvPr/>
        </p:nvSpPr>
        <p:spPr>
          <a:xfrm>
            <a:off x="2419350" y="2762250"/>
            <a:ext cx="196751" cy="304800"/>
          </a:xfrm>
          <a:prstGeom prst="rect">
            <a:avLst/>
          </a:prstGeom>
          <a:noFill/>
          <a:ln/>
        </p:spPr>
        <p:txBody>
          <a:bodyPr wrap="square" lIns="0" tIns="0" rIns="0" bIns="0" rtlCol="0" anchor="ctr" vert="horz"/>
          <a:lstStyle/>
          <a:p>
            <a:pPr algn="ctr" indent="0" marL="0">
              <a:lnSpc>
                <a:spcPts val="1200"/>
              </a:lnSpc>
              <a:buNone/>
            </a:pPr>
            <a:r>
              <a:rPr lang="en-US" sz="1200" b="1" dirty="0">
                <a:solidFill>
                  <a:srgbClr val="FFFFFF"/>
                </a:solidFill>
                <a:latin typeface="Balsamiq Sans" pitchFamily="34" charset="0"/>
                <a:ea typeface="Balsamiq Sans" pitchFamily="34" charset="-122"/>
                <a:cs typeface="Balsamiq Sans" pitchFamily="34" charset="-120"/>
              </a:rPr>
              <a:t>الآنا العليا</a:t>
            </a:r>
            <a:pPr algn="ctr" indent="0" marL="0">
              <a:lnSpc>
                <a:spcPts val="1200"/>
              </a:lnSpc>
              <a:buNone/>
            </a:pPr>
            <a:r>
              <a:rPr lang="en-US" sz="1200" b="1" dirty="0">
                <a:solidFill>
                  <a:srgbClr val="FFFFFF"/>
                </a:solidFill>
                <a:latin typeface="Balsamiq Sans" pitchFamily="34" charset="0"/>
                <a:ea typeface="Balsamiq Sans" pitchFamily="34" charset="-122"/>
                <a:cs typeface="Balsamiq Sans" pitchFamily="34" charset="-120"/>
              </a:rPr>
              <a:t>
</a:t>
            </a:r>
            <a:pPr algn="ctr" indent="0" marL="0">
              <a:lnSpc>
                <a:spcPts val="1200"/>
              </a:lnSpc>
              <a:buNone/>
            </a:pPr>
            <a:r>
              <a:rPr lang="en-US" sz="1200" b="1" dirty="0">
                <a:solidFill>
                  <a:srgbClr val="FFFFFF"/>
                </a:solidFill>
                <a:latin typeface="Balsamiq Sans" pitchFamily="34" charset="0"/>
                <a:ea typeface="Balsamiq Sans" pitchFamily="34" charset="-122"/>
                <a:cs typeface="Balsamiq Sans" pitchFamily="34" charset="-120"/>
              </a:rPr>
              <a:t>(Superego)</a:t>
            </a:r>
            <a:endParaRPr lang="en-US" sz="1200" dirty="0"/>
          </a:p>
        </p:txBody>
      </p:sp>
      <p:sp>
        <p:nvSpPr>
          <p:cNvPr id="16" name="Text 9"/>
          <p:cNvSpPr/>
          <p:nvPr/>
        </p:nvSpPr>
        <p:spPr>
          <a:xfrm>
            <a:off x="332423" y="4762500"/>
            <a:ext cx="1040130" cy="123825"/>
          </a:xfrm>
          <a:prstGeom prst="rect">
            <a:avLst/>
          </a:prstGeom>
          <a:noFill/>
          <a:ln/>
        </p:spPr>
        <p:txBody>
          <a:bodyPr wrap="square" lIns="0" tIns="0" rIns="0" bIns="0" rtlCol="0" anchor="ctr" vert="horz"/>
          <a:lstStyle/>
          <a:p>
            <a:pPr algn="ctr" indent="0" marL="0">
              <a:lnSpc>
                <a:spcPts val="975"/>
              </a:lnSpc>
              <a:buNone/>
            </a:pPr>
            <a:r>
              <a:rPr lang="en-US" sz="975" b="1" dirty="0">
                <a:solidFill>
                  <a:srgbClr val="FFFFFF"/>
                </a:solidFill>
                <a:latin typeface="Balsamiq Sans" pitchFamily="34" charset="0"/>
                <a:ea typeface="Balsamiq Sans" pitchFamily="34" charset="-122"/>
                <a:cs typeface="Balsamiq Sans" pitchFamily="34" charset="-120"/>
              </a:rPr>
              <a:t>اللاوعي</a:t>
            </a:r>
            <a:endParaRPr lang="en-US" sz="975" dirty="0"/>
          </a:p>
        </p:txBody>
      </p:sp>
      <p:sp>
        <p:nvSpPr>
          <p:cNvPr id="17" name="Text 10"/>
          <p:cNvSpPr/>
          <p:nvPr/>
        </p:nvSpPr>
        <p:spPr>
          <a:xfrm>
            <a:off x="-28575" y="3486150"/>
            <a:ext cx="1600200" cy="133350"/>
          </a:xfrm>
          <a:prstGeom prst="rect">
            <a:avLst/>
          </a:prstGeom>
          <a:noFill/>
          <a:ln/>
        </p:spPr>
        <p:txBody>
          <a:bodyPr wrap="square" lIns="0" tIns="0" rIns="0" bIns="0" rtlCol="0" anchor="ctr" vert="horz"/>
          <a:lstStyle/>
          <a:p>
            <a:pPr algn="ctr" indent="0" marL="0">
              <a:lnSpc>
                <a:spcPts val="1050"/>
              </a:lnSpc>
              <a:buNone/>
            </a:pPr>
            <a:r>
              <a:rPr lang="en-US" sz="1050" b="1" dirty="0">
                <a:solidFill>
                  <a:srgbClr val="FFFFFF"/>
                </a:solidFill>
                <a:latin typeface="Balsamiq Sans" pitchFamily="34" charset="0"/>
                <a:ea typeface="Balsamiq Sans" pitchFamily="34" charset="-122"/>
                <a:cs typeface="Balsamiq Sans" pitchFamily="34" charset="-120"/>
              </a:rPr>
              <a:t>قبل الواعي</a:t>
            </a:r>
            <a:endParaRPr lang="en-US" sz="1050" dirty="0"/>
          </a:p>
        </p:txBody>
      </p:sp>
      <p:sp>
        <p:nvSpPr>
          <p:cNvPr id="18" name="Text 11"/>
          <p:cNvSpPr/>
          <p:nvPr/>
        </p:nvSpPr>
        <p:spPr>
          <a:xfrm>
            <a:off x="1809750" y="3305175"/>
            <a:ext cx="335161" cy="247650"/>
          </a:xfrm>
          <a:prstGeom prst="rect">
            <a:avLst/>
          </a:prstGeom>
          <a:noFill/>
          <a:ln/>
        </p:spPr>
        <p:txBody>
          <a:bodyPr wrap="square" lIns="0" tIns="0" rIns="0" bIns="0" rtlCol="0" anchor="ctr" vert="horz"/>
          <a:lstStyle/>
          <a:p>
            <a:pPr algn="ctr" indent="0" marL="0">
              <a:lnSpc>
                <a:spcPts val="975"/>
              </a:lnSpc>
              <a:buNone/>
            </a:pPr>
            <a:r>
              <a:rPr lang="en-US" sz="975" b="1" dirty="0">
                <a:solidFill>
                  <a:srgbClr val="FFFFFF"/>
                </a:solidFill>
                <a:latin typeface="Balsamiq Sans" pitchFamily="34" charset="0"/>
                <a:ea typeface="Balsamiq Sans" pitchFamily="34" charset="-122"/>
                <a:cs typeface="Balsamiq Sans" pitchFamily="34" charset="-120"/>
              </a:rPr>
              <a:t>الآنا</a:t>
            </a:r>
            <a:pPr algn="ctr" indent="0" marL="0">
              <a:lnSpc>
                <a:spcPts val="975"/>
              </a:lnSpc>
              <a:buNone/>
            </a:pPr>
            <a:r>
              <a:rPr lang="en-US" sz="975" b="1" dirty="0">
                <a:solidFill>
                  <a:srgbClr val="FFFFFF"/>
                </a:solidFill>
                <a:latin typeface="Balsamiq Sans" pitchFamily="34" charset="0"/>
                <a:ea typeface="Balsamiq Sans" pitchFamily="34" charset="-122"/>
                <a:cs typeface="Balsamiq Sans" pitchFamily="34" charset="-120"/>
              </a:rPr>
              <a:t>
</a:t>
            </a:r>
            <a:pPr algn="ctr" indent="0" marL="0">
              <a:lnSpc>
                <a:spcPts val="975"/>
              </a:lnSpc>
              <a:buNone/>
            </a:pPr>
            <a:r>
              <a:rPr lang="en-US" sz="975" b="1" dirty="0">
                <a:solidFill>
                  <a:srgbClr val="FFFFFF"/>
                </a:solidFill>
                <a:latin typeface="Balsamiq Sans" pitchFamily="34" charset="0"/>
                <a:ea typeface="Balsamiq Sans" pitchFamily="34" charset="-122"/>
                <a:cs typeface="Balsamiq Sans" pitchFamily="34" charset="-120"/>
              </a:rPr>
              <a:t>(Ego)</a:t>
            </a:r>
            <a:endParaRPr lang="en-US" sz="975" dirty="0"/>
          </a:p>
        </p:txBody>
      </p:sp>
      <p:sp>
        <p:nvSpPr>
          <p:cNvPr id="19" name="Text 12"/>
          <p:cNvSpPr/>
          <p:nvPr/>
        </p:nvSpPr>
        <p:spPr>
          <a:xfrm>
            <a:off x="2600325" y="4305300"/>
            <a:ext cx="335161" cy="304800"/>
          </a:xfrm>
          <a:prstGeom prst="rect">
            <a:avLst/>
          </a:prstGeom>
          <a:noFill/>
          <a:ln/>
        </p:spPr>
        <p:txBody>
          <a:bodyPr wrap="square" lIns="0" tIns="0" rIns="0" bIns="0" rtlCol="0" anchor="ctr" vert="horz"/>
          <a:lstStyle/>
          <a:p>
            <a:pPr algn="ctr" indent="0" marL="0">
              <a:lnSpc>
                <a:spcPts val="1200"/>
              </a:lnSpc>
              <a:buNone/>
            </a:pPr>
            <a:r>
              <a:rPr lang="en-US" sz="1200" b="1" dirty="0">
                <a:solidFill>
                  <a:srgbClr val="FFFFFF"/>
                </a:solidFill>
                <a:latin typeface="Balsamiq Sans" pitchFamily="34" charset="0"/>
                <a:ea typeface="Balsamiq Sans" pitchFamily="34" charset="-122"/>
                <a:cs typeface="Balsamiq Sans" pitchFamily="34" charset="-120"/>
              </a:rPr>
              <a:t>الهو</a:t>
            </a:r>
            <a:pPr algn="ctr" indent="0" marL="0">
              <a:lnSpc>
                <a:spcPts val="1200"/>
              </a:lnSpc>
              <a:buNone/>
            </a:pPr>
            <a:r>
              <a:rPr lang="en-US" sz="1200" b="1" dirty="0">
                <a:solidFill>
                  <a:srgbClr val="FFFFFF"/>
                </a:solidFill>
                <a:latin typeface="Balsamiq Sans" pitchFamily="34" charset="0"/>
                <a:ea typeface="Balsamiq Sans" pitchFamily="34" charset="-122"/>
                <a:cs typeface="Balsamiq Sans" pitchFamily="34" charset="-120"/>
              </a:rPr>
              <a:t>
</a:t>
            </a:r>
            <a:pPr algn="ctr" indent="0" marL="0">
              <a:lnSpc>
                <a:spcPts val="1200"/>
              </a:lnSpc>
              <a:buNone/>
            </a:pPr>
            <a:r>
              <a:rPr lang="en-US" sz="1200" b="1" dirty="0">
                <a:solidFill>
                  <a:srgbClr val="FFFFFF"/>
                </a:solidFill>
                <a:latin typeface="Balsamiq Sans" pitchFamily="34" charset="0"/>
                <a:ea typeface="Balsamiq Sans" pitchFamily="34" charset="-122"/>
                <a:cs typeface="Balsamiq Sans" pitchFamily="34" charset="-120"/>
              </a:rPr>
              <a:t>(Id)</a:t>
            </a:r>
            <a:endParaRPr lang="en-US" sz="1200" dirty="0"/>
          </a:p>
        </p:txBody>
      </p:sp>
      <p:sp>
        <p:nvSpPr>
          <p:cNvPr id="20" name="Text 13"/>
          <p:cNvSpPr/>
          <p:nvPr/>
        </p:nvSpPr>
        <p:spPr>
          <a:xfrm>
            <a:off x="962025" y="1285875"/>
            <a:ext cx="38100" cy="396180"/>
          </a:xfrm>
          <a:prstGeom prst="rect">
            <a:avLst/>
          </a:prstGeom>
          <a:noFill/>
          <a:ln/>
        </p:spPr>
        <p:txBody>
          <a:bodyPr wrap="square" lIns="0" tIns="0" rIns="0" bIns="0" rtlCol="0" anchor="ctr" vert="horz"/>
          <a:lstStyle/>
          <a:p>
            <a:pPr algn="r" indent="0" marL="0">
              <a:lnSpc>
                <a:spcPts val="1560"/>
              </a:lnSpc>
              <a:buNone/>
            </a:pPr>
            <a:r>
              <a:rPr lang="en-US" sz="1200" dirty="0">
                <a:solidFill>
                  <a:srgbClr val="FFFFFF"/>
                </a:solidFill>
                <a:latin typeface="OpenSans-Regular" pitchFamily="34" charset="0"/>
                <a:ea typeface="OpenSans-Regular" pitchFamily="34" charset="-122"/>
                <a:cs typeface="OpenSans-Regular" pitchFamily="34" charset="-120"/>
              </a:rPr>
              <a:t>يمثل المنهج الديناميكي النفسي ثورة حقيقية في فهم الطبيعة البشرية. حيث أسسه سيغموند فرويد في أواخر القرن التاسع عشر وبداية القرن العشرين. يقوم هذا المنهج على</a:t>
            </a:r>
            <a:pPr algn="r" indent="0" marL="0">
              <a:lnSpc>
                <a:spcPts val="1560"/>
              </a:lnSpc>
              <a:buNone/>
            </a:pPr>
            <a:r>
              <a:rPr lang="en-US" sz="1200" dirty="0">
                <a:solidFill>
                  <a:srgbClr val="FFFFFF"/>
                </a:solidFill>
                <a:latin typeface="OpenSans-Regular" pitchFamily="34" charset="0"/>
                <a:ea typeface="OpenSans-Regular" pitchFamily="34" charset="-122"/>
                <a:cs typeface="OpenSans-Regular" pitchFamily="34" charset="-120"/>
              </a:rPr>
              <a:t>
</a:t>
            </a:r>
            <a:pPr algn="r" indent="0" marL="0">
              <a:lnSpc>
                <a:spcPts val="1560"/>
              </a:lnSpc>
              <a:buNone/>
            </a:pPr>
            <a:r>
              <a:rPr lang="en-US" sz="1200" dirty="0">
                <a:solidFill>
                  <a:srgbClr val="FFFFFF"/>
                </a:solidFill>
                <a:latin typeface="OpenSans-Regular" pitchFamily="34" charset="0"/>
                <a:ea typeface="OpenSans-Regular" pitchFamily="34" charset="-122"/>
                <a:cs typeface="OpenSans-Regular" pitchFamily="34" charset="-120"/>
              </a:rPr>
              <a:t>افترض جوهري مفاده أن السوائل البشيرية تحدد إلى حد كبير بواسطة القوى اللواعية والصراعات الداخلية والخيارات المبكرة في الطفولة.</a:t>
            </a:r>
            <a:endParaRPr lang="en-US" sz="1200" dirty="0"/>
          </a:p>
        </p:txBody>
      </p:sp>
      <p:sp>
        <p:nvSpPr>
          <p:cNvPr id="21" name="Text 14"/>
          <p:cNvSpPr/>
          <p:nvPr/>
        </p:nvSpPr>
        <p:spPr>
          <a:xfrm>
            <a:off x="3388965" y="1905000"/>
            <a:ext cx="8686800" cy="235297"/>
          </a:xfrm>
          <a:prstGeom prst="rect">
            <a:avLst/>
          </a:prstGeom>
          <a:noFill/>
          <a:ln/>
        </p:spPr>
        <p:txBody>
          <a:bodyPr wrap="square" lIns="0" tIns="0" rIns="0" bIns="0" rtlCol="0" anchor="ctr" vert="horz"/>
          <a:lstStyle/>
          <a:p>
            <a:pPr algn="r" indent="0" marL="0">
              <a:lnSpc>
                <a:spcPts val="1852"/>
              </a:lnSpc>
              <a:buNone/>
            </a:pPr>
            <a:r>
              <a:rPr lang="en-US" sz="1425" b="1" dirty="0">
                <a:solidFill>
                  <a:srgbClr val="E8F5E9"/>
                </a:solidFill>
                <a:latin typeface="Balsamiq Sans" pitchFamily="34" charset="0"/>
                <a:ea typeface="Balsamiq Sans" pitchFamily="34" charset="-122"/>
                <a:cs typeface="Balsamiq Sans" pitchFamily="34" charset="-120"/>
              </a:rPr>
              <a:t>بنية الشخصية عند فرويد - النموذج الثلاثي</a:t>
            </a:r>
            <a:endParaRPr lang="en-US" sz="1425" dirty="0"/>
          </a:p>
        </p:txBody>
      </p:sp>
      <p:sp>
        <p:nvSpPr>
          <p:cNvPr id="22" name="Text 15"/>
          <p:cNvSpPr/>
          <p:nvPr/>
        </p:nvSpPr>
        <p:spPr>
          <a:xfrm>
            <a:off x="6229350" y="2619375"/>
            <a:ext cx="433388" cy="733723"/>
          </a:xfrm>
          <a:prstGeom prst="rect">
            <a:avLst/>
          </a:prstGeom>
          <a:noFill/>
          <a:ln/>
        </p:spPr>
        <p:txBody>
          <a:bodyPr wrap="square" lIns="0" tIns="0" rIns="0" bIns="0" rtlCol="0" anchor="ctr" vert="horz"/>
          <a:lstStyle/>
          <a:p>
            <a:pPr algn="l" indent="0" marL="0">
              <a:lnSpc>
                <a:spcPts val="1155"/>
              </a:lnSpc>
              <a:buNone/>
            </a:pPr>
            <a:r>
              <a:rPr lang="en-US" sz="1050" dirty="0">
                <a:solidFill>
                  <a:srgbClr val="FFFFFF"/>
                </a:solidFill>
                <a:latin typeface="OpenSans-Regular" pitchFamily="34" charset="0"/>
                <a:ea typeface="OpenSans-Regular" pitchFamily="34" charset="-122"/>
                <a:cs typeface="OpenSans-Regular" pitchFamily="34" charset="-120"/>
              </a:rPr>
              <a:t>يتكون من الضمير والأنا المثالية،</a:t>
            </a:r>
            <a:pPr algn="l" indent="0" marL="0">
              <a:lnSpc>
                <a:spcPts val="1155"/>
              </a:lnSpc>
              <a:buNone/>
            </a:pPr>
            <a:r>
              <a:rPr lang="en-US" sz="1050" dirty="0">
                <a:solidFill>
                  <a:srgbClr val="FFFFFF"/>
                </a:solidFill>
                <a:latin typeface="OpenSans-Regular" pitchFamily="34" charset="0"/>
                <a:ea typeface="OpenSans-Regular" pitchFamily="34" charset="-122"/>
                <a:cs typeface="OpenSans-Regular" pitchFamily="34" charset="-120"/>
              </a:rPr>
              <a:t>
</a:t>
            </a:r>
            <a:pPr algn="l" indent="0" marL="0">
              <a:lnSpc>
                <a:spcPts val="1155"/>
              </a:lnSpc>
              <a:buNone/>
            </a:pPr>
            <a:r>
              <a:rPr lang="en-US" sz="1050" dirty="0">
                <a:solidFill>
                  <a:srgbClr val="FFFFFF"/>
                </a:solidFill>
                <a:latin typeface="OpenSans-Regular" pitchFamily="34" charset="0"/>
                <a:ea typeface="OpenSans-Regular" pitchFamily="34" charset="-122"/>
                <a:cs typeface="OpenSans-Regular" pitchFamily="34" charset="-120"/>
              </a:rPr>
              <a:t>وتعتبر من خلال استدلال القيم</a:t>
            </a:r>
            <a:pPr algn="l" indent="0" marL="0">
              <a:lnSpc>
                <a:spcPts val="1155"/>
              </a:lnSpc>
              <a:buNone/>
            </a:pPr>
            <a:r>
              <a:rPr lang="en-US" sz="1050" dirty="0">
                <a:solidFill>
                  <a:srgbClr val="FFFFFF"/>
                </a:solidFill>
                <a:latin typeface="OpenSans-Regular" pitchFamily="34" charset="0"/>
                <a:ea typeface="OpenSans-Regular" pitchFamily="34" charset="-122"/>
                <a:cs typeface="OpenSans-Regular" pitchFamily="34" charset="-120"/>
              </a:rPr>
              <a:t>
</a:t>
            </a:r>
            <a:pPr algn="l" indent="0" marL="0">
              <a:lnSpc>
                <a:spcPts val="1155"/>
              </a:lnSpc>
              <a:buNone/>
            </a:pPr>
            <a:r>
              <a:rPr lang="en-US" sz="1050" dirty="0">
                <a:solidFill>
                  <a:srgbClr val="FFFFFF"/>
                </a:solidFill>
                <a:latin typeface="OpenSans-Regular" pitchFamily="34" charset="0"/>
                <a:ea typeface="OpenSans-Regular" pitchFamily="34" charset="-122"/>
                <a:cs typeface="OpenSans-Regular" pitchFamily="34" charset="-120"/>
              </a:rPr>
              <a:t>والمعايير الاجتماعية. يمثل الجانب</a:t>
            </a:r>
            <a:pPr algn="l" indent="0" marL="0">
              <a:lnSpc>
                <a:spcPts val="1155"/>
              </a:lnSpc>
              <a:buNone/>
            </a:pPr>
            <a:r>
              <a:rPr lang="en-US" sz="1050" dirty="0">
                <a:solidFill>
                  <a:srgbClr val="FFFFFF"/>
                </a:solidFill>
                <a:latin typeface="OpenSans-Regular" pitchFamily="34" charset="0"/>
                <a:ea typeface="OpenSans-Regular" pitchFamily="34" charset="-122"/>
                <a:cs typeface="OpenSans-Regular" pitchFamily="34" charset="-120"/>
              </a:rPr>
              <a:t>
</a:t>
            </a:r>
            <a:pPr algn="l" indent="0" marL="0">
              <a:lnSpc>
                <a:spcPts val="1155"/>
              </a:lnSpc>
              <a:buNone/>
            </a:pPr>
            <a:r>
              <a:rPr lang="en-US" sz="1050" dirty="0">
                <a:solidFill>
                  <a:srgbClr val="FFFFFF"/>
                </a:solidFill>
                <a:latin typeface="OpenSans-Regular" pitchFamily="34" charset="0"/>
                <a:ea typeface="OpenSans-Regular" pitchFamily="34" charset="-122"/>
                <a:cs typeface="OpenSans-Regular" pitchFamily="34" charset="-120"/>
              </a:rPr>
              <a:t>الأخلاقي والمتال، ويعمل كلمال</a:t>
            </a:r>
            <a:pPr algn="l" indent="0" marL="0">
              <a:lnSpc>
                <a:spcPts val="1155"/>
              </a:lnSpc>
              <a:buNone/>
            </a:pPr>
            <a:r>
              <a:rPr lang="en-US" sz="1050" dirty="0">
                <a:solidFill>
                  <a:srgbClr val="FFFFFF"/>
                </a:solidFill>
                <a:latin typeface="OpenSans-Regular" pitchFamily="34" charset="0"/>
                <a:ea typeface="OpenSans-Regular" pitchFamily="34" charset="-122"/>
                <a:cs typeface="OpenSans-Regular" pitchFamily="34" charset="-120"/>
              </a:rPr>
              <a:t>
</a:t>
            </a:r>
            <a:pPr algn="l" indent="0" marL="0">
              <a:lnSpc>
                <a:spcPts val="1155"/>
              </a:lnSpc>
              <a:buNone/>
            </a:pPr>
            <a:r>
              <a:rPr lang="en-US" sz="1050" dirty="0">
                <a:solidFill>
                  <a:srgbClr val="FFFFFF"/>
                </a:solidFill>
                <a:latin typeface="OpenSans-Regular" pitchFamily="34" charset="0"/>
                <a:ea typeface="OpenSans-Regular" pitchFamily="34" charset="-122"/>
                <a:cs typeface="OpenSans-Regular" pitchFamily="34" charset="-120"/>
              </a:rPr>
              <a:t>بدلا من الأواقبية.</a:t>
            </a:r>
            <a:endParaRPr lang="en-US" sz="1050" dirty="0"/>
          </a:p>
        </p:txBody>
      </p:sp>
      <p:sp>
        <p:nvSpPr>
          <p:cNvPr id="23" name="Text 16"/>
          <p:cNvSpPr/>
          <p:nvPr/>
        </p:nvSpPr>
        <p:spPr>
          <a:xfrm>
            <a:off x="8429625" y="2619375"/>
            <a:ext cx="587573" cy="754559"/>
          </a:xfrm>
          <a:prstGeom prst="rect">
            <a:avLst/>
          </a:prstGeom>
          <a:noFill/>
          <a:ln/>
        </p:spPr>
        <p:txBody>
          <a:bodyPr wrap="square" lIns="0" tIns="0" rIns="0" bIns="0" rtlCol="0" anchor="ctr" vert="horz"/>
          <a:lstStyle/>
          <a:p>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يطور خلال السنوات الأولى من</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
</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الحياة ويعمل وفقا لمبدأ الواقع.</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
</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يجاوز التوسع بين مطالب الهو</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
</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الشديدة وقيود العالم الخارجي والأنا</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
</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العليا. يستخدم آليات الدفاع</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
</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لحماية الفرد من القلق والصراع.</a:t>
            </a:r>
            <a:endParaRPr lang="en-US" sz="900" dirty="0"/>
          </a:p>
        </p:txBody>
      </p:sp>
      <p:sp>
        <p:nvSpPr>
          <p:cNvPr id="24" name="Text 17"/>
          <p:cNvSpPr/>
          <p:nvPr/>
        </p:nvSpPr>
        <p:spPr>
          <a:xfrm>
            <a:off x="10772775" y="2619375"/>
            <a:ext cx="818108" cy="880318"/>
          </a:xfrm>
          <a:prstGeom prst="rect">
            <a:avLst/>
          </a:prstGeom>
          <a:noFill/>
          <a:ln/>
        </p:spPr>
        <p:txBody>
          <a:bodyPr wrap="square" lIns="0" tIns="0" rIns="0" bIns="0" rtlCol="0" anchor="ctr" vert="horz"/>
          <a:lstStyle/>
          <a:p>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يمثل الجانب البدائي والفرizi من</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
</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الشخصية وهو موجود منذ الولادة.</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
</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يعمل وفقا لمبدأ المتعة.</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
</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للاشعاب الفرير والرغبات الأساسية.</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
</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دون اعتبار الواقع أو القيود الأخلاقية.</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
</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يحتوي الآليات على الدوافع الأساسية</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
</a:t>
            </a:r>
            <a:pPr algn="l" indent="0" marL="0">
              <a:lnSpc>
                <a:spcPts val="990"/>
              </a:lnSpc>
              <a:buNone/>
            </a:pPr>
            <a:r>
              <a:rPr lang="en-US" sz="900" dirty="0">
                <a:solidFill>
                  <a:srgbClr val="FFFFFF"/>
                </a:solidFill>
                <a:latin typeface="OpenSans-Regular" pitchFamily="34" charset="0"/>
                <a:ea typeface="OpenSans-Regular" pitchFamily="34" charset="-122"/>
                <a:cs typeface="OpenSans-Regular" pitchFamily="34" charset="-120"/>
              </a:rPr>
              <a:t>والبديدية.</a:t>
            </a:r>
            <a:endParaRPr lang="en-US" sz="900" dirty="0"/>
          </a:p>
        </p:txBody>
      </p:sp>
      <p:sp>
        <p:nvSpPr>
          <p:cNvPr id="25" name="Text 18"/>
          <p:cNvSpPr/>
          <p:nvPr/>
        </p:nvSpPr>
        <p:spPr>
          <a:xfrm>
            <a:off x="4371975" y="4419600"/>
            <a:ext cx="152400" cy="440234"/>
          </a:xfrm>
          <a:prstGeom prst="rect">
            <a:avLst/>
          </a:prstGeom>
          <a:noFill/>
          <a:ln/>
        </p:spPr>
        <p:txBody>
          <a:bodyPr wrap="square" lIns="0" tIns="0" rIns="0" bIns="0" rtlCol="0" anchor="ctr" vert="horz"/>
          <a:lstStyle/>
          <a:p>
            <a:pPr algn="r" indent="0" marL="0">
              <a:lnSpc>
                <a:spcPts val="1155"/>
              </a:lnSpc>
              <a:buNone/>
            </a:pPr>
            <a:r>
              <a:rPr lang="en-US" sz="1050" dirty="0">
                <a:solidFill>
                  <a:srgbClr val="FFFFFF"/>
                </a:solidFill>
                <a:latin typeface="OpenSans-Regular" pitchFamily="34" charset="0"/>
                <a:ea typeface="OpenSans-Regular" pitchFamily="34" charset="-122"/>
                <a:cs typeface="OpenSans-Regular" pitchFamily="34" charset="-120"/>
              </a:rPr>
              <a:t>طور فرويد نظرية شاملة لتسير كيفية تشكل الشخصية من خلال مراحل متتالية،</a:t>
            </a:r>
            <a:pPr algn="r" indent="0" marL="0">
              <a:lnSpc>
                <a:spcPts val="1155"/>
              </a:lnSpc>
              <a:buNone/>
            </a:pPr>
            <a:r>
              <a:rPr lang="en-US" sz="1050" dirty="0">
                <a:solidFill>
                  <a:srgbClr val="FFFFFF"/>
                </a:solidFill>
                <a:latin typeface="OpenSans-Regular" pitchFamily="34" charset="0"/>
                <a:ea typeface="OpenSans-Regular" pitchFamily="34" charset="-122"/>
                <a:cs typeface="OpenSans-Regular" pitchFamily="34" charset="-120"/>
              </a:rPr>
              <a:t>
</a:t>
            </a:r>
            <a:pPr algn="r" indent="0" marL="0">
              <a:lnSpc>
                <a:spcPts val="1155"/>
              </a:lnSpc>
              <a:buNone/>
            </a:pPr>
            <a:r>
              <a:rPr lang="en-US" sz="1050" dirty="0">
                <a:solidFill>
                  <a:srgbClr val="FFFFFF"/>
                </a:solidFill>
                <a:latin typeface="OpenSans-Regular" pitchFamily="34" charset="0"/>
                <a:ea typeface="OpenSans-Regular" pitchFamily="34" charset="-122"/>
                <a:cs typeface="OpenSans-Regular" pitchFamily="34" charset="-120"/>
              </a:rPr>
              <a:t>حيث تتركز الطاقة الجنسية (الليبيدو) في مناطق مختلفة من الجسم...يعتقد فرويد أن</a:t>
            </a:r>
            <a:pPr algn="r" indent="0" marL="0">
              <a:lnSpc>
                <a:spcPts val="1155"/>
              </a:lnSpc>
              <a:buNone/>
            </a:pPr>
            <a:r>
              <a:rPr lang="en-US" sz="1050" dirty="0">
                <a:solidFill>
                  <a:srgbClr val="FFFFFF"/>
                </a:solidFill>
                <a:latin typeface="OpenSans-Regular" pitchFamily="34" charset="0"/>
                <a:ea typeface="OpenSans-Regular" pitchFamily="34" charset="-122"/>
                <a:cs typeface="OpenSans-Regular" pitchFamily="34" charset="-120"/>
              </a:rPr>
              <a:t>
</a:t>
            </a:r>
            <a:pPr algn="r" indent="0" marL="0">
              <a:lnSpc>
                <a:spcPts val="1155"/>
              </a:lnSpc>
              <a:buNone/>
            </a:pPr>
            <a:r>
              <a:rPr lang="en-US" sz="1050" dirty="0">
                <a:solidFill>
                  <a:srgbClr val="FFFFFF"/>
                </a:solidFill>
                <a:latin typeface="OpenSans-Regular" pitchFamily="34" charset="0"/>
                <a:ea typeface="OpenSans-Regular" pitchFamily="34" charset="-122"/>
                <a:cs typeface="OpenSans-Regular" pitchFamily="34" charset="-120"/>
              </a:rPr>
              <a:t>الشبيه في أي مرحلة يؤدي إلى مmates شخصية محددة في الكبر.</a:t>
            </a:r>
            <a:endParaRPr lang="en-US" sz="1050" dirty="0"/>
          </a:p>
        </p:txBody>
      </p:sp>
      <p:sp>
        <p:nvSpPr>
          <p:cNvPr id="26" name="Text 19"/>
          <p:cNvSpPr/>
          <p:nvPr/>
        </p:nvSpPr>
        <p:spPr>
          <a:xfrm>
            <a:off x="3400425" y="5743575"/>
            <a:ext cx="71586" cy="266700"/>
          </a:xfrm>
          <a:prstGeom prst="rect">
            <a:avLst/>
          </a:prstGeom>
          <a:noFill/>
          <a:ln/>
        </p:spPr>
        <p:txBody>
          <a:bodyPr wrap="square" lIns="0" tIns="0" rIns="0" bIns="0" rtlCol="0" anchor="ctr" vert="horz"/>
          <a:lstStyle/>
          <a:p>
            <a:pPr algn="r" indent="0" marL="0">
              <a:lnSpc>
                <a:spcPts val="1050"/>
              </a:lnSpc>
              <a:buNone/>
            </a:pPr>
            <a:r>
              <a:rPr lang="en-US" sz="1050" dirty="0">
                <a:solidFill>
                  <a:srgbClr val="FFFFFF"/>
                </a:solidFill>
                <a:latin typeface="OpenSans-Regular" pitchFamily="34" charset="0"/>
                <a:ea typeface="OpenSans-Regular" pitchFamily="34" charset="-122"/>
                <a:cs typeface="OpenSans-Regular" pitchFamily="34" charset="-120"/>
              </a:rPr>
              <a:t>نستخدم الآن استراتيجيات لوعية لحماية الفرد من القلق، منها: الكبت، الإسقاط، التبرير، التكنويس، والإعادة.</a:t>
            </a:r>
            <a:pPr algn="r" indent="0" marL="0">
              <a:lnSpc>
                <a:spcPts val="1050"/>
              </a:lnSpc>
              <a:buNone/>
            </a:pPr>
            <a:r>
              <a:rPr lang="en-US" sz="1050" dirty="0">
                <a:solidFill>
                  <a:srgbClr val="FFFFFF"/>
                </a:solidFill>
                <a:latin typeface="OpenSans-Regular" pitchFamily="34" charset="0"/>
                <a:ea typeface="OpenSans-Regular" pitchFamily="34" charset="-122"/>
                <a:cs typeface="OpenSans-Regular" pitchFamily="34" charset="-120"/>
              </a:rPr>
              <a:t>
</a:t>
            </a:r>
            <a:pPr algn="r" indent="0" marL="0">
              <a:lnSpc>
                <a:spcPts val="1050"/>
              </a:lnSpc>
              <a:buNone/>
            </a:pPr>
            <a:r>
              <a:rPr lang="en-US" sz="1050" dirty="0">
                <a:solidFill>
                  <a:srgbClr val="FFFFFF"/>
                </a:solidFill>
                <a:latin typeface="OpenSans-Regular" pitchFamily="34" charset="0"/>
                <a:ea typeface="OpenSans-Regular" pitchFamily="34" charset="-122"/>
                <a:cs typeface="OpenSans-Regular" pitchFamily="34" charset="-120"/>
              </a:rPr>
              <a:t>هذه الآليات تساعد في الحفاظ على التوازن النفسي ولكن قد تصبح مشكلة إذا استخدمت بشكل مفرط.</a:t>
            </a:r>
            <a:endParaRPr lang="en-US" sz="1050" dirty="0"/>
          </a:p>
        </p:txBody>
      </p:sp>
      <p:sp>
        <p:nvSpPr>
          <p:cNvPr id="27" name="Text 20"/>
          <p:cNvSpPr/>
          <p:nvPr/>
        </p:nvSpPr>
        <p:spPr>
          <a:xfrm>
            <a:off x="3638550" y="6343650"/>
            <a:ext cx="1360884" cy="230386"/>
          </a:xfrm>
          <a:prstGeom prst="rect">
            <a:avLst/>
          </a:prstGeom>
          <a:noFill/>
          <a:ln/>
        </p:spPr>
        <p:txBody>
          <a:bodyPr wrap="square" lIns="0" tIns="0" rIns="0" bIns="0" rtlCol="0" anchor="ctr" vert="horz"/>
          <a:lstStyle/>
          <a:p>
            <a:pPr algn="ctr" indent="0" marL="0">
              <a:lnSpc>
                <a:spcPts val="907"/>
              </a:lnSpc>
              <a:buNone/>
            </a:pPr>
            <a:r>
              <a:rPr lang="en-US" sz="825" dirty="0">
                <a:solidFill>
                  <a:srgbClr val="FFFFFF"/>
                </a:solidFill>
                <a:latin typeface="OpenSans-Regular" pitchFamily="34" charset="0"/>
                <a:ea typeface="OpenSans-Regular" pitchFamily="34" charset="-122"/>
                <a:cs typeface="OpenSans-Regular" pitchFamily="34" charset="-120"/>
              </a:rPr>
              <a:t>يفكر بمكن أن تفهم آليات الدفاع اللواعية أن يساعد المعالجين النفسيين في فهم أنماط السلوكيات العلاجية؟ Discussion Prompt</a:t>
            </a:r>
            <a:pPr algn="ctr" indent="0" marL="0">
              <a:lnSpc>
                <a:spcPts val="907"/>
              </a:lnSpc>
              <a:buNone/>
            </a:pPr>
            <a:r>
              <a:rPr lang="en-US" sz="825" dirty="0">
                <a:solidFill>
                  <a:srgbClr val="FFFFFF"/>
                </a:solidFill>
                <a:latin typeface="OpenSans-Regular" pitchFamily="34" charset="0"/>
                <a:ea typeface="OpenSans-Regular" pitchFamily="34" charset="-122"/>
                <a:cs typeface="OpenSans-Regular" pitchFamily="34" charset="-120"/>
              </a:rPr>
              <a:t>
</a:t>
            </a:r>
            <a:pPr algn="ctr" indent="0" marL="0">
              <a:lnSpc>
                <a:spcPts val="907"/>
              </a:lnSpc>
              <a:buNone/>
            </a:pPr>
            <a:r>
              <a:rPr lang="en-US" sz="825" dirty="0">
                <a:solidFill>
                  <a:srgbClr val="FFFFFF"/>
                </a:solidFill>
                <a:latin typeface="OpenSans-Regular" pitchFamily="34" charset="0"/>
                <a:ea typeface="OpenSans-Regular" pitchFamily="34" charset="-122"/>
                <a:cs typeface="OpenSans-Regular" pitchFamily="34" charset="-120"/>
              </a:rPr>
              <a:t>وما هي التحديات الأخلاقية والعملية في تطبيق هذه المفاهيم في العلاج النفسي المعاصر؟</a:t>
            </a:r>
            <a:endParaRPr lang="en-US" sz="82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11204377" y="5925294"/>
            <a:ext cx="487561" cy="466279"/>
          </a:xfrm>
          <a:prstGeom prst="rect">
            <a:avLst/>
          </a:prstGeom>
        </p:spPr>
      </p:pic>
      <p:pic>
        <p:nvPicPr>
          <p:cNvPr id="4" name="Image 2" descr="preencoded.png">    </p:cNvPr>
          <p:cNvPicPr>
            <a:picLocks noChangeAspect="1"/>
          </p:cNvPicPr>
          <p:nvPr/>
        </p:nvPicPr>
        <p:blipFill>
          <a:blip r:embed="rId3"/>
          <a:stretch>
            <a:fillRect/>
          </a:stretch>
        </p:blipFill>
        <p:spPr>
          <a:xfrm>
            <a:off x="7363867" y="4930825"/>
            <a:ext cx="1316682" cy="651421"/>
          </a:xfrm>
          <a:prstGeom prst="rect">
            <a:avLst/>
          </a:prstGeom>
        </p:spPr>
      </p:pic>
      <p:pic>
        <p:nvPicPr>
          <p:cNvPr id="5" name="Image 3" descr="preencoded.png">    </p:cNvPr>
          <p:cNvPicPr>
            <a:picLocks noChangeAspect="1"/>
          </p:cNvPicPr>
          <p:nvPr/>
        </p:nvPicPr>
        <p:blipFill>
          <a:blip r:embed="rId4"/>
          <a:stretch>
            <a:fillRect/>
          </a:stretch>
        </p:blipFill>
        <p:spPr>
          <a:xfrm>
            <a:off x="11338471" y="2016175"/>
            <a:ext cx="304800" cy="308521"/>
          </a:xfrm>
          <a:prstGeom prst="rect">
            <a:avLst/>
          </a:prstGeom>
        </p:spPr>
      </p:pic>
      <p:pic>
        <p:nvPicPr>
          <p:cNvPr id="6" name="Image 4" descr="preencoded.png">    </p:cNvPr>
          <p:cNvPicPr>
            <a:picLocks noChangeAspect="1"/>
          </p:cNvPicPr>
          <p:nvPr/>
        </p:nvPicPr>
        <p:blipFill>
          <a:blip r:embed="rId5"/>
          <a:stretch>
            <a:fillRect/>
          </a:stretch>
        </p:blipFill>
        <p:spPr>
          <a:xfrm>
            <a:off x="8717161" y="2016175"/>
            <a:ext cx="304800" cy="301675"/>
          </a:xfrm>
          <a:prstGeom prst="rect">
            <a:avLst/>
          </a:prstGeom>
        </p:spPr>
      </p:pic>
      <p:pic>
        <p:nvPicPr>
          <p:cNvPr id="7" name="Image 5" descr="preencoded.png">    </p:cNvPr>
          <p:cNvPicPr>
            <a:picLocks noChangeAspect="1"/>
          </p:cNvPicPr>
          <p:nvPr/>
        </p:nvPicPr>
        <p:blipFill>
          <a:blip r:embed="rId6"/>
          <a:stretch>
            <a:fillRect/>
          </a:stretch>
        </p:blipFill>
        <p:spPr>
          <a:xfrm>
            <a:off x="341263" y="1844725"/>
            <a:ext cx="5559475" cy="3943350"/>
          </a:xfrm>
          <a:prstGeom prst="rect">
            <a:avLst/>
          </a:prstGeom>
        </p:spPr>
      </p:pic>
      <p:sp>
        <p:nvSpPr>
          <p:cNvPr id="8" name="Text 0"/>
          <p:cNvSpPr/>
          <p:nvPr/>
        </p:nvSpPr>
        <p:spPr>
          <a:xfrm>
            <a:off x="-1314941" y="257175"/>
            <a:ext cx="15472410" cy="383828"/>
          </a:xfrm>
          <a:prstGeom prst="rect">
            <a:avLst/>
          </a:prstGeom>
          <a:noFill/>
          <a:ln/>
        </p:spPr>
        <p:txBody>
          <a:bodyPr wrap="square" lIns="0" tIns="0" rIns="0" bIns="0" rtlCol="0" anchor="ctr" vert="horz"/>
          <a:lstStyle/>
          <a:p>
            <a:pPr algn="ctr" indent="0" marL="0">
              <a:lnSpc>
                <a:spcPts val="3023"/>
              </a:lnSpc>
              <a:buNone/>
            </a:pPr>
            <a:r>
              <a:rPr lang="en-US" sz="2325" b="1" dirty="0">
                <a:solidFill>
                  <a:srgbClr val="FFFFFF"/>
                </a:solidFill>
                <a:latin typeface="Montserrat" pitchFamily="34" charset="0"/>
                <a:ea typeface="Montserrat" pitchFamily="34" charset="-122"/>
                <a:cs typeface="Montserrat" pitchFamily="34" charset="-120"/>
              </a:rPr>
              <a:t>الجلسة 5: التحليل النفسي والتقييم الأكاديمي</a:t>
            </a:r>
            <a:endParaRPr lang="en-US" sz="2325" dirty="0"/>
          </a:p>
        </p:txBody>
      </p:sp>
      <p:sp>
        <p:nvSpPr>
          <p:cNvPr id="9" name="Text 1"/>
          <p:cNvSpPr/>
          <p:nvPr/>
        </p:nvSpPr>
        <p:spPr>
          <a:xfrm>
            <a:off x="771525" y="3467100"/>
            <a:ext cx="743843" cy="377130"/>
          </a:xfrm>
          <a:prstGeom prst="rect">
            <a:avLst/>
          </a:prstGeom>
          <a:noFill/>
          <a:ln/>
        </p:spPr>
        <p:txBody>
          <a:bodyPr wrap="square" lIns="0" tIns="0" rIns="0" bIns="0" rtlCol="0" anchor="ctr" vert="horz"/>
          <a:lstStyle/>
          <a:p>
            <a:pPr algn="ctr" indent="0" marL="0">
              <a:lnSpc>
                <a:spcPts val="1485"/>
              </a:lnSpc>
              <a:buNone/>
            </a:pPr>
            <a:r>
              <a:rPr lang="en-US" sz="1350" b="1" dirty="0">
                <a:solidFill>
                  <a:srgbClr val="000000"/>
                </a:solidFill>
                <a:latin typeface="Trebuchet-BoldItalic" pitchFamily="34" charset="0"/>
                <a:ea typeface="Trebuchet-BoldItalic" pitchFamily="34" charset="-122"/>
                <a:cs typeface="Trebuchet-BoldItalic" pitchFamily="34" charset="-120"/>
              </a:rPr>
              <a:t>التحليل</a:t>
            </a:r>
            <a:pPr algn="ctr" indent="0" marL="0">
              <a:lnSpc>
                <a:spcPts val="1485"/>
              </a:lnSpc>
              <a:buNone/>
            </a:pPr>
            <a:r>
              <a:rPr lang="en-US" sz="1350" b="1" dirty="0">
                <a:solidFill>
                  <a:srgbClr val="000000"/>
                </a:solidFill>
                <a:latin typeface="Trebuchet-BoldItalic" pitchFamily="34" charset="0"/>
                <a:ea typeface="Trebuchet-BoldItalic" pitchFamily="34" charset="-122"/>
                <a:cs typeface="Trebuchet-BoldItalic" pitchFamily="34" charset="-120"/>
              </a:rPr>
              <a:t>
</a:t>
            </a:r>
            <a:pPr algn="ctr" indent="0" marL="0">
              <a:lnSpc>
                <a:spcPts val="1485"/>
              </a:lnSpc>
              <a:buNone/>
            </a:pPr>
            <a:r>
              <a:rPr lang="en-US" sz="1350" b="1" dirty="0">
                <a:solidFill>
                  <a:srgbClr val="000000"/>
                </a:solidFill>
                <a:latin typeface="Trebuchet-BoldItalic" pitchFamily="34" charset="0"/>
                <a:ea typeface="Trebuchet-BoldItalic" pitchFamily="34" charset="-122"/>
                <a:cs typeface="Trebuchet-BoldItalic" pitchFamily="34" charset="-120"/>
              </a:rPr>
              <a:t>النفسي</a:t>
            </a:r>
            <a:endParaRPr lang="en-US" sz="1350" dirty="0"/>
          </a:p>
        </p:txBody>
      </p:sp>
      <p:sp>
        <p:nvSpPr>
          <p:cNvPr id="10" name="Text 2"/>
          <p:cNvSpPr/>
          <p:nvPr/>
        </p:nvSpPr>
        <p:spPr>
          <a:xfrm>
            <a:off x="-783952" y="1390650"/>
            <a:ext cx="8229600" cy="247650"/>
          </a:xfrm>
          <a:prstGeom prst="rect">
            <a:avLst/>
          </a:prstGeom>
          <a:noFill/>
          <a:ln/>
        </p:spPr>
        <p:txBody>
          <a:bodyPr wrap="square" lIns="0" tIns="0" rIns="0" bIns="0" rtlCol="0" anchor="ctr" vert="horz"/>
          <a:lstStyle/>
          <a:p>
            <a:pPr algn="ctr" indent="0" marL="0">
              <a:lnSpc>
                <a:spcPts val="1950"/>
              </a:lnSpc>
              <a:buNone/>
            </a:pPr>
            <a:r>
              <a:rPr lang="en-US" sz="1500" b="1" dirty="0">
                <a:solidFill>
                  <a:srgbClr val="E9E9E9"/>
                </a:solidFill>
                <a:latin typeface="Arial-Black" pitchFamily="34" charset="0"/>
                <a:ea typeface="Arial-Black" pitchFamily="34" charset="-122"/>
                <a:cs typeface="Arial-Black" pitchFamily="34" charset="-120"/>
              </a:rPr>
              <a:t>تقنيات التحليل النفسي الثالث الرئيسي</a:t>
            </a:r>
            <a:endParaRPr lang="en-US" sz="1500" dirty="0"/>
          </a:p>
        </p:txBody>
      </p:sp>
      <p:sp>
        <p:nvSpPr>
          <p:cNvPr id="11" name="Text 3"/>
          <p:cNvSpPr/>
          <p:nvPr/>
        </p:nvSpPr>
        <p:spPr>
          <a:xfrm>
            <a:off x="6456983" y="1438275"/>
            <a:ext cx="5486400" cy="247650"/>
          </a:xfrm>
          <a:prstGeom prst="rect">
            <a:avLst/>
          </a:prstGeom>
          <a:noFill/>
          <a:ln/>
        </p:spPr>
        <p:txBody>
          <a:bodyPr wrap="square" lIns="0" tIns="0" rIns="0" bIns="0" rtlCol="0" anchor="ctr" vert="horz"/>
          <a:lstStyle/>
          <a:p>
            <a:pPr algn="ctr" indent="0" marL="0">
              <a:lnSpc>
                <a:spcPts val="1950"/>
              </a:lnSpc>
              <a:buNone/>
            </a:pPr>
            <a:r>
              <a:rPr lang="en-US" sz="1500" b="1" dirty="0">
                <a:solidFill>
                  <a:srgbClr val="E9E9E9"/>
                </a:solidFill>
                <a:latin typeface="Arial-Black" pitchFamily="34" charset="0"/>
                <a:ea typeface="Arial-Black" pitchFamily="34" charset="-122"/>
                <a:cs typeface="Arial-Black" pitchFamily="34" charset="-120"/>
              </a:rPr>
              <a:t>التقييم النفسي الأكاديمي</a:t>
            </a:r>
            <a:endParaRPr lang="en-US" sz="1500" dirty="0"/>
          </a:p>
        </p:txBody>
      </p:sp>
      <p:sp>
        <p:nvSpPr>
          <p:cNvPr id="12" name="Text 4"/>
          <p:cNvSpPr/>
          <p:nvPr/>
        </p:nvSpPr>
        <p:spPr>
          <a:xfrm>
            <a:off x="5450681" y="1943100"/>
            <a:ext cx="942975" cy="190500"/>
          </a:xfrm>
          <a:prstGeom prst="rect">
            <a:avLst/>
          </a:prstGeom>
          <a:noFill/>
          <a:ln/>
        </p:spPr>
        <p:txBody>
          <a:bodyPr wrap="square" lIns="0" tIns="0" rIns="0" bIns="0" rtlCol="0" anchor="ctr" vert="horz"/>
          <a:lstStyle/>
          <a:p>
            <a:pPr algn="l" indent="0" marL="0">
              <a:buNone/>
            </a:pPr>
            <a:r>
              <a:rPr lang="en-US" sz="675" b="1" dirty="0">
                <a:solidFill>
                  <a:srgbClr val="65C3F8"/>
                </a:solidFill>
                <a:latin typeface="Arial-Black" pitchFamily="34" charset="0"/>
                <a:ea typeface="Arial-Black" pitchFamily="34" charset="-122"/>
                <a:cs typeface="Arial-Black" pitchFamily="34" charset="-120"/>
              </a:rPr>
              <a:t>التداعي الحر</a:t>
            </a:r>
            <a:pPr algn="l" indent="0" marL="0">
              <a:buNone/>
            </a:pPr>
            <a:r>
              <a:rPr lang="en-US" sz="675" b="1" dirty="0">
                <a:solidFill>
                  <a:srgbClr val="65C3F8"/>
                </a:solidFill>
                <a:latin typeface="Arial-Black" pitchFamily="34" charset="0"/>
                <a:ea typeface="Arial-Black" pitchFamily="34" charset="-122"/>
                <a:cs typeface="Arial-Black" pitchFamily="34" charset="-120"/>
              </a:rPr>
              <a:t>
</a:t>
            </a:r>
            <a:pPr algn="l" indent="0" marL="0">
              <a:buNone/>
            </a:pPr>
            <a:r>
              <a:rPr lang="en-US" sz="675" b="1" dirty="0">
                <a:solidFill>
                  <a:srgbClr val="65C3F8"/>
                </a:solidFill>
                <a:latin typeface="Arial-Black" pitchFamily="34" charset="0"/>
                <a:ea typeface="Arial-Black" pitchFamily="34" charset="-122"/>
                <a:cs typeface="Arial-Black" pitchFamily="34" charset="-120"/>
              </a:rPr>
              <a:t>(Free Association)</a:t>
            </a:r>
            <a:endParaRPr lang="en-US" sz="675" dirty="0"/>
          </a:p>
        </p:txBody>
      </p:sp>
      <p:sp>
        <p:nvSpPr>
          <p:cNvPr id="13" name="Text 5"/>
          <p:cNvSpPr/>
          <p:nvPr/>
        </p:nvSpPr>
        <p:spPr>
          <a:xfrm>
            <a:off x="5376863" y="3305175"/>
            <a:ext cx="1089571" cy="219075"/>
          </a:xfrm>
          <a:prstGeom prst="rect">
            <a:avLst/>
          </a:prstGeom>
          <a:noFill/>
          <a:ln/>
        </p:spPr>
        <p:txBody>
          <a:bodyPr wrap="square" lIns="0" tIns="0" rIns="0" bIns="0" rtlCol="0" anchor="ctr" vert="horz"/>
          <a:lstStyle/>
          <a:p>
            <a:pPr algn="l" indent="0" marL="0">
              <a:buNone/>
            </a:pPr>
            <a:r>
              <a:rPr lang="en-US" sz="750" b="1" dirty="0">
                <a:solidFill>
                  <a:srgbClr val="F8E7A0"/>
                </a:solidFill>
                <a:latin typeface="Arial-Black" pitchFamily="34" charset="0"/>
                <a:ea typeface="Arial-Black" pitchFamily="34" charset="-122"/>
                <a:cs typeface="Arial-Black" pitchFamily="34" charset="-120"/>
              </a:rPr>
              <a:t>تحليل الأحلام</a:t>
            </a:r>
            <a:pPr algn="l" indent="0" marL="0">
              <a:buNone/>
            </a:pPr>
            <a:r>
              <a:rPr lang="en-US" sz="750" b="1" dirty="0">
                <a:solidFill>
                  <a:srgbClr val="F8E7A0"/>
                </a:solidFill>
                <a:latin typeface="Arial-Black" pitchFamily="34" charset="0"/>
                <a:ea typeface="Arial-Black" pitchFamily="34" charset="-122"/>
                <a:cs typeface="Arial-Black" pitchFamily="34" charset="-120"/>
              </a:rPr>
              <a:t>
</a:t>
            </a:r>
            <a:pPr algn="l" indent="0" marL="0">
              <a:buNone/>
            </a:pPr>
            <a:r>
              <a:rPr lang="en-US" sz="750" b="1" dirty="0">
                <a:solidFill>
                  <a:srgbClr val="F8E7A0"/>
                </a:solidFill>
                <a:latin typeface="Arial-Black" pitchFamily="34" charset="0"/>
                <a:ea typeface="Arial-Black" pitchFamily="34" charset="-122"/>
                <a:cs typeface="Arial-Black" pitchFamily="34" charset="-120"/>
              </a:rPr>
              <a:t>(Dream Analysis)</a:t>
            </a:r>
            <a:endParaRPr lang="en-US" sz="750" dirty="0"/>
          </a:p>
        </p:txBody>
      </p:sp>
      <p:sp>
        <p:nvSpPr>
          <p:cNvPr id="14" name="Text 6"/>
          <p:cNvSpPr/>
          <p:nvPr/>
        </p:nvSpPr>
        <p:spPr>
          <a:xfrm>
            <a:off x="5219700" y="4781550"/>
            <a:ext cx="1152525" cy="171450"/>
          </a:xfrm>
          <a:prstGeom prst="rect">
            <a:avLst/>
          </a:prstGeom>
          <a:noFill/>
          <a:ln/>
        </p:spPr>
        <p:txBody>
          <a:bodyPr wrap="square" lIns="0" tIns="0" rIns="0" bIns="0" rtlCol="0" anchor="ctr" vert="horz"/>
          <a:lstStyle/>
          <a:p>
            <a:pPr algn="l" indent="0" marL="0">
              <a:buNone/>
            </a:pPr>
            <a:r>
              <a:rPr lang="en-US" sz="600" b="1" dirty="0">
                <a:solidFill>
                  <a:srgbClr val="65C3F8"/>
                </a:solidFill>
                <a:latin typeface="Arial-Black" pitchFamily="34" charset="0"/>
                <a:ea typeface="Arial-Black" pitchFamily="34" charset="-122"/>
                <a:cs typeface="Arial-Black" pitchFamily="34" charset="-120"/>
              </a:rPr>
              <a:t>تحليل التحول</a:t>
            </a:r>
            <a:pPr algn="l" indent="0" marL="0">
              <a:buNone/>
            </a:pPr>
            <a:r>
              <a:rPr lang="en-US" sz="600" b="1" dirty="0">
                <a:solidFill>
                  <a:srgbClr val="65C3F8"/>
                </a:solidFill>
                <a:latin typeface="Arial-Black" pitchFamily="34" charset="0"/>
                <a:ea typeface="Arial-Black" pitchFamily="34" charset="-122"/>
                <a:cs typeface="Arial-Black" pitchFamily="34" charset="-120"/>
              </a:rPr>
              <a:t>
</a:t>
            </a:r>
            <a:pPr algn="l" indent="0" marL="0">
              <a:buNone/>
            </a:pPr>
            <a:r>
              <a:rPr lang="en-US" sz="600" b="1" dirty="0">
                <a:solidFill>
                  <a:srgbClr val="65C3F8"/>
                </a:solidFill>
                <a:latin typeface="Arial-Black" pitchFamily="34" charset="0"/>
                <a:ea typeface="Arial-Black" pitchFamily="34" charset="-122"/>
                <a:cs typeface="Arial-Black" pitchFamily="34" charset="-120"/>
              </a:rPr>
              <a:t>(Transference Analysis)</a:t>
            </a:r>
            <a:endParaRPr lang="en-US" sz="600" dirty="0"/>
          </a:p>
        </p:txBody>
      </p:sp>
      <p:sp>
        <p:nvSpPr>
          <p:cNvPr id="15" name="Text 7"/>
          <p:cNvSpPr/>
          <p:nvPr/>
        </p:nvSpPr>
        <p:spPr>
          <a:xfrm>
            <a:off x="8467725" y="2019300"/>
            <a:ext cx="5143500" cy="209550"/>
          </a:xfrm>
          <a:prstGeom prst="rect">
            <a:avLst/>
          </a:prstGeom>
          <a:noFill/>
          <a:ln/>
        </p:spPr>
        <p:txBody>
          <a:bodyPr wrap="square" lIns="0" tIns="0" rIns="0" bIns="0" rtlCol="0" anchor="ctr" vert="horz"/>
          <a:lstStyle/>
          <a:p>
            <a:pPr algn="l" indent="0" marL="0">
              <a:buNone/>
            </a:pPr>
            <a:r>
              <a:rPr lang="en-US" sz="1350" b="1" dirty="0">
                <a:solidFill>
                  <a:srgbClr val="E9E9E9"/>
                </a:solidFill>
                <a:latin typeface="Arial-Black" pitchFamily="34" charset="0"/>
                <a:ea typeface="Arial-Black" pitchFamily="34" charset="-122"/>
                <a:cs typeface="Arial-Black" pitchFamily="34" charset="-120"/>
              </a:rPr>
              <a:t>التحديات المهنية الأساسية</a:t>
            </a:r>
            <a:endParaRPr lang="en-US" sz="1350" dirty="0"/>
          </a:p>
        </p:txBody>
      </p:sp>
      <p:sp>
        <p:nvSpPr>
          <p:cNvPr id="16" name="Text 8"/>
          <p:cNvSpPr/>
          <p:nvPr/>
        </p:nvSpPr>
        <p:spPr>
          <a:xfrm>
            <a:off x="11041856" y="2019300"/>
            <a:ext cx="3771900" cy="180975"/>
          </a:xfrm>
          <a:prstGeom prst="rect">
            <a:avLst/>
          </a:prstGeom>
          <a:noFill/>
          <a:ln/>
        </p:spPr>
        <p:txBody>
          <a:bodyPr wrap="square" lIns="0" tIns="0" rIns="0" bIns="0" rtlCol="0" anchor="ctr" vert="horz"/>
          <a:lstStyle/>
          <a:p>
            <a:pPr algn="l" indent="0" marL="0">
              <a:buNone/>
            </a:pPr>
            <a:r>
              <a:rPr lang="en-US" sz="1125" b="1" dirty="0">
                <a:solidFill>
                  <a:srgbClr val="E9E9E9"/>
                </a:solidFill>
                <a:latin typeface="Arial-Black" pitchFamily="34" charset="0"/>
                <a:ea typeface="Arial-Black" pitchFamily="34" charset="-122"/>
                <a:cs typeface="Arial-Black" pitchFamily="34" charset="-120"/>
              </a:rPr>
              <a:t>نقاط القوة المعترف بها</a:t>
            </a:r>
            <a:endParaRPr lang="en-US" sz="1125" dirty="0"/>
          </a:p>
        </p:txBody>
      </p:sp>
      <p:sp>
        <p:nvSpPr>
          <p:cNvPr id="17" name="Text 9"/>
          <p:cNvSpPr/>
          <p:nvPr/>
        </p:nvSpPr>
        <p:spPr>
          <a:xfrm>
            <a:off x="6629400" y="5915025"/>
            <a:ext cx="532656" cy="453330"/>
          </a:xfrm>
          <a:prstGeom prst="rect">
            <a:avLst/>
          </a:prstGeom>
          <a:noFill/>
          <a:ln/>
        </p:spPr>
        <p:txBody>
          <a:bodyPr wrap="square" lIns="0" tIns="0" rIns="0" bIns="0" rtlCol="0" anchor="ctr" vert="horz"/>
          <a:lstStyle/>
          <a:p>
            <a:pPr algn="ctr" indent="0" marL="0">
              <a:lnSpc>
                <a:spcPts val="1785"/>
              </a:lnSpc>
              <a:buNone/>
            </a:pPr>
            <a:r>
              <a:rPr lang="en-US" sz="1275" dirty="0">
                <a:solidFill>
                  <a:srgbClr val="FFFFFF"/>
                </a:solidFill>
                <a:latin typeface="Segoe UI" pitchFamily="34" charset="0"/>
                <a:ea typeface="Segoe UI" pitchFamily="34" charset="-122"/>
                <a:cs typeface="Segoe UI" pitchFamily="34" charset="-120"/>
              </a:rPr>
              <a:t>كيف يمكن للمراهق الحدثية في علم النفس أن يستفيد من فوائد حول</a:t>
            </a:r>
            <a:pPr algn="ctr" indent="0" marL="0">
              <a:lnSpc>
                <a:spcPts val="1785"/>
              </a:lnSpc>
              <a:buNone/>
            </a:pPr>
            <a:r>
              <a:rPr lang="en-US" sz="1275" dirty="0">
                <a:solidFill>
                  <a:srgbClr val="FFFFFF"/>
                </a:solidFill>
                <a:latin typeface="Segoe UI" pitchFamily="34" charset="0"/>
                <a:ea typeface="Segoe UI" pitchFamily="34" charset="-122"/>
                <a:cs typeface="Segoe UI" pitchFamily="34" charset="-120"/>
              </a:rPr>
              <a:t>
</a:t>
            </a:r>
            <a:pPr algn="ctr" indent="0" marL="0">
              <a:lnSpc>
                <a:spcPts val="1785"/>
              </a:lnSpc>
              <a:buNone/>
            </a:pPr>
            <a:r>
              <a:rPr lang="en-US" sz="1275" dirty="0">
                <a:solidFill>
                  <a:srgbClr val="FFFFFF"/>
                </a:solidFill>
                <a:latin typeface="Segoe UI" pitchFamily="34" charset="0"/>
                <a:ea typeface="Segoe UI" pitchFamily="34" charset="-122"/>
                <a:cs typeface="Segoe UI" pitchFamily="34" charset="-120"/>
              </a:rPr>
              <a:t>أهمية الظoline واللولوي مع تجنّب مسالك عدم القيالية للذبائح الفريدي؟</a:t>
            </a:r>
            <a:endParaRPr lang="en-US" sz="1275" dirty="0"/>
          </a:p>
        </p:txBody>
      </p:sp>
      <p:sp>
        <p:nvSpPr>
          <p:cNvPr id="18" name="Text 10"/>
          <p:cNvSpPr/>
          <p:nvPr/>
        </p:nvSpPr>
        <p:spPr>
          <a:xfrm>
            <a:off x="6309300" y="5105400"/>
            <a:ext cx="4754880" cy="152400"/>
          </a:xfrm>
          <a:prstGeom prst="rect">
            <a:avLst/>
          </a:prstGeom>
          <a:noFill/>
          <a:ln/>
        </p:spPr>
        <p:txBody>
          <a:bodyPr wrap="square" lIns="0" tIns="0" rIns="0" bIns="0" rtlCol="0" anchor="ctr" vert="horz"/>
          <a:lstStyle/>
          <a:p>
            <a:pPr algn="r" indent="0" marL="0">
              <a:buNone/>
            </a:pPr>
            <a:r>
              <a:rPr lang="en-US" sz="975" b="1" dirty="0">
                <a:solidFill>
                  <a:srgbClr val="FFFFFF"/>
                </a:solidFill>
                <a:latin typeface="Trebuchet-BoldItalic" pitchFamily="34" charset="0"/>
                <a:ea typeface="Trebuchet-BoldItalic" pitchFamily="34" charset="-122"/>
                <a:cs typeface="Trebuchet-BoldItalic" pitchFamily="34" charset="-120"/>
              </a:rPr>
              <a:t>تأثّر فرويد على علم النفس الحديث</a:t>
            </a:r>
            <a:endParaRPr lang="en-US" sz="975" dirty="0"/>
          </a:p>
        </p:txBody>
      </p:sp>
      <p:sp>
        <p:nvSpPr>
          <p:cNvPr id="19" name="Text 11"/>
          <p:cNvSpPr/>
          <p:nvPr/>
        </p:nvSpPr>
        <p:spPr>
          <a:xfrm>
            <a:off x="5838825" y="2352675"/>
            <a:ext cx="370433" cy="205829"/>
          </a:xfrm>
          <a:prstGeom prst="rect">
            <a:avLst/>
          </a:prstGeom>
          <a:noFill/>
          <a:ln/>
        </p:spPr>
        <p:txBody>
          <a:bodyPr wrap="square" lIns="0" tIns="0" rIns="0" bIns="0" rtlCol="0" anchor="ctr" vert="horz"/>
          <a:lstStyle/>
          <a:p>
            <a:pPr algn="l" indent="0" marL="0">
              <a:lnSpc>
                <a:spcPts val="540"/>
              </a:lnSpc>
              <a:buNone/>
            </a:pPr>
            <a:r>
              <a:rPr lang="en-US" sz="450" dirty="0">
                <a:solidFill>
                  <a:srgbClr val="FFFFFF"/>
                </a:solidFill>
                <a:latin typeface="Segoe UI" pitchFamily="34" charset="0"/>
                <a:ea typeface="Segoe UI" pitchFamily="34" charset="-122"/>
                <a:cs typeface="Segoe UI" pitchFamily="34" charset="-120"/>
              </a:rPr>
              <a:t>يطلب من المريض أن يقول كل ما يخطر بباله دون قيالة أو تحري مما يسمح للمحتوى اللواعي</a:t>
            </a:r>
            <a:pPr algn="l" indent="0" marL="0">
              <a:lnSpc>
                <a:spcPts val="540"/>
              </a:lnSpc>
              <a:buNone/>
            </a:pPr>
            <a:r>
              <a:rPr lang="en-US" sz="450" dirty="0">
                <a:solidFill>
                  <a:srgbClr val="FFFFFF"/>
                </a:solidFill>
                <a:latin typeface="Segoe UI" pitchFamily="34" charset="0"/>
                <a:ea typeface="Segoe UI" pitchFamily="34" charset="-122"/>
                <a:cs typeface="Segoe UI" pitchFamily="34" charset="-120"/>
              </a:rPr>
              <a:t>
</a:t>
            </a:r>
            <a:pPr algn="l" indent="0" marL="0">
              <a:lnSpc>
                <a:spcPts val="540"/>
              </a:lnSpc>
              <a:buNone/>
            </a:pPr>
            <a:r>
              <a:rPr lang="en-US" sz="450" dirty="0">
                <a:solidFill>
                  <a:srgbClr val="FFFFFF"/>
                </a:solidFill>
                <a:latin typeface="Segoe UI" pitchFamily="34" charset="0"/>
                <a:ea typeface="Segoe UI" pitchFamily="34" charset="-122"/>
                <a:cs typeface="Segoe UI" pitchFamily="34" charset="-120"/>
              </a:rPr>
              <a:t>بالظهور تدريجيًا، هذه القيية تكشف عن الروابط</a:t>
            </a:r>
            <a:pPr algn="l" indent="0" marL="0">
              <a:lnSpc>
                <a:spcPts val="540"/>
              </a:lnSpc>
              <a:buNone/>
            </a:pPr>
            <a:r>
              <a:rPr lang="en-US" sz="450" dirty="0">
                <a:solidFill>
                  <a:srgbClr val="FFFFFF"/>
                </a:solidFill>
                <a:latin typeface="Segoe UI" pitchFamily="34" charset="0"/>
                <a:ea typeface="Segoe UI" pitchFamily="34" charset="-122"/>
                <a:cs typeface="Segoe UI" pitchFamily="34" charset="-120"/>
              </a:rPr>
              <a:t>
</a:t>
            </a:r>
            <a:pPr algn="l" indent="0" marL="0">
              <a:lnSpc>
                <a:spcPts val="540"/>
              </a:lnSpc>
              <a:buNone/>
            </a:pPr>
            <a:r>
              <a:rPr lang="en-US" sz="450" dirty="0">
                <a:solidFill>
                  <a:srgbClr val="FFFFFF"/>
                </a:solidFill>
                <a:latin typeface="Segoe UI" pitchFamily="34" charset="0"/>
                <a:ea typeface="Segoe UI" pitchFamily="34" charset="-122"/>
                <a:cs typeface="Segoe UI" pitchFamily="34" charset="-120"/>
              </a:rPr>
              <a:t>الخفية بين الأفكار والذكريات المكتوبة.</a:t>
            </a:r>
            <a:endParaRPr lang="en-US" sz="450" dirty="0"/>
          </a:p>
        </p:txBody>
      </p:sp>
      <p:sp>
        <p:nvSpPr>
          <p:cNvPr id="20" name="Text 12"/>
          <p:cNvSpPr/>
          <p:nvPr/>
        </p:nvSpPr>
        <p:spPr>
          <a:xfrm>
            <a:off x="8898434" y="2419350"/>
            <a:ext cx="423565" cy="182761"/>
          </a:xfrm>
          <a:prstGeom prst="rect">
            <a:avLst/>
          </a:prstGeom>
          <a:noFill/>
          <a:ln/>
        </p:spPr>
        <p:txBody>
          <a:bodyPr wrap="square" lIns="0" tIns="0" rIns="0" bIns="0" rtlCol="0" anchor="ctr" vert="horz"/>
          <a:lstStyle/>
          <a:p>
            <a:pPr algn="l" indent="0" marL="0">
              <a:lnSpc>
                <a:spcPts val="720"/>
              </a:lnSpc>
              <a:buNone/>
            </a:pPr>
            <a:r>
              <a:rPr lang="en-US" sz="600" dirty="0">
                <a:solidFill>
                  <a:srgbClr val="FFFFFF"/>
                </a:solidFill>
                <a:latin typeface="Segoe UI" pitchFamily="34" charset="0"/>
                <a:ea typeface="Segoe UI" pitchFamily="34" charset="-122"/>
                <a:cs typeface="Segoe UI" pitchFamily="34" charset="-120"/>
              </a:rPr>
              <a:t>غياب القيابة للختار التجريبي: غياب القيابة الحرة والثانية العليا والثابت بعبع تعرفها</a:t>
            </a:r>
            <a:pPr algn="l" indent="0" marL="0">
              <a:lnSpc>
                <a:spcPts val="720"/>
              </a:lnSpc>
              <a:buNone/>
            </a:pPr>
            <a:r>
              <a:rPr lang="en-US" sz="600" dirty="0">
                <a:solidFill>
                  <a:srgbClr val="FFFFFF"/>
                </a:solidFill>
                <a:latin typeface="Segoe UI" pitchFamily="34" charset="0"/>
                <a:ea typeface="Segoe UI" pitchFamily="34" charset="-122"/>
                <a:cs typeface="Segoe UI" pitchFamily="34" charset="-120"/>
              </a:rPr>
              <a:t>
</a:t>
            </a:r>
            <a:pPr algn="l" indent="0" marL="0">
              <a:lnSpc>
                <a:spcPts val="720"/>
              </a:lnSpc>
              <a:buNone/>
            </a:pPr>
            <a:r>
              <a:rPr lang="en-US" sz="600" dirty="0">
                <a:solidFill>
                  <a:srgbClr val="FFFFFF"/>
                </a:solidFill>
                <a:latin typeface="Segoe UI" pitchFamily="34" charset="0"/>
                <a:ea typeface="Segoe UI" pitchFamily="34" charset="-122"/>
                <a:cs typeface="Segoe UI" pitchFamily="34" charset="-120"/>
              </a:rPr>
              <a:t>إيرانيًا أو قاسيا بشكل موهوش.</a:t>
            </a:r>
            <a:endParaRPr lang="en-US" sz="600" dirty="0"/>
          </a:p>
        </p:txBody>
      </p:sp>
      <p:sp>
        <p:nvSpPr>
          <p:cNvPr id="21" name="Text 13"/>
          <p:cNvSpPr/>
          <p:nvPr/>
        </p:nvSpPr>
        <p:spPr>
          <a:xfrm>
            <a:off x="8899475" y="3200400"/>
            <a:ext cx="412105" cy="411659"/>
          </a:xfrm>
          <a:prstGeom prst="rect">
            <a:avLst/>
          </a:prstGeom>
          <a:noFill/>
          <a:ln/>
        </p:spPr>
        <p:txBody>
          <a:bodyPr wrap="square" lIns="0" tIns="0" rIns="0" bIns="0" rtlCol="0" anchor="ctr" vert="horz"/>
          <a:lstStyle/>
          <a:p>
            <a:pPr algn="l" indent="0" marL="0">
              <a:lnSpc>
                <a:spcPts val="1080"/>
              </a:lnSpc>
              <a:buNone/>
            </a:pPr>
            <a:r>
              <a:rPr lang="en-US" sz="900" dirty="0">
                <a:solidFill>
                  <a:srgbClr val="FFFFFF"/>
                </a:solidFill>
                <a:latin typeface="Segoe UI" pitchFamily="34" charset="0"/>
                <a:ea typeface="Segoe UI" pitchFamily="34" charset="-122"/>
                <a:cs typeface="Segoe UI" pitchFamily="34" charset="-120"/>
              </a:rPr>
              <a:t>عدم قابلية التزوير: عدم قابلية المريض لحذف حدث</a:t>
            </a:r>
            <a:pPr algn="l" indent="0" marL="0">
              <a:lnSpc>
                <a:spcPts val="1080"/>
              </a:lnSpc>
              <a:buNone/>
            </a:pPr>
            <a:r>
              <a:rPr lang="en-US" sz="900" dirty="0">
                <a:solidFill>
                  <a:srgbClr val="FFFFFF"/>
                </a:solidFill>
                <a:latin typeface="Segoe UI" pitchFamily="34" charset="0"/>
                <a:ea typeface="Segoe UI" pitchFamily="34" charset="-122"/>
                <a:cs typeface="Segoe UI" pitchFamily="34" charset="-120"/>
              </a:rPr>
              <a:t>
</a:t>
            </a:r>
            <a:pPr algn="l" indent="0" marL="0">
              <a:lnSpc>
                <a:spcPts val="1080"/>
              </a:lnSpc>
              <a:buNone/>
            </a:pPr>
            <a:r>
              <a:rPr lang="en-US" sz="900" dirty="0">
                <a:solidFill>
                  <a:srgbClr val="FFFFFF"/>
                </a:solidFill>
                <a:latin typeface="Segoe UI" pitchFamily="34" charset="0"/>
                <a:ea typeface="Segoe UI" pitchFamily="34" charset="-122"/>
                <a:cs typeface="Segoe UI" pitchFamily="34" charset="-120"/>
              </a:rPr>
              <a:t>يمكن تفسيره أي سوأة في عقله فارها ما.</a:t>
            </a:r>
            <a:pPr algn="l" indent="0" marL="0">
              <a:lnSpc>
                <a:spcPts val="1080"/>
              </a:lnSpc>
              <a:buNone/>
            </a:pPr>
            <a:r>
              <a:rPr lang="en-US" sz="900" dirty="0">
                <a:solidFill>
                  <a:srgbClr val="FFFFFF"/>
                </a:solidFill>
                <a:latin typeface="Segoe UI" pitchFamily="34" charset="0"/>
                <a:ea typeface="Segoe UI" pitchFamily="34" charset="-122"/>
                <a:cs typeface="Segoe UI" pitchFamily="34" charset="-120"/>
              </a:rPr>
              <a:t>
</a:t>
            </a:r>
            <a:pPr algn="l" indent="0" marL="0">
              <a:lnSpc>
                <a:spcPts val="1080"/>
              </a:lnSpc>
              <a:buNone/>
            </a:pPr>
            <a:r>
              <a:rPr lang="en-US" sz="900" dirty="0">
                <a:solidFill>
                  <a:srgbClr val="FFFFFF"/>
                </a:solidFill>
                <a:latin typeface="Segoe UI" pitchFamily="34" charset="0"/>
                <a:ea typeface="Segoe UI" pitchFamily="34" charset="-122"/>
                <a:cs typeface="Segoe UI" pitchFamily="34" charset="-120"/>
              </a:rPr>
              <a:t>يجعلنا غير قابلة للإتبار أو تقليل عملية.</a:t>
            </a:r>
            <a:endParaRPr lang="en-US" sz="900" dirty="0"/>
          </a:p>
        </p:txBody>
      </p:sp>
      <p:sp>
        <p:nvSpPr>
          <p:cNvPr id="22" name="Text 14"/>
          <p:cNvSpPr/>
          <p:nvPr/>
        </p:nvSpPr>
        <p:spPr>
          <a:xfrm>
            <a:off x="8804672" y="3848100"/>
            <a:ext cx="517327" cy="479971"/>
          </a:xfrm>
          <a:prstGeom prst="rect">
            <a:avLst/>
          </a:prstGeom>
          <a:noFill/>
          <a:ln/>
        </p:spPr>
        <p:txBody>
          <a:bodyPr wrap="square" lIns="0" tIns="0" rIns="0" bIns="0" rtlCol="0" anchor="ctr" vert="horz"/>
          <a:lstStyle/>
          <a:p>
            <a:pPr algn="l" indent="0" marL="0">
              <a:lnSpc>
                <a:spcPts val="1260"/>
              </a:lnSpc>
              <a:buNone/>
            </a:pPr>
            <a:r>
              <a:rPr lang="en-US" sz="1050" dirty="0">
                <a:solidFill>
                  <a:srgbClr val="FFFFFF"/>
                </a:solidFill>
                <a:latin typeface="Segoe UI" pitchFamily="34" charset="0"/>
                <a:ea typeface="Segoe UI" pitchFamily="34" charset="-122"/>
                <a:cs typeface="Segoe UI" pitchFamily="34" charset="-120"/>
              </a:rPr>
              <a:t>الاعتماد على النفس الثالثي: يعتمد التحليل</a:t>
            </a:r>
            <a:pPr algn="l" indent="0" marL="0">
              <a:lnSpc>
                <a:spcPts val="1260"/>
              </a:lnSpc>
              <a:buNone/>
            </a:pPr>
            <a:r>
              <a:rPr lang="en-US" sz="1050" dirty="0">
                <a:solidFill>
                  <a:srgbClr val="FFFFFF"/>
                </a:solidFill>
                <a:latin typeface="Segoe UI" pitchFamily="34" charset="0"/>
                <a:ea typeface="Segoe UI" pitchFamily="34" charset="-122"/>
                <a:cs typeface="Segoe UI" pitchFamily="34" charset="-120"/>
              </a:rPr>
              <a:t>
</a:t>
            </a:r>
            <a:pPr algn="l" indent="0" marL="0">
              <a:lnSpc>
                <a:spcPts val="1260"/>
              </a:lnSpc>
              <a:buNone/>
            </a:pPr>
            <a:r>
              <a:rPr lang="en-US" sz="1050" dirty="0">
                <a:solidFill>
                  <a:srgbClr val="FFFFFF"/>
                </a:solidFill>
                <a:latin typeface="Segoe UI" pitchFamily="34" charset="0"/>
                <a:ea typeface="Segoe UI" pitchFamily="34" charset="-122"/>
                <a:cs typeface="Segoe UI" pitchFamily="34" charset="-120"/>
              </a:rPr>
              <a:t>بشكل كبير على العامل، مما يقتصر</a:t>
            </a:r>
            <a:pPr algn="l" indent="0" marL="0">
              <a:lnSpc>
                <a:spcPts val="1260"/>
              </a:lnSpc>
              <a:buNone/>
            </a:pPr>
            <a:r>
              <a:rPr lang="en-US" sz="1050" dirty="0">
                <a:solidFill>
                  <a:srgbClr val="FFFFFF"/>
                </a:solidFill>
                <a:latin typeface="Segoe UI" pitchFamily="34" charset="0"/>
                <a:ea typeface="Segoe UI" pitchFamily="34" charset="-122"/>
                <a:cs typeface="Segoe UI" pitchFamily="34" charset="-120"/>
              </a:rPr>
              <a:t>
</a:t>
            </a:r>
            <a:pPr algn="l" indent="0" marL="0">
              <a:lnSpc>
                <a:spcPts val="1260"/>
              </a:lnSpc>
              <a:buNone/>
            </a:pPr>
            <a:r>
              <a:rPr lang="en-US" sz="1050" dirty="0">
                <a:solidFill>
                  <a:srgbClr val="FFFFFF"/>
                </a:solidFill>
                <a:latin typeface="Segoe UI" pitchFamily="34" charset="0"/>
                <a:ea typeface="Segoe UI" pitchFamily="34" charset="-122"/>
                <a:cs typeface="Segoe UI" pitchFamily="34" charset="-120"/>
              </a:rPr>
              <a:t>المساحة للتزوير والتفسيرات المتضاربة.</a:t>
            </a:r>
            <a:endParaRPr lang="en-US" sz="1050" dirty="0"/>
          </a:p>
        </p:txBody>
      </p:sp>
      <p:sp>
        <p:nvSpPr>
          <p:cNvPr id="23" name="Text 15"/>
          <p:cNvSpPr/>
          <p:nvPr/>
        </p:nvSpPr>
        <p:spPr>
          <a:xfrm>
            <a:off x="11428809" y="2419350"/>
            <a:ext cx="525959" cy="799951"/>
          </a:xfrm>
          <a:prstGeom prst="rect">
            <a:avLst/>
          </a:prstGeom>
          <a:noFill/>
          <a:ln/>
        </p:spPr>
        <p:txBody>
          <a:bodyPr wrap="square" lIns="0" tIns="0" rIns="0" bIns="0" rtlCol="0" anchor="ctr" vert="horz"/>
          <a:lstStyle/>
          <a:p>
            <a:pPr algn="l" indent="0" marL="0">
              <a:lnSpc>
                <a:spcPts val="1260"/>
              </a:lnSpc>
              <a:buNone/>
            </a:pPr>
            <a:r>
              <a:rPr lang="en-US" sz="1050" dirty="0">
                <a:solidFill>
                  <a:srgbClr val="FFFFFF"/>
                </a:solidFill>
                <a:latin typeface="Segoe UI" pitchFamily="34" charset="0"/>
                <a:ea typeface="Segoe UI" pitchFamily="34" charset="-122"/>
                <a:cs typeface="Segoe UI" pitchFamily="34" charset="-120"/>
              </a:rPr>
              <a:t>ثورة في فهم الطولة: أبرز فرويد الدور</a:t>
            </a:r>
            <a:pPr algn="l" indent="0" marL="0">
              <a:lnSpc>
                <a:spcPts val="1260"/>
              </a:lnSpc>
              <a:buNone/>
            </a:pPr>
            <a:r>
              <a:rPr lang="en-US" sz="1050" dirty="0">
                <a:solidFill>
                  <a:srgbClr val="FFFFFF"/>
                </a:solidFill>
                <a:latin typeface="Segoe UI" pitchFamily="34" charset="0"/>
                <a:ea typeface="Segoe UI" pitchFamily="34" charset="-122"/>
                <a:cs typeface="Segoe UI" pitchFamily="34" charset="-120"/>
              </a:rPr>
              <a:t>
</a:t>
            </a:r>
            <a:pPr algn="l" indent="0" marL="0">
              <a:lnSpc>
                <a:spcPts val="1260"/>
              </a:lnSpc>
              <a:buNone/>
            </a:pPr>
            <a:r>
              <a:rPr lang="en-US" sz="1050" dirty="0">
                <a:solidFill>
                  <a:srgbClr val="FFFFFF"/>
                </a:solidFill>
                <a:latin typeface="Segoe UI" pitchFamily="34" charset="0"/>
                <a:ea typeface="Segoe UI" pitchFamily="34" charset="-122"/>
                <a:cs typeface="Segoe UI" pitchFamily="34" charset="-120"/>
              </a:rPr>
              <a:t>الهامس للمحارات المكتوبة في تشكيل</a:t>
            </a:r>
            <a:pPr algn="l" indent="0" marL="0">
              <a:lnSpc>
                <a:spcPts val="1260"/>
              </a:lnSpc>
              <a:buNone/>
            </a:pPr>
            <a:r>
              <a:rPr lang="en-US" sz="1050" dirty="0">
                <a:solidFill>
                  <a:srgbClr val="FFFFFF"/>
                </a:solidFill>
                <a:latin typeface="Segoe UI" pitchFamily="34" charset="0"/>
                <a:ea typeface="Segoe UI" pitchFamily="34" charset="-122"/>
                <a:cs typeface="Segoe UI" pitchFamily="34" charset="-120"/>
              </a:rPr>
              <a:t>
</a:t>
            </a:r>
            <a:pPr algn="l" indent="0" marL="0">
              <a:lnSpc>
                <a:spcPts val="1260"/>
              </a:lnSpc>
              <a:buNone/>
            </a:pPr>
            <a:r>
              <a:rPr lang="en-US" sz="1050" dirty="0">
                <a:solidFill>
                  <a:srgbClr val="FFFFFF"/>
                </a:solidFill>
                <a:latin typeface="Segoe UI" pitchFamily="34" charset="0"/>
                <a:ea typeface="Segoe UI" pitchFamily="34" charset="-122"/>
                <a:cs typeface="Segoe UI" pitchFamily="34" charset="-120"/>
              </a:rPr>
              <a:t>الشخصية وهو مفهوم ثورة الأبحاث</a:t>
            </a:r>
            <a:pPr algn="l" indent="0" marL="0">
              <a:lnSpc>
                <a:spcPts val="1260"/>
              </a:lnSpc>
              <a:buNone/>
            </a:pPr>
            <a:r>
              <a:rPr lang="en-US" sz="1050" dirty="0">
                <a:solidFill>
                  <a:srgbClr val="FFFFFF"/>
                </a:solidFill>
                <a:latin typeface="Segoe UI" pitchFamily="34" charset="0"/>
                <a:ea typeface="Segoe UI" pitchFamily="34" charset="-122"/>
                <a:cs typeface="Segoe UI" pitchFamily="34" charset="-120"/>
              </a:rPr>
              <a:t>
</a:t>
            </a:r>
            <a:pPr algn="l" indent="0" marL="0">
              <a:lnSpc>
                <a:spcPts val="1260"/>
              </a:lnSpc>
              <a:buNone/>
            </a:pPr>
            <a:r>
              <a:rPr lang="en-US" sz="1050" dirty="0">
                <a:solidFill>
                  <a:srgbClr val="FFFFFF"/>
                </a:solidFill>
                <a:latin typeface="Segoe UI" pitchFamily="34" charset="0"/>
                <a:ea typeface="Segoe UI" pitchFamily="34" charset="-122"/>
                <a:cs typeface="Segoe UI" pitchFamily="34" charset="-120"/>
              </a:rPr>
              <a:t>الحديثة في علم النفس التنموي وظريفية</a:t>
            </a:r>
            <a:pPr algn="l" indent="0" marL="0">
              <a:lnSpc>
                <a:spcPts val="1260"/>
              </a:lnSpc>
              <a:buNone/>
            </a:pPr>
            <a:r>
              <a:rPr lang="en-US" sz="1050" dirty="0">
                <a:solidFill>
                  <a:srgbClr val="FFFFFF"/>
                </a:solidFill>
                <a:latin typeface="Segoe UI" pitchFamily="34" charset="0"/>
                <a:ea typeface="Segoe UI" pitchFamily="34" charset="-122"/>
                <a:cs typeface="Segoe UI" pitchFamily="34" charset="-120"/>
              </a:rPr>
              <a:t>
</a:t>
            </a:r>
            <a:pPr algn="l" indent="0" marL="0">
              <a:lnSpc>
                <a:spcPts val="1260"/>
              </a:lnSpc>
              <a:buNone/>
            </a:pPr>
            <a:r>
              <a:rPr lang="en-US" sz="1050" dirty="0">
                <a:solidFill>
                  <a:srgbClr val="FFFFFF"/>
                </a:solidFill>
                <a:latin typeface="Segoe UI" pitchFamily="34" charset="0"/>
                <a:ea typeface="Segoe UI" pitchFamily="34" charset="-122"/>
                <a:cs typeface="Segoe UI" pitchFamily="34" charset="-120"/>
              </a:rPr>
              <a:t>العقل.</a:t>
            </a:r>
            <a:endParaRPr lang="en-US" sz="1050" dirty="0"/>
          </a:p>
        </p:txBody>
      </p:sp>
      <p:sp>
        <p:nvSpPr>
          <p:cNvPr id="24" name="Text 16"/>
          <p:cNvSpPr/>
          <p:nvPr/>
        </p:nvSpPr>
        <p:spPr>
          <a:xfrm>
            <a:off x="11518850" y="3390900"/>
            <a:ext cx="435918" cy="411659"/>
          </a:xfrm>
          <a:prstGeom prst="rect">
            <a:avLst/>
          </a:prstGeom>
          <a:noFill/>
          <a:ln/>
        </p:spPr>
        <p:txBody>
          <a:bodyPr wrap="square" lIns="0" tIns="0" rIns="0" bIns="0" rtlCol="0" anchor="ctr" vert="horz"/>
          <a:lstStyle/>
          <a:p>
            <a:pPr algn="l" indent="0" marL="0">
              <a:lnSpc>
                <a:spcPts val="1080"/>
              </a:lnSpc>
              <a:buNone/>
            </a:pPr>
            <a:r>
              <a:rPr lang="en-US" sz="900" dirty="0">
                <a:solidFill>
                  <a:srgbClr val="FFFFFF"/>
                </a:solidFill>
                <a:latin typeface="Segoe UI" pitchFamily="34" charset="0"/>
                <a:ea typeface="Segoe UI" pitchFamily="34" charset="-122"/>
                <a:cs typeface="Segoe UI" pitchFamily="34" charset="-120"/>
              </a:rPr>
              <a:t>اكتشاف اللولوي: اكتشف اللولوي في العاملين</a:t>
            </a:r>
            <a:pPr algn="l" indent="0" marL="0">
              <a:lnSpc>
                <a:spcPts val="1080"/>
              </a:lnSpc>
              <a:buNone/>
            </a:pPr>
            <a:r>
              <a:rPr lang="en-US" sz="900" dirty="0">
                <a:solidFill>
                  <a:srgbClr val="FFFFFF"/>
                </a:solidFill>
                <a:latin typeface="Segoe UI" pitchFamily="34" charset="0"/>
                <a:ea typeface="Segoe UI" pitchFamily="34" charset="-122"/>
                <a:cs typeface="Segoe UI" pitchFamily="34" charset="-120"/>
              </a:rPr>
              <a:t>
</a:t>
            </a:r>
            <a:pPr algn="l" indent="0" marL="0">
              <a:lnSpc>
                <a:spcPts val="1080"/>
              </a:lnSpc>
              <a:buNone/>
            </a:pPr>
            <a:r>
              <a:rPr lang="en-US" sz="900" dirty="0">
                <a:solidFill>
                  <a:srgbClr val="FFFFFF"/>
                </a:solidFill>
                <a:latin typeface="Segoe UI" pitchFamily="34" charset="0"/>
                <a:ea typeface="Segoe UI" pitchFamily="34" charset="-122"/>
                <a:cs typeface="Segoe UI" pitchFamily="34" charset="-120"/>
              </a:rPr>
              <a:t>العقليين التي تحدد خارج العي وهو مجال</a:t>
            </a:r>
            <a:pPr algn="l" indent="0" marL="0">
              <a:lnSpc>
                <a:spcPts val="1080"/>
              </a:lnSpc>
              <a:buNone/>
            </a:pPr>
            <a:r>
              <a:rPr lang="en-US" sz="900" dirty="0">
                <a:solidFill>
                  <a:srgbClr val="FFFFFF"/>
                </a:solidFill>
                <a:latin typeface="Segoe UI" pitchFamily="34" charset="0"/>
                <a:ea typeface="Segoe UI" pitchFamily="34" charset="-122"/>
                <a:cs typeface="Segoe UI" pitchFamily="34" charset="-120"/>
              </a:rPr>
              <a:t>
</a:t>
            </a:r>
            <a:pPr algn="l" indent="0" marL="0">
              <a:lnSpc>
                <a:spcPts val="1080"/>
              </a:lnSpc>
              <a:buNone/>
            </a:pPr>
            <a:r>
              <a:rPr lang="en-US" sz="900" dirty="0">
                <a:solidFill>
                  <a:srgbClr val="FFFFFF"/>
                </a:solidFill>
                <a:latin typeface="Segoe UI" pitchFamily="34" charset="0"/>
                <a:ea typeface="Segoe UI" pitchFamily="34" charset="-122"/>
                <a:cs typeface="Segoe UI" pitchFamily="34" charset="-120"/>
              </a:rPr>
              <a:t>يحتلي نشاط اليوم.</a:t>
            </a:r>
            <a:endParaRPr lang="en-US" sz="900" dirty="0"/>
          </a:p>
        </p:txBody>
      </p:sp>
      <p:sp>
        <p:nvSpPr>
          <p:cNvPr id="25" name="Text 17"/>
          <p:cNvSpPr/>
          <p:nvPr/>
        </p:nvSpPr>
        <p:spPr>
          <a:xfrm>
            <a:off x="11507688" y="3962400"/>
            <a:ext cx="447080" cy="514350"/>
          </a:xfrm>
          <a:prstGeom prst="rect">
            <a:avLst/>
          </a:prstGeom>
          <a:noFill/>
          <a:ln/>
        </p:spPr>
        <p:txBody>
          <a:bodyPr wrap="square" lIns="0" tIns="0" rIns="0" bIns="0" rtlCol="0" anchor="ctr" vert="horz"/>
          <a:lstStyle/>
          <a:p>
            <a:pPr algn="l" indent="0" marL="0">
              <a:lnSpc>
                <a:spcPts val="1350"/>
              </a:lnSpc>
              <a:buNone/>
            </a:pPr>
            <a:r>
              <a:rPr lang="en-US" sz="1125" dirty="0">
                <a:solidFill>
                  <a:srgbClr val="FFFFFF"/>
                </a:solidFill>
                <a:latin typeface="Segoe UI" pitchFamily="34" charset="0"/>
                <a:ea typeface="Segoe UI" pitchFamily="34" charset="-122"/>
                <a:cs typeface="Segoe UI" pitchFamily="34" charset="-120"/>
              </a:rPr>
              <a:t>الشمولية النظرية: قدم طابعًا متكاملًا</a:t>
            </a:r>
            <a:pPr algn="l" indent="0" marL="0">
              <a:lnSpc>
                <a:spcPts val="1350"/>
              </a:lnSpc>
              <a:buNone/>
            </a:pPr>
            <a:r>
              <a:rPr lang="en-US" sz="1125" dirty="0">
                <a:solidFill>
                  <a:srgbClr val="FFFFFF"/>
                </a:solidFill>
                <a:latin typeface="Segoe UI" pitchFamily="34" charset="0"/>
                <a:ea typeface="Segoe UI" pitchFamily="34" charset="-122"/>
                <a:cs typeface="Segoe UI" pitchFamily="34" charset="-120"/>
              </a:rPr>
              <a:t>
</a:t>
            </a:r>
            <a:pPr algn="l" indent="0" marL="0">
              <a:lnSpc>
                <a:spcPts val="1350"/>
              </a:lnSpc>
              <a:buNone/>
            </a:pPr>
            <a:r>
              <a:rPr lang="en-US" sz="1125" dirty="0">
                <a:solidFill>
                  <a:srgbClr val="FFFFFF"/>
                </a:solidFill>
                <a:latin typeface="Segoe UI" pitchFamily="34" charset="0"/>
                <a:ea typeface="Segoe UI" pitchFamily="34" charset="-122"/>
                <a:cs typeface="Segoe UI" pitchFamily="34" charset="-120"/>
              </a:rPr>
              <a:t>لفهم الشخصية والسواء والاضطرابات</a:t>
            </a:r>
            <a:pPr algn="l" indent="0" marL="0">
              <a:lnSpc>
                <a:spcPts val="1350"/>
              </a:lnSpc>
              <a:buNone/>
            </a:pPr>
            <a:r>
              <a:rPr lang="en-US" sz="1125" dirty="0">
                <a:solidFill>
                  <a:srgbClr val="FFFFFF"/>
                </a:solidFill>
                <a:latin typeface="Segoe UI" pitchFamily="34" charset="0"/>
                <a:ea typeface="Segoe UI" pitchFamily="34" charset="-122"/>
                <a:cs typeface="Segoe UI" pitchFamily="34" charset="-120"/>
              </a:rPr>
              <a:t>
</a:t>
            </a:r>
            <a:pPr algn="l" indent="0" marL="0">
              <a:lnSpc>
                <a:spcPts val="1350"/>
              </a:lnSpc>
              <a:buNone/>
            </a:pPr>
            <a:r>
              <a:rPr lang="en-US" sz="1125" dirty="0">
                <a:solidFill>
                  <a:srgbClr val="FFFFFF"/>
                </a:solidFill>
                <a:latin typeface="Segoe UI" pitchFamily="34" charset="0"/>
                <a:ea typeface="Segoe UI" pitchFamily="34" charset="-122"/>
                <a:cs typeface="Segoe UI" pitchFamily="34" charset="-120"/>
              </a:rPr>
              <a:t>النفسية.</a:t>
            </a:r>
            <a:endParaRPr lang="en-US" sz="1125" dirty="0"/>
          </a:p>
        </p:txBody>
      </p:sp>
      <p:sp>
        <p:nvSpPr>
          <p:cNvPr id="26" name="Text 18"/>
          <p:cNvSpPr/>
          <p:nvPr/>
        </p:nvSpPr>
        <p:spPr>
          <a:xfrm>
            <a:off x="5686425" y="5229225"/>
            <a:ext cx="511373" cy="548878"/>
          </a:xfrm>
          <a:prstGeom prst="rect">
            <a:avLst/>
          </a:prstGeom>
          <a:noFill/>
          <a:ln/>
        </p:spPr>
        <p:txBody>
          <a:bodyPr wrap="square" lIns="0" tIns="0" rIns="0" bIns="0" rtlCol="0" anchor="ctr" vert="horz"/>
          <a:lstStyle/>
          <a:p>
            <a:pPr algn="l" indent="0" marL="0">
              <a:lnSpc>
                <a:spcPts val="1080"/>
              </a:lnSpc>
              <a:buNone/>
            </a:pPr>
            <a:r>
              <a:rPr lang="en-US" sz="900" dirty="0">
                <a:solidFill>
                  <a:srgbClr val="FFFFFF"/>
                </a:solidFill>
                <a:latin typeface="Segoe UI" pitchFamily="34" charset="0"/>
                <a:ea typeface="Segoe UI" pitchFamily="34" charset="-122"/>
                <a:cs typeface="Segoe UI" pitchFamily="34" charset="-120"/>
              </a:rPr>
              <a:t>عندما ينقل المريض مشاعره وعواطفه من</a:t>
            </a:r>
            <a:pPr algn="l" indent="0" marL="0">
              <a:lnSpc>
                <a:spcPts val="1080"/>
              </a:lnSpc>
              <a:buNone/>
            </a:pPr>
            <a:r>
              <a:rPr lang="en-US" sz="900" dirty="0">
                <a:solidFill>
                  <a:srgbClr val="FFFFFF"/>
                </a:solidFill>
                <a:latin typeface="Segoe UI" pitchFamily="34" charset="0"/>
                <a:ea typeface="Segoe UI" pitchFamily="34" charset="-122"/>
                <a:cs typeface="Segoe UI" pitchFamily="34" charset="-120"/>
              </a:rPr>
              <a:t>
</a:t>
            </a:r>
            <a:pPr algn="l" indent="0" marL="0">
              <a:lnSpc>
                <a:spcPts val="1080"/>
              </a:lnSpc>
              <a:buNone/>
            </a:pPr>
            <a:r>
              <a:rPr lang="en-US" sz="900" dirty="0">
                <a:solidFill>
                  <a:srgbClr val="FFFFFF"/>
                </a:solidFill>
                <a:latin typeface="Segoe UI" pitchFamily="34" charset="0"/>
                <a:ea typeface="Segoe UI" pitchFamily="34" charset="-122"/>
                <a:cs typeface="Segoe UI" pitchFamily="34" charset="-120"/>
              </a:rPr>
              <a:t>شخصيات مهمة في حياته (حاجة الوالدين إلى</a:t>
            </a:r>
            <a:pPr algn="l" indent="0" marL="0">
              <a:lnSpc>
                <a:spcPts val="1080"/>
              </a:lnSpc>
              <a:buNone/>
            </a:pPr>
            <a:r>
              <a:rPr lang="en-US" sz="900" dirty="0">
                <a:solidFill>
                  <a:srgbClr val="FFFFFF"/>
                </a:solidFill>
                <a:latin typeface="Segoe UI" pitchFamily="34" charset="0"/>
                <a:ea typeface="Segoe UI" pitchFamily="34" charset="-122"/>
                <a:cs typeface="Segoe UI" pitchFamily="34" charset="-120"/>
              </a:rPr>
              <a:t>
</a:t>
            </a:r>
            <a:pPr algn="l" indent="0" marL="0">
              <a:lnSpc>
                <a:spcPts val="1080"/>
              </a:lnSpc>
              <a:buNone/>
            </a:pPr>
            <a:r>
              <a:rPr lang="en-US" sz="900" dirty="0">
                <a:solidFill>
                  <a:srgbClr val="FFFFFF"/>
                </a:solidFill>
                <a:latin typeface="Segoe UI" pitchFamily="34" charset="0"/>
                <a:ea typeface="Segoe UI" pitchFamily="34" charset="-122"/>
                <a:cs typeface="Segoe UI" pitchFamily="34" charset="-120"/>
              </a:rPr>
              <a:t>البطل النفسي، مما يؤثر بقوة باتاحة الأماظ</a:t>
            </a:r>
            <a:pPr algn="l" indent="0" marL="0">
              <a:lnSpc>
                <a:spcPts val="1080"/>
              </a:lnSpc>
              <a:buNone/>
            </a:pPr>
            <a:r>
              <a:rPr lang="en-US" sz="900" dirty="0">
                <a:solidFill>
                  <a:srgbClr val="FFFFFF"/>
                </a:solidFill>
                <a:latin typeface="Segoe UI" pitchFamily="34" charset="0"/>
                <a:ea typeface="Segoe UI" pitchFamily="34" charset="-122"/>
                <a:cs typeface="Segoe UI" pitchFamily="34" charset="-120"/>
              </a:rPr>
              <a:t>
</a:t>
            </a:r>
            <a:pPr algn="l" indent="0" marL="0">
              <a:lnSpc>
                <a:spcPts val="1080"/>
              </a:lnSpc>
              <a:buNone/>
            </a:pPr>
            <a:r>
              <a:rPr lang="en-US" sz="900" dirty="0">
                <a:solidFill>
                  <a:srgbClr val="FFFFFF"/>
                </a:solidFill>
                <a:latin typeface="Segoe UI" pitchFamily="34" charset="0"/>
                <a:ea typeface="Segoe UI" pitchFamily="34" charset="-122"/>
                <a:cs typeface="Segoe UI" pitchFamily="34" charset="-120"/>
              </a:rPr>
              <a:t>العلاقات المبكرة).</a:t>
            </a:r>
            <a:endParaRPr lang="en-US" sz="900" dirty="0"/>
          </a:p>
        </p:txBody>
      </p:sp>
      <p:sp>
        <p:nvSpPr>
          <p:cNvPr id="27" name="Text 19"/>
          <p:cNvSpPr/>
          <p:nvPr/>
        </p:nvSpPr>
        <p:spPr>
          <a:xfrm>
            <a:off x="10543133" y="5953125"/>
            <a:ext cx="628650" cy="123825"/>
          </a:xfrm>
          <a:prstGeom prst="rect">
            <a:avLst/>
          </a:prstGeom>
          <a:noFill/>
          <a:ln/>
        </p:spPr>
        <p:txBody>
          <a:bodyPr wrap="square" lIns="0" tIns="0" rIns="0" bIns="0" rtlCol="0" anchor="ctr" vert="horz"/>
          <a:lstStyle/>
          <a:p>
            <a:pPr algn="r" indent="0" marL="0">
              <a:buNone/>
            </a:pPr>
            <a:r>
              <a:rPr lang="en-US" sz="825" b="1" dirty="0">
                <a:solidFill>
                  <a:srgbClr val="65C3F8"/>
                </a:solidFill>
                <a:latin typeface="Trebuchet-BoldItalic" pitchFamily="34" charset="0"/>
                <a:ea typeface="Trebuchet-BoldItalic" pitchFamily="34" charset="-122"/>
                <a:cs typeface="Trebuchet-BoldItalic" pitchFamily="34" charset="-120"/>
              </a:rPr>
              <a:t>نقاش:</a:t>
            </a:r>
            <a:endParaRPr lang="en-US" sz="825"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231577" y="6350496"/>
            <a:ext cx="304800" cy="315367"/>
          </a:xfrm>
          <a:prstGeom prst="rect">
            <a:avLst/>
          </a:prstGeom>
        </p:spPr>
      </p:pic>
      <p:pic>
        <p:nvPicPr>
          <p:cNvPr id="4" name="Image 2" descr="preencoded.png">    </p:cNvPr>
          <p:cNvPicPr>
            <a:picLocks noChangeAspect="1"/>
          </p:cNvPicPr>
          <p:nvPr/>
        </p:nvPicPr>
        <p:blipFill>
          <a:blip r:embed="rId3"/>
          <a:stretch>
            <a:fillRect/>
          </a:stretch>
        </p:blipFill>
        <p:spPr>
          <a:xfrm>
            <a:off x="8290471" y="1940719"/>
            <a:ext cx="3523357" cy="2866579"/>
          </a:xfrm>
          <a:prstGeom prst="rect">
            <a:avLst/>
          </a:prstGeom>
        </p:spPr>
      </p:pic>
      <p:pic>
        <p:nvPicPr>
          <p:cNvPr id="5" name="Image 3" descr="preencoded.png">    </p:cNvPr>
          <p:cNvPicPr>
            <a:picLocks noChangeAspect="1"/>
          </p:cNvPicPr>
          <p:nvPr/>
        </p:nvPicPr>
        <p:blipFill>
          <a:blip r:embed="rId4"/>
          <a:stretch>
            <a:fillRect/>
          </a:stretch>
        </p:blipFill>
        <p:spPr>
          <a:xfrm>
            <a:off x="4242792" y="1940719"/>
            <a:ext cx="3767286" cy="3326011"/>
          </a:xfrm>
          <a:prstGeom prst="rect">
            <a:avLst/>
          </a:prstGeom>
        </p:spPr>
      </p:pic>
      <p:pic>
        <p:nvPicPr>
          <p:cNvPr id="6" name="Image 4" descr="preencoded.png">    </p:cNvPr>
          <p:cNvPicPr>
            <a:picLocks noChangeAspect="1"/>
          </p:cNvPicPr>
          <p:nvPr/>
        </p:nvPicPr>
        <p:blipFill>
          <a:blip r:embed="rId5"/>
          <a:stretch>
            <a:fillRect/>
          </a:stretch>
        </p:blipFill>
        <p:spPr>
          <a:xfrm>
            <a:off x="3474690" y="5815459"/>
            <a:ext cx="463153" cy="486817"/>
          </a:xfrm>
          <a:prstGeom prst="rect">
            <a:avLst/>
          </a:prstGeom>
        </p:spPr>
      </p:pic>
      <p:pic>
        <p:nvPicPr>
          <p:cNvPr id="7" name="Image 5" descr="preencoded.png">    </p:cNvPr>
          <p:cNvPicPr>
            <a:picLocks noChangeAspect="1"/>
          </p:cNvPicPr>
          <p:nvPr/>
        </p:nvPicPr>
        <p:blipFill>
          <a:blip r:embed="rId6"/>
          <a:stretch>
            <a:fillRect/>
          </a:stretch>
        </p:blipFill>
        <p:spPr>
          <a:xfrm>
            <a:off x="3474690" y="5102275"/>
            <a:ext cx="463153" cy="493663"/>
          </a:xfrm>
          <a:prstGeom prst="rect">
            <a:avLst/>
          </a:prstGeom>
        </p:spPr>
      </p:pic>
      <p:pic>
        <p:nvPicPr>
          <p:cNvPr id="8" name="Image 6" descr="preencoded.png">    </p:cNvPr>
          <p:cNvPicPr>
            <a:picLocks noChangeAspect="1"/>
          </p:cNvPicPr>
          <p:nvPr/>
        </p:nvPicPr>
        <p:blipFill>
          <a:blip r:embed="rId7"/>
          <a:stretch>
            <a:fillRect/>
          </a:stretch>
        </p:blipFill>
        <p:spPr>
          <a:xfrm>
            <a:off x="3499098" y="4238179"/>
            <a:ext cx="414486" cy="500509"/>
          </a:xfrm>
          <a:prstGeom prst="rect">
            <a:avLst/>
          </a:prstGeom>
        </p:spPr>
      </p:pic>
      <p:pic>
        <p:nvPicPr>
          <p:cNvPr id="9" name="Image 7" descr="preencoded.png">    </p:cNvPr>
          <p:cNvPicPr>
            <a:picLocks noChangeAspect="1"/>
          </p:cNvPicPr>
          <p:nvPr/>
        </p:nvPicPr>
        <p:blipFill>
          <a:blip r:embed="rId8"/>
          <a:stretch>
            <a:fillRect/>
          </a:stretch>
        </p:blipFill>
        <p:spPr>
          <a:xfrm>
            <a:off x="3462486" y="3360390"/>
            <a:ext cx="475357" cy="493663"/>
          </a:xfrm>
          <a:prstGeom prst="rect">
            <a:avLst/>
          </a:prstGeom>
        </p:spPr>
      </p:pic>
      <p:sp>
        <p:nvSpPr>
          <p:cNvPr id="10" name="Text 0"/>
          <p:cNvSpPr/>
          <p:nvPr/>
        </p:nvSpPr>
        <p:spPr>
          <a:xfrm>
            <a:off x="1809750" y="304800"/>
            <a:ext cx="9419183" cy="643830"/>
          </a:xfrm>
          <a:prstGeom prst="rect">
            <a:avLst/>
          </a:prstGeom>
          <a:noFill/>
          <a:ln/>
        </p:spPr>
        <p:txBody>
          <a:bodyPr wrap="square" lIns="0" tIns="0" rIns="0" bIns="0" rtlCol="0" anchor="ctr" vert="horz"/>
          <a:lstStyle/>
          <a:p>
            <a:pPr algn="ctr" indent="0" marL="0">
              <a:lnSpc>
                <a:spcPts val="2535"/>
              </a:lnSpc>
              <a:buNone/>
            </a:pPr>
            <a:r>
              <a:rPr lang="en-US" sz="1950" b="1" dirty="0">
                <a:solidFill>
                  <a:srgbClr val="002060"/>
                </a:solidFill>
                <a:latin typeface="NotoSerifJP-Black" pitchFamily="34" charset="0"/>
                <a:ea typeface="NotoSerifJP-Black" pitchFamily="34" charset="-122"/>
                <a:cs typeface="NotoSerifJP-Black" pitchFamily="34" charset="-120"/>
              </a:rPr>
              <a:t>الجلسة 6: المنهج الإنساني وتحقيق الذات</a:t>
            </a:r>
            <a:pPr algn="ctr" indent="0" marL="0">
              <a:lnSpc>
                <a:spcPts val="2535"/>
              </a:lnSpc>
              <a:buNone/>
            </a:pPr>
            <a:r>
              <a:rPr lang="en-US" sz="1950" b="1" dirty="0">
                <a:solidFill>
                  <a:srgbClr val="002060"/>
                </a:solidFill>
                <a:latin typeface="NotoSerifJP-Black" pitchFamily="34" charset="0"/>
                <a:ea typeface="NotoSerifJP-Black" pitchFamily="34" charset="-122"/>
                <a:cs typeface="NotoSerifJP-Black" pitchFamily="34" charset="-120"/>
              </a:rPr>
              <a:t>
</a:t>
            </a:r>
            <a:pPr algn="ctr" indent="0" marL="0">
              <a:lnSpc>
                <a:spcPts val="2535"/>
              </a:lnSpc>
              <a:buNone/>
            </a:pPr>
            <a:r>
              <a:rPr lang="en-US" sz="1950" b="1" dirty="0">
                <a:solidFill>
                  <a:srgbClr val="002060"/>
                </a:solidFill>
                <a:latin typeface="NotoSerifJP-Black" pitchFamily="34" charset="0"/>
                <a:ea typeface="NotoSerifJP-Black" pitchFamily="34" charset="-122"/>
                <a:cs typeface="NotoSerifJP-Black" pitchFamily="34" charset="-120"/>
              </a:rPr>
              <a:t>(Session 6: The Humanistic Approach and Self-Actualization)</a:t>
            </a:r>
            <a:endParaRPr lang="en-US" sz="1950" dirty="0"/>
          </a:p>
        </p:txBody>
      </p:sp>
      <p:sp>
        <p:nvSpPr>
          <p:cNvPr id="11" name="Text 1"/>
          <p:cNvSpPr/>
          <p:nvPr/>
        </p:nvSpPr>
        <p:spPr>
          <a:xfrm>
            <a:off x="-1323499" y="1495425"/>
            <a:ext cx="7680960" cy="240060"/>
          </a:xfrm>
          <a:prstGeom prst="rect">
            <a:avLst/>
          </a:prstGeom>
          <a:noFill/>
          <a:ln/>
        </p:spPr>
        <p:txBody>
          <a:bodyPr wrap="square" lIns="0" tIns="0" rIns="0" bIns="0" rtlCol="0" anchor="ctr" vert="horz"/>
          <a:lstStyle/>
          <a:p>
            <a:pPr algn="ctr" indent="0" marL="0">
              <a:lnSpc>
                <a:spcPts val="1890"/>
              </a:lnSpc>
              <a:buNone/>
            </a:pPr>
            <a:r>
              <a:rPr lang="en-US" sz="1575" b="1" dirty="0">
                <a:solidFill>
                  <a:srgbClr val="212121"/>
                </a:solidFill>
                <a:latin typeface="Balsamiq Sans" pitchFamily="34" charset="0"/>
                <a:ea typeface="Balsamiq Sans" pitchFamily="34" charset="-122"/>
                <a:cs typeface="Balsamiq Sans" pitchFamily="34" charset="-120"/>
              </a:rPr>
              <a:t>المبادئ الأساسية للمنهج الإنساني</a:t>
            </a:r>
            <a:endParaRPr lang="en-US" sz="1575" dirty="0"/>
          </a:p>
        </p:txBody>
      </p:sp>
      <p:sp>
        <p:nvSpPr>
          <p:cNvPr id="12" name="Text 2"/>
          <p:cNvSpPr/>
          <p:nvPr/>
        </p:nvSpPr>
        <p:spPr>
          <a:xfrm>
            <a:off x="3088943" y="1495425"/>
            <a:ext cx="6297930" cy="217140"/>
          </a:xfrm>
          <a:prstGeom prst="rect">
            <a:avLst/>
          </a:prstGeom>
          <a:noFill/>
          <a:ln/>
        </p:spPr>
        <p:txBody>
          <a:bodyPr wrap="square" lIns="0" tIns="0" rIns="0" bIns="0" rtlCol="0" anchor="ctr" vert="horz"/>
          <a:lstStyle/>
          <a:p>
            <a:pPr algn="ctr" indent="0" marL="0">
              <a:lnSpc>
                <a:spcPts val="1710"/>
              </a:lnSpc>
              <a:buNone/>
            </a:pPr>
            <a:r>
              <a:rPr lang="en-US" sz="1425" b="1" dirty="0">
                <a:solidFill>
                  <a:srgbClr val="212121"/>
                </a:solidFill>
                <a:latin typeface="Balsamiq Sans" pitchFamily="34" charset="0"/>
                <a:ea typeface="Balsamiq Sans" pitchFamily="34" charset="-122"/>
                <a:cs typeface="Balsamiq Sans" pitchFamily="34" charset="-120"/>
              </a:rPr>
              <a:t>هرم ماسلو للتحديجات الإنسانية</a:t>
            </a:r>
            <a:endParaRPr lang="en-US" sz="1425" dirty="0"/>
          </a:p>
        </p:txBody>
      </p:sp>
      <p:sp>
        <p:nvSpPr>
          <p:cNvPr id="13" name="Text 3"/>
          <p:cNvSpPr/>
          <p:nvPr/>
        </p:nvSpPr>
        <p:spPr>
          <a:xfrm>
            <a:off x="7489969" y="1495425"/>
            <a:ext cx="5349240" cy="205680"/>
          </a:xfrm>
          <a:prstGeom prst="rect">
            <a:avLst/>
          </a:prstGeom>
          <a:noFill/>
          <a:ln/>
        </p:spPr>
        <p:txBody>
          <a:bodyPr wrap="square" lIns="0" tIns="0" rIns="0" bIns="0" rtlCol="0" anchor="ctr" vert="horz"/>
          <a:lstStyle/>
          <a:p>
            <a:pPr algn="ctr" indent="0" marL="0">
              <a:lnSpc>
                <a:spcPts val="1620"/>
              </a:lnSpc>
              <a:buNone/>
            </a:pPr>
            <a:r>
              <a:rPr lang="en-US" sz="1350" b="1" dirty="0">
                <a:solidFill>
                  <a:srgbClr val="212121"/>
                </a:solidFill>
                <a:latin typeface="Balsamiq Sans" pitchFamily="34" charset="0"/>
                <a:ea typeface="Balsamiq Sans" pitchFamily="34" charset="-122"/>
                <a:cs typeface="Balsamiq Sans" pitchFamily="34" charset="-120"/>
              </a:rPr>
              <a:t>نظرية الذات عند كارل روجرز</a:t>
            </a:r>
            <a:endParaRPr lang="en-US" sz="1350" dirty="0"/>
          </a:p>
        </p:txBody>
      </p:sp>
      <p:sp>
        <p:nvSpPr>
          <p:cNvPr id="14" name="Text 4"/>
          <p:cNvSpPr/>
          <p:nvPr/>
        </p:nvSpPr>
        <p:spPr>
          <a:xfrm>
            <a:off x="1465362" y="3067050"/>
            <a:ext cx="3657600" cy="182910"/>
          </a:xfrm>
          <a:prstGeom prst="rect">
            <a:avLst/>
          </a:prstGeom>
          <a:noFill/>
          <a:ln/>
        </p:spPr>
        <p:txBody>
          <a:bodyPr wrap="square" lIns="0" tIns="0" rIns="0" bIns="0" rtlCol="0" anchor="ctr" vert="horz"/>
          <a:lstStyle/>
          <a:p>
            <a:pPr algn="ctr" indent="0" marL="0">
              <a:lnSpc>
                <a:spcPts val="1440"/>
              </a:lnSpc>
              <a:buNone/>
            </a:pPr>
            <a:r>
              <a:rPr lang="en-US" sz="1200" b="1" dirty="0">
                <a:solidFill>
                  <a:srgbClr val="000000"/>
                </a:solidFill>
                <a:latin typeface="Patrick Hand SC" pitchFamily="34" charset="0"/>
                <a:ea typeface="Patrick Hand SC" pitchFamily="34" charset="-122"/>
                <a:cs typeface="Patrick Hand SC" pitchFamily="34" charset="-120"/>
              </a:rPr>
              <a:t>الافتراضات الجوهرية:</a:t>
            </a:r>
            <a:endParaRPr lang="en-US" sz="1200" dirty="0"/>
          </a:p>
        </p:txBody>
      </p:sp>
      <p:sp>
        <p:nvSpPr>
          <p:cNvPr id="15" name="Text 5"/>
          <p:cNvSpPr/>
          <p:nvPr/>
        </p:nvSpPr>
        <p:spPr>
          <a:xfrm>
            <a:off x="657225" y="1866900"/>
            <a:ext cx="114300" cy="857250"/>
          </a:xfrm>
          <a:prstGeom prst="rect">
            <a:avLst/>
          </a:prstGeom>
          <a:noFill/>
          <a:ln/>
        </p:spPr>
        <p:txBody>
          <a:bodyPr wrap="square" lIns="0" tIns="0" rIns="0" bIns="0" rtlCol="0" anchor="ctr" vert="horz"/>
          <a:lstStyle/>
          <a:p>
            <a:pPr algn="r" indent="0" marL="0">
              <a:lnSpc>
                <a:spcPts val="1350"/>
              </a:lnSpc>
              <a:buNone/>
            </a:pPr>
            <a:r>
              <a:rPr lang="en-US" sz="1125" dirty="0">
                <a:solidFill>
                  <a:srgbClr val="212121"/>
                </a:solidFill>
                <a:latin typeface="Patrick Hand SC" pitchFamily="34" charset="0"/>
                <a:ea typeface="Patrick Hand SC" pitchFamily="34" charset="-122"/>
                <a:cs typeface="Patrick Hand SC" pitchFamily="34" charset="-120"/>
              </a:rPr>
              <a:t>ظهر المنهج الإنساني في منتصف القرن العشرين ك"القوة</a:t>
            </a:r>
            <a:pPr algn="r" indent="0" marL="0">
              <a:lnSpc>
                <a:spcPts val="1350"/>
              </a:lnSpc>
              <a:buNone/>
            </a:pPr>
            <a:r>
              <a:rPr lang="en-US" sz="1125" dirty="0">
                <a:solidFill>
                  <a:srgbClr val="212121"/>
                </a:solidFill>
                <a:latin typeface="Patrick Hand SC" pitchFamily="34" charset="0"/>
                <a:ea typeface="Patrick Hand SC" pitchFamily="34" charset="-122"/>
                <a:cs typeface="Patrick Hand SC" pitchFamily="34" charset="-120"/>
              </a:rPr>
              <a:t>
</a:t>
            </a:r>
            <a:pPr algn="r" indent="0" marL="0">
              <a:lnSpc>
                <a:spcPts val="1350"/>
              </a:lnSpc>
              <a:buNone/>
            </a:pPr>
            <a:r>
              <a:rPr lang="en-US" sz="1125" dirty="0">
                <a:solidFill>
                  <a:srgbClr val="212121"/>
                </a:solidFill>
                <a:latin typeface="Patrick Hand SC" pitchFamily="34" charset="0"/>
                <a:ea typeface="Patrick Hand SC" pitchFamily="34" charset="-122"/>
                <a:cs typeface="Patrick Hand SC" pitchFamily="34" charset="-120"/>
              </a:rPr>
              <a:t>الثالثة" في علم النفس، درد فعل على قيود المدرستين</a:t>
            </a:r>
            <a:pPr algn="r" indent="0" marL="0">
              <a:lnSpc>
                <a:spcPts val="1350"/>
              </a:lnSpc>
              <a:buNone/>
            </a:pPr>
            <a:r>
              <a:rPr lang="en-US" sz="1125" dirty="0">
                <a:solidFill>
                  <a:srgbClr val="212121"/>
                </a:solidFill>
                <a:latin typeface="Patrick Hand SC" pitchFamily="34" charset="0"/>
                <a:ea typeface="Patrick Hand SC" pitchFamily="34" charset="-122"/>
                <a:cs typeface="Patrick Hand SC" pitchFamily="34" charset="-120"/>
              </a:rPr>
              <a:t>
</a:t>
            </a:r>
            <a:pPr algn="r" indent="0" marL="0">
              <a:lnSpc>
                <a:spcPts val="1350"/>
              </a:lnSpc>
              <a:buNone/>
            </a:pPr>
            <a:r>
              <a:rPr lang="en-US" sz="1125" dirty="0">
                <a:solidFill>
                  <a:srgbClr val="212121"/>
                </a:solidFill>
                <a:latin typeface="Patrick Hand SC" pitchFamily="34" charset="0"/>
                <a:ea typeface="Patrick Hand SC" pitchFamily="34" charset="-122"/>
                <a:cs typeface="Patrick Hand SC" pitchFamily="34" charset="-120"/>
              </a:rPr>
              <a:t>السائدة: السلوكية التي اخترت الإنسان إلى مجرد استجابات</a:t>
            </a:r>
            <a:pPr algn="r" indent="0" marL="0">
              <a:lnSpc>
                <a:spcPts val="1350"/>
              </a:lnSpc>
              <a:buNone/>
            </a:pPr>
            <a:r>
              <a:rPr lang="en-US" sz="1125" dirty="0">
                <a:solidFill>
                  <a:srgbClr val="212121"/>
                </a:solidFill>
                <a:latin typeface="Patrick Hand SC" pitchFamily="34" charset="0"/>
                <a:ea typeface="Patrick Hand SC" pitchFamily="34" charset="-122"/>
                <a:cs typeface="Patrick Hand SC" pitchFamily="34" charset="-120"/>
              </a:rPr>
              <a:t>
</a:t>
            </a:r>
            <a:pPr algn="r" indent="0" marL="0">
              <a:lnSpc>
                <a:spcPts val="1350"/>
              </a:lnSpc>
              <a:buNone/>
            </a:pPr>
            <a:r>
              <a:rPr lang="en-US" sz="1125" dirty="0">
                <a:solidFill>
                  <a:srgbClr val="212121"/>
                </a:solidFill>
                <a:latin typeface="Patrick Hand SC" pitchFamily="34" charset="0"/>
                <a:ea typeface="Patrick Hand SC" pitchFamily="34" charset="-122"/>
                <a:cs typeface="Patrick Hand SC" pitchFamily="34" charset="-120"/>
              </a:rPr>
              <a:t>مشروطة، والديناميكية النفسية التي تركز على الصراعات</a:t>
            </a:r>
            <a:pPr algn="r" indent="0" marL="0">
              <a:lnSpc>
                <a:spcPts val="1350"/>
              </a:lnSpc>
              <a:buNone/>
            </a:pPr>
            <a:r>
              <a:rPr lang="en-US" sz="1125" dirty="0">
                <a:solidFill>
                  <a:srgbClr val="212121"/>
                </a:solidFill>
                <a:latin typeface="Patrick Hand SC" pitchFamily="34" charset="0"/>
                <a:ea typeface="Patrick Hand SC" pitchFamily="34" charset="-122"/>
                <a:cs typeface="Patrick Hand SC" pitchFamily="34" charset="-120"/>
              </a:rPr>
              <a:t>
</a:t>
            </a:r>
            <a:pPr algn="r" indent="0" marL="0">
              <a:lnSpc>
                <a:spcPts val="1350"/>
              </a:lnSpc>
              <a:buNone/>
            </a:pPr>
            <a:r>
              <a:rPr lang="en-US" sz="1125" dirty="0">
                <a:solidFill>
                  <a:srgbClr val="212121"/>
                </a:solidFill>
                <a:latin typeface="Patrick Hand SC" pitchFamily="34" charset="0"/>
                <a:ea typeface="Patrick Hand SC" pitchFamily="34" charset="-122"/>
                <a:cs typeface="Patrick Hand SC" pitchFamily="34" charset="-120"/>
              </a:rPr>
              <a:t>اللاواعية والدافع المرضي.</a:t>
            </a:r>
            <a:endParaRPr lang="en-US" sz="1125" dirty="0"/>
          </a:p>
        </p:txBody>
      </p:sp>
      <p:sp>
        <p:nvSpPr>
          <p:cNvPr id="16" name="Text 6"/>
          <p:cNvSpPr/>
          <p:nvPr/>
        </p:nvSpPr>
        <p:spPr>
          <a:xfrm>
            <a:off x="657225" y="3343275"/>
            <a:ext cx="66675" cy="657225"/>
          </a:xfrm>
          <a:prstGeom prst="rect">
            <a:avLst/>
          </a:prstGeom>
          <a:noFill/>
          <a:ln/>
        </p:spPr>
        <p:txBody>
          <a:bodyPr wrap="square" lIns="0" tIns="0" rIns="0" bIns="0" rtlCol="0" anchor="ctr" vert="horz"/>
          <a:lstStyle/>
          <a:p>
            <a:pPr algn="r" indent="0" marL="0">
              <a:lnSpc>
                <a:spcPts val="1294"/>
              </a:lnSpc>
              <a:buNone/>
            </a:pPr>
            <a:r>
              <a:rPr lang="en-US" sz="1125" dirty="0">
                <a:solidFill>
                  <a:srgbClr val="212121"/>
                </a:solidFill>
                <a:latin typeface="Patrick Hand SC" pitchFamily="34" charset="0"/>
                <a:ea typeface="Patrick Hand SC" pitchFamily="34" charset="-122"/>
                <a:cs typeface="Patrick Hand SC" pitchFamily="34" charset="-120"/>
              </a:rPr>
              <a:t>البرادة الحرة والاختيار:</a:t>
            </a:r>
            <a:pPr algn="r" indent="0" marL="0">
              <a:lnSpc>
                <a:spcPts val="1294"/>
              </a:lnSpc>
              <a:buNone/>
            </a:pPr>
            <a:r>
              <a:rPr lang="en-US" sz="1125" dirty="0">
                <a:solidFill>
                  <a:srgbClr val="212121"/>
                </a:solidFill>
                <a:latin typeface="Patrick Hand SC" pitchFamily="34" charset="0"/>
                <a:ea typeface="Patrick Hand SC" pitchFamily="34" charset="-122"/>
                <a:cs typeface="Patrick Hand SC" pitchFamily="34" charset="-120"/>
              </a:rPr>
              <a:t>
</a:t>
            </a:r>
            <a:pPr algn="r" indent="0" marL="0">
              <a:lnSpc>
                <a:spcPts val="1294"/>
              </a:lnSpc>
              <a:buNone/>
            </a:pPr>
            <a:r>
              <a:rPr lang="en-US" sz="1125" dirty="0">
                <a:solidFill>
                  <a:srgbClr val="212121"/>
                </a:solidFill>
                <a:latin typeface="Patrick Hand SC" pitchFamily="34" charset="0"/>
                <a:ea typeface="Patrick Hand SC" pitchFamily="34" charset="-122"/>
                <a:cs typeface="Patrick Hand SC" pitchFamily="34" charset="-120"/>
              </a:rPr>
              <a:t>البشر ليسوا ضحايا القوى البيولوجية أو البيئية،</a:t>
            </a:r>
            <a:pPr algn="r" indent="0" marL="0">
              <a:lnSpc>
                <a:spcPts val="1294"/>
              </a:lnSpc>
              <a:buNone/>
            </a:pPr>
            <a:r>
              <a:rPr lang="en-US" sz="1125" dirty="0">
                <a:solidFill>
                  <a:srgbClr val="212121"/>
                </a:solidFill>
                <a:latin typeface="Patrick Hand SC" pitchFamily="34" charset="0"/>
                <a:ea typeface="Patrick Hand SC" pitchFamily="34" charset="-122"/>
                <a:cs typeface="Patrick Hand SC" pitchFamily="34" charset="-120"/>
              </a:rPr>
              <a:t>
</a:t>
            </a:r>
            <a:pPr algn="r" indent="0" marL="0">
              <a:lnSpc>
                <a:spcPts val="1294"/>
              </a:lnSpc>
              <a:buNone/>
            </a:pPr>
            <a:r>
              <a:rPr lang="en-US" sz="1125" dirty="0">
                <a:solidFill>
                  <a:srgbClr val="212121"/>
                </a:solidFill>
                <a:latin typeface="Patrick Hand SC" pitchFamily="34" charset="0"/>
                <a:ea typeface="Patrick Hand SC" pitchFamily="34" charset="-122"/>
                <a:cs typeface="Patrick Hand SC" pitchFamily="34" charset="-120"/>
              </a:rPr>
              <a:t>بل يمكنهم القدرة على اتخاذ قرارات واعية</a:t>
            </a:r>
            <a:pPr algn="r" indent="0" marL="0">
              <a:lnSpc>
                <a:spcPts val="1294"/>
              </a:lnSpc>
              <a:buNone/>
            </a:pPr>
            <a:r>
              <a:rPr lang="en-US" sz="1125" dirty="0">
                <a:solidFill>
                  <a:srgbClr val="212121"/>
                </a:solidFill>
                <a:latin typeface="Patrick Hand SC" pitchFamily="34" charset="0"/>
                <a:ea typeface="Patrick Hand SC" pitchFamily="34" charset="-122"/>
                <a:cs typeface="Patrick Hand SC" pitchFamily="34" charset="-120"/>
              </a:rPr>
              <a:t>
</a:t>
            </a:r>
            <a:pPr algn="r" indent="0" marL="0">
              <a:lnSpc>
                <a:spcPts val="1294"/>
              </a:lnSpc>
              <a:buNone/>
            </a:pPr>
            <a:r>
              <a:rPr lang="en-US" sz="1125" dirty="0">
                <a:solidFill>
                  <a:srgbClr val="212121"/>
                </a:solidFill>
                <a:latin typeface="Patrick Hand SC" pitchFamily="34" charset="0"/>
                <a:ea typeface="Patrick Hand SC" pitchFamily="34" charset="-122"/>
                <a:cs typeface="Patrick Hand SC" pitchFamily="34" charset="-120"/>
              </a:rPr>
              <a:t>وتوجيه مسار حياتهم.</a:t>
            </a:r>
            <a:endParaRPr lang="en-US" sz="1125" dirty="0"/>
          </a:p>
        </p:txBody>
      </p:sp>
      <p:sp>
        <p:nvSpPr>
          <p:cNvPr id="17" name="Text 7"/>
          <p:cNvSpPr/>
          <p:nvPr/>
        </p:nvSpPr>
        <p:spPr>
          <a:xfrm>
            <a:off x="657225" y="4238625"/>
            <a:ext cx="66675" cy="613172"/>
          </a:xfrm>
          <a:prstGeom prst="rect">
            <a:avLst/>
          </a:prstGeom>
          <a:noFill/>
          <a:ln/>
        </p:spPr>
        <p:txBody>
          <a:bodyPr wrap="square" lIns="0" tIns="0" rIns="0" bIns="0" rtlCol="0" anchor="ctr" vert="horz"/>
          <a:lstStyle/>
          <a:p>
            <a:pPr algn="r" indent="0" marL="0">
              <a:lnSpc>
                <a:spcPts val="1208"/>
              </a:lnSpc>
              <a:buNone/>
            </a:pPr>
            <a:r>
              <a:rPr lang="en-US" sz="1050" dirty="0">
                <a:solidFill>
                  <a:srgbClr val="212121"/>
                </a:solidFill>
                <a:latin typeface="Patrick Hand SC" pitchFamily="34" charset="0"/>
                <a:ea typeface="Patrick Hand SC" pitchFamily="34" charset="-122"/>
                <a:cs typeface="Patrick Hand SC" pitchFamily="34" charset="-120"/>
              </a:rPr>
              <a:t>الطبيعة الحرة:</a:t>
            </a:r>
            <a:pPr algn="r" indent="0" marL="0">
              <a:lnSpc>
                <a:spcPts val="1208"/>
              </a:lnSpc>
              <a:buNone/>
            </a:pPr>
            <a:r>
              <a:rPr lang="en-US" sz="1050" dirty="0">
                <a:solidFill>
                  <a:srgbClr val="212121"/>
                </a:solidFill>
                <a:latin typeface="Patrick Hand SC" pitchFamily="34" charset="0"/>
                <a:ea typeface="Patrick Hand SC" pitchFamily="34" charset="-122"/>
                <a:cs typeface="Patrick Hand SC" pitchFamily="34" charset="-120"/>
              </a:rPr>
              <a:t>
</a:t>
            </a:r>
            <a:pPr algn="r" indent="0" marL="0">
              <a:lnSpc>
                <a:spcPts val="1208"/>
              </a:lnSpc>
              <a:buNone/>
            </a:pPr>
            <a:r>
              <a:rPr lang="en-US" sz="1050" dirty="0">
                <a:solidFill>
                  <a:srgbClr val="212121"/>
                </a:solidFill>
                <a:latin typeface="Patrick Hand SC" pitchFamily="34" charset="0"/>
                <a:ea typeface="Patrick Hand SC" pitchFamily="34" charset="-122"/>
                <a:cs typeface="Patrick Hand SC" pitchFamily="34" charset="-120"/>
              </a:rPr>
              <a:t>الإنسان بطبيعته يسعى نحو النمو والتطور</a:t>
            </a:r>
            <a:pPr algn="r" indent="0" marL="0">
              <a:lnSpc>
                <a:spcPts val="1208"/>
              </a:lnSpc>
              <a:buNone/>
            </a:pPr>
            <a:r>
              <a:rPr lang="en-US" sz="1050" dirty="0">
                <a:solidFill>
                  <a:srgbClr val="212121"/>
                </a:solidFill>
                <a:latin typeface="Patrick Hand SC" pitchFamily="34" charset="0"/>
                <a:ea typeface="Patrick Hand SC" pitchFamily="34" charset="-122"/>
                <a:cs typeface="Patrick Hand SC" pitchFamily="34" charset="-120"/>
              </a:rPr>
              <a:t>
</a:t>
            </a:r>
            <a:pPr algn="r" indent="0" marL="0">
              <a:lnSpc>
                <a:spcPts val="1208"/>
              </a:lnSpc>
              <a:buNone/>
            </a:pPr>
            <a:r>
              <a:rPr lang="en-US" sz="1050" dirty="0">
                <a:solidFill>
                  <a:srgbClr val="212121"/>
                </a:solidFill>
                <a:latin typeface="Patrick Hand SC" pitchFamily="34" charset="0"/>
                <a:ea typeface="Patrick Hand SC" pitchFamily="34" charset="-122"/>
                <a:cs typeface="Patrick Hand SC" pitchFamily="34" charset="-120"/>
              </a:rPr>
              <a:t>والإيجابي، وليس محكوماً بقرارات عدوانية أو دوافع</a:t>
            </a:r>
            <a:pPr algn="r" indent="0" marL="0">
              <a:lnSpc>
                <a:spcPts val="1208"/>
              </a:lnSpc>
              <a:buNone/>
            </a:pPr>
            <a:r>
              <a:rPr lang="en-US" sz="1050" dirty="0">
                <a:solidFill>
                  <a:srgbClr val="212121"/>
                </a:solidFill>
                <a:latin typeface="Patrick Hand SC" pitchFamily="34" charset="0"/>
                <a:ea typeface="Patrick Hand SC" pitchFamily="34" charset="-122"/>
                <a:cs typeface="Patrick Hand SC" pitchFamily="34" charset="-120"/>
              </a:rPr>
              <a:t>
</a:t>
            </a:r>
            <a:pPr algn="r" indent="0" marL="0">
              <a:lnSpc>
                <a:spcPts val="1208"/>
              </a:lnSpc>
              <a:buNone/>
            </a:pPr>
            <a:r>
              <a:rPr lang="en-US" sz="1050" dirty="0">
                <a:solidFill>
                  <a:srgbClr val="212121"/>
                </a:solidFill>
                <a:latin typeface="Patrick Hand SC" pitchFamily="34" charset="0"/>
                <a:ea typeface="Patrick Hand SC" pitchFamily="34" charset="-122"/>
                <a:cs typeface="Patrick Hand SC" pitchFamily="34" charset="-120"/>
              </a:rPr>
              <a:t>هادمة.</a:t>
            </a:r>
            <a:endParaRPr lang="en-US" sz="1050" dirty="0"/>
          </a:p>
        </p:txBody>
      </p:sp>
      <p:sp>
        <p:nvSpPr>
          <p:cNvPr id="18" name="Text 8"/>
          <p:cNvSpPr/>
          <p:nvPr/>
        </p:nvSpPr>
        <p:spPr>
          <a:xfrm>
            <a:off x="657225" y="5143500"/>
            <a:ext cx="66675" cy="492919"/>
          </a:xfrm>
          <a:prstGeom prst="rect">
            <a:avLst/>
          </a:prstGeom>
          <a:noFill/>
          <a:ln/>
        </p:spPr>
        <p:txBody>
          <a:bodyPr wrap="square" lIns="0" tIns="0" rIns="0" bIns="0" rtlCol="0" anchor="ctr" vert="horz"/>
          <a:lstStyle/>
          <a:p>
            <a:pPr algn="r" indent="0" marL="0">
              <a:lnSpc>
                <a:spcPts val="1294"/>
              </a:lnSpc>
              <a:buNone/>
            </a:pPr>
            <a:r>
              <a:rPr lang="en-US" sz="1125" dirty="0">
                <a:solidFill>
                  <a:srgbClr val="212121"/>
                </a:solidFill>
                <a:latin typeface="Patrick Hand SC" pitchFamily="34" charset="0"/>
                <a:ea typeface="Patrick Hand SC" pitchFamily="34" charset="-122"/>
                <a:cs typeface="Patrick Hand SC" pitchFamily="34" charset="-120"/>
              </a:rPr>
              <a:t>الحرية الذاتية:</a:t>
            </a:r>
            <a:pPr algn="r" indent="0" marL="0">
              <a:lnSpc>
                <a:spcPts val="1294"/>
              </a:lnSpc>
              <a:buNone/>
            </a:pPr>
            <a:r>
              <a:rPr lang="en-US" sz="1125" dirty="0">
                <a:solidFill>
                  <a:srgbClr val="212121"/>
                </a:solidFill>
                <a:latin typeface="Patrick Hand SC" pitchFamily="34" charset="0"/>
                <a:ea typeface="Patrick Hand SC" pitchFamily="34" charset="-122"/>
                <a:cs typeface="Patrick Hand SC" pitchFamily="34" charset="-120"/>
              </a:rPr>
              <a:t>
</a:t>
            </a:r>
            <a:pPr algn="r" indent="0" marL="0">
              <a:lnSpc>
                <a:spcPts val="1294"/>
              </a:lnSpc>
              <a:buNone/>
            </a:pPr>
            <a:r>
              <a:rPr lang="en-US" sz="1125" dirty="0">
                <a:solidFill>
                  <a:srgbClr val="212121"/>
                </a:solidFill>
                <a:latin typeface="Patrick Hand SC" pitchFamily="34" charset="0"/>
                <a:ea typeface="Patrick Hand SC" pitchFamily="34" charset="-122"/>
                <a:cs typeface="Patrick Hand SC" pitchFamily="34" charset="-120"/>
              </a:rPr>
              <a:t>الخيرة الشخصية للفرد هي المصدر الأهم لفهم</a:t>
            </a:r>
            <a:pPr algn="r" indent="0" marL="0">
              <a:lnSpc>
                <a:spcPts val="1294"/>
              </a:lnSpc>
              <a:buNone/>
            </a:pPr>
            <a:r>
              <a:rPr lang="en-US" sz="1125" dirty="0">
                <a:solidFill>
                  <a:srgbClr val="212121"/>
                </a:solidFill>
                <a:latin typeface="Patrick Hand SC" pitchFamily="34" charset="0"/>
                <a:ea typeface="Patrick Hand SC" pitchFamily="34" charset="-122"/>
                <a:cs typeface="Patrick Hand SC" pitchFamily="34" charset="-120"/>
              </a:rPr>
              <a:t>
</a:t>
            </a:r>
            <a:pPr algn="r" indent="0" marL="0">
              <a:lnSpc>
                <a:spcPts val="1294"/>
              </a:lnSpc>
              <a:buNone/>
            </a:pPr>
            <a:r>
              <a:rPr lang="en-US" sz="1125" dirty="0">
                <a:solidFill>
                  <a:srgbClr val="212121"/>
                </a:solidFill>
                <a:latin typeface="Patrick Hand SC" pitchFamily="34" charset="0"/>
                <a:ea typeface="Patrick Hand SC" pitchFamily="34" charset="-122"/>
                <a:cs typeface="Patrick Hand SC" pitchFamily="34" charset="-120"/>
              </a:rPr>
              <a:t>سلوكه، وليس الملاحظة الخارجية فقط.</a:t>
            </a:r>
            <a:endParaRPr lang="en-US" sz="1125" dirty="0"/>
          </a:p>
        </p:txBody>
      </p:sp>
      <p:sp>
        <p:nvSpPr>
          <p:cNvPr id="19" name="Text 9"/>
          <p:cNvSpPr/>
          <p:nvPr/>
        </p:nvSpPr>
        <p:spPr>
          <a:xfrm>
            <a:off x="657225" y="5781675"/>
            <a:ext cx="76200" cy="525959"/>
          </a:xfrm>
          <a:prstGeom prst="rect">
            <a:avLst/>
          </a:prstGeom>
          <a:noFill/>
          <a:ln/>
        </p:spPr>
        <p:txBody>
          <a:bodyPr wrap="square" lIns="0" tIns="0" rIns="0" bIns="0" rtlCol="0" anchor="ctr" vert="horz"/>
          <a:lstStyle/>
          <a:p>
            <a:pPr algn="r" indent="0" marL="0">
              <a:lnSpc>
                <a:spcPts val="1380"/>
              </a:lnSpc>
              <a:buNone/>
            </a:pPr>
            <a:r>
              <a:rPr lang="en-US" sz="1200" dirty="0">
                <a:solidFill>
                  <a:srgbClr val="212121"/>
                </a:solidFill>
                <a:latin typeface="Patrick Hand SC" pitchFamily="34" charset="0"/>
                <a:ea typeface="Patrick Hand SC" pitchFamily="34" charset="-122"/>
                <a:cs typeface="Patrick Hand SC" pitchFamily="34" charset="-120"/>
              </a:rPr>
              <a:t>النظرة الكلية:</a:t>
            </a:r>
            <a:pPr algn="r" indent="0" marL="0">
              <a:lnSpc>
                <a:spcPts val="1380"/>
              </a:lnSpc>
              <a:buNone/>
            </a:pPr>
            <a:r>
              <a:rPr lang="en-US" sz="1200" dirty="0">
                <a:solidFill>
                  <a:srgbClr val="212121"/>
                </a:solidFill>
                <a:latin typeface="Patrick Hand SC" pitchFamily="34" charset="0"/>
                <a:ea typeface="Patrick Hand SC" pitchFamily="34" charset="-122"/>
                <a:cs typeface="Patrick Hand SC" pitchFamily="34" charset="-120"/>
              </a:rPr>
              <a:t>
</a:t>
            </a:r>
            <a:pPr algn="r" indent="0" marL="0">
              <a:lnSpc>
                <a:spcPts val="1380"/>
              </a:lnSpc>
              <a:buNone/>
            </a:pPr>
            <a:r>
              <a:rPr lang="en-US" sz="1200" dirty="0">
                <a:solidFill>
                  <a:srgbClr val="212121"/>
                </a:solidFill>
                <a:latin typeface="Patrick Hand SC" pitchFamily="34" charset="0"/>
                <a:ea typeface="Patrick Hand SC" pitchFamily="34" charset="-122"/>
                <a:cs typeface="Patrick Hand SC" pitchFamily="34" charset="-120"/>
              </a:rPr>
              <a:t>الإنسان كائن متكامل لا يمكن فهمه من خلال</a:t>
            </a:r>
            <a:pPr algn="r" indent="0" marL="0">
              <a:lnSpc>
                <a:spcPts val="1380"/>
              </a:lnSpc>
              <a:buNone/>
            </a:pPr>
            <a:r>
              <a:rPr lang="en-US" sz="1200" dirty="0">
                <a:solidFill>
                  <a:srgbClr val="212121"/>
                </a:solidFill>
                <a:latin typeface="Patrick Hand SC" pitchFamily="34" charset="0"/>
                <a:ea typeface="Patrick Hand SC" pitchFamily="34" charset="-122"/>
                <a:cs typeface="Patrick Hand SC" pitchFamily="34" charset="-120"/>
              </a:rPr>
              <a:t>
</a:t>
            </a:r>
            <a:pPr algn="r" indent="0" marL="0">
              <a:lnSpc>
                <a:spcPts val="1380"/>
              </a:lnSpc>
              <a:buNone/>
            </a:pPr>
            <a:r>
              <a:rPr lang="en-US" sz="1200" dirty="0">
                <a:solidFill>
                  <a:srgbClr val="212121"/>
                </a:solidFill>
                <a:latin typeface="Patrick Hand SC" pitchFamily="34" charset="0"/>
                <a:ea typeface="Patrick Hand SC" pitchFamily="34" charset="-122"/>
                <a:cs typeface="Patrick Hand SC" pitchFamily="34" charset="-120"/>
              </a:rPr>
              <a:t>تحليل أجزائه المنفصلة.</a:t>
            </a:r>
            <a:endParaRPr lang="en-US" sz="1200" dirty="0"/>
          </a:p>
        </p:txBody>
      </p:sp>
      <p:sp>
        <p:nvSpPr>
          <p:cNvPr id="20" name="Text 10"/>
          <p:cNvSpPr/>
          <p:nvPr/>
        </p:nvSpPr>
        <p:spPr>
          <a:xfrm>
            <a:off x="8334375" y="5143500"/>
            <a:ext cx="114300" cy="492919"/>
          </a:xfrm>
          <a:prstGeom prst="rect">
            <a:avLst/>
          </a:prstGeom>
          <a:noFill/>
          <a:ln/>
        </p:spPr>
        <p:txBody>
          <a:bodyPr wrap="square" lIns="0" tIns="0" rIns="0" bIns="0" rtlCol="0" anchor="ctr" vert="horz"/>
          <a:lstStyle/>
          <a:p>
            <a:pPr algn="r" indent="0" marL="0">
              <a:lnSpc>
                <a:spcPts val="1294"/>
              </a:lnSpc>
              <a:buNone/>
            </a:pPr>
            <a:r>
              <a:rPr lang="en-US" sz="1125" dirty="0">
                <a:solidFill>
                  <a:srgbClr val="212121"/>
                </a:solidFill>
                <a:latin typeface="Patrick Hand SC" pitchFamily="34" charset="0"/>
                <a:ea typeface="Patrick Hand SC" pitchFamily="34" charset="-122"/>
                <a:cs typeface="Patrick Hand SC" pitchFamily="34" charset="-120"/>
              </a:rPr>
              <a:t>قدم روجرز مفهوماً ثورياً للشخصية يركز على "مفهوم الذات"</a:t>
            </a:r>
            <a:pPr algn="r" indent="0" marL="0">
              <a:lnSpc>
                <a:spcPts val="1294"/>
              </a:lnSpc>
              <a:buNone/>
            </a:pPr>
            <a:r>
              <a:rPr lang="en-US" sz="1125" dirty="0">
                <a:solidFill>
                  <a:srgbClr val="212121"/>
                </a:solidFill>
                <a:latin typeface="Patrick Hand SC" pitchFamily="34" charset="0"/>
                <a:ea typeface="Patrick Hand SC" pitchFamily="34" charset="-122"/>
                <a:cs typeface="Patrick Hand SC" pitchFamily="34" charset="-120"/>
              </a:rPr>
              <a:t>
</a:t>
            </a:r>
            <a:pPr algn="r" indent="0" marL="0">
              <a:lnSpc>
                <a:spcPts val="1294"/>
              </a:lnSpc>
              <a:buNone/>
            </a:pPr>
            <a:r>
              <a:rPr lang="en-US" sz="1125" dirty="0">
                <a:solidFill>
                  <a:srgbClr val="212121"/>
                </a:solidFill>
                <a:latin typeface="Patrick Hand SC" pitchFamily="34" charset="0"/>
                <a:ea typeface="Patrick Hand SC" pitchFamily="34" charset="-122"/>
                <a:cs typeface="Patrick Hand SC" pitchFamily="34" charset="-120"/>
              </a:rPr>
              <a:t>كمحرك أساسي للسلوك. برى أن فرد يمتلك نزعة قطبية</a:t>
            </a:r>
            <a:pPr algn="r" indent="0" marL="0">
              <a:lnSpc>
                <a:spcPts val="1294"/>
              </a:lnSpc>
              <a:buNone/>
            </a:pPr>
            <a:r>
              <a:rPr lang="en-US" sz="1125" dirty="0">
                <a:solidFill>
                  <a:srgbClr val="212121"/>
                </a:solidFill>
                <a:latin typeface="Patrick Hand SC" pitchFamily="34" charset="0"/>
                <a:ea typeface="Patrick Hand SC" pitchFamily="34" charset="-122"/>
                <a:cs typeface="Patrick Hand SC" pitchFamily="34" charset="-120"/>
              </a:rPr>
              <a:t>
</a:t>
            </a:r>
            <a:pPr algn="r" indent="0" marL="0">
              <a:lnSpc>
                <a:spcPts val="1294"/>
              </a:lnSpc>
              <a:buNone/>
            </a:pPr>
            <a:r>
              <a:rPr lang="en-US" sz="1125" dirty="0">
                <a:solidFill>
                  <a:srgbClr val="212121"/>
                </a:solidFill>
                <a:latin typeface="Patrick Hand SC" pitchFamily="34" charset="0"/>
                <a:ea typeface="Patrick Hand SC" pitchFamily="34" charset="-122"/>
                <a:cs typeface="Patrick Hand SC" pitchFamily="34" charset="-120"/>
              </a:rPr>
              <a:t>نحو التحدي والنمو الذاتي.</a:t>
            </a:r>
            <a:endParaRPr lang="en-US" sz="1125" dirty="0"/>
          </a:p>
        </p:txBody>
      </p:sp>
      <p:sp>
        <p:nvSpPr>
          <p:cNvPr id="21" name="Text 11"/>
          <p:cNvSpPr/>
          <p:nvPr/>
        </p:nvSpPr>
        <p:spPr>
          <a:xfrm>
            <a:off x="4371975" y="5410200"/>
            <a:ext cx="114300" cy="685800"/>
          </a:xfrm>
          <a:prstGeom prst="rect">
            <a:avLst/>
          </a:prstGeom>
          <a:noFill/>
          <a:ln/>
        </p:spPr>
        <p:txBody>
          <a:bodyPr wrap="square" lIns="0" tIns="0" rIns="0" bIns="0" rtlCol="0" anchor="ctr" vert="horz"/>
          <a:lstStyle/>
          <a:p>
            <a:pPr algn="r" indent="0" marL="0">
              <a:lnSpc>
                <a:spcPts val="1350"/>
              </a:lnSpc>
              <a:buNone/>
            </a:pPr>
            <a:r>
              <a:rPr lang="en-US" sz="1125" dirty="0">
                <a:solidFill>
                  <a:srgbClr val="212121"/>
                </a:solidFill>
                <a:latin typeface="Patrick Hand SC" pitchFamily="34" charset="0"/>
                <a:ea typeface="Patrick Hand SC" pitchFamily="34" charset="-122"/>
                <a:cs typeface="Patrick Hand SC" pitchFamily="34" charset="-120"/>
              </a:rPr>
              <a:t>طور أهرام ماسلو نظريته الهرمية لدوافع الإنسان، مؤكداً</a:t>
            </a:r>
            <a:pPr algn="r" indent="0" marL="0">
              <a:lnSpc>
                <a:spcPts val="1350"/>
              </a:lnSpc>
              <a:buNone/>
            </a:pPr>
            <a:r>
              <a:rPr lang="en-US" sz="1125" dirty="0">
                <a:solidFill>
                  <a:srgbClr val="212121"/>
                </a:solidFill>
                <a:latin typeface="Patrick Hand SC" pitchFamily="34" charset="0"/>
                <a:ea typeface="Patrick Hand SC" pitchFamily="34" charset="-122"/>
                <a:cs typeface="Patrick Hand SC" pitchFamily="34" charset="-120"/>
              </a:rPr>
              <a:t>
</a:t>
            </a:r>
            <a:pPr algn="r" indent="0" marL="0">
              <a:lnSpc>
                <a:spcPts val="1350"/>
              </a:lnSpc>
              <a:buNone/>
            </a:pPr>
            <a:r>
              <a:rPr lang="en-US" sz="1125" dirty="0">
                <a:solidFill>
                  <a:srgbClr val="212121"/>
                </a:solidFill>
                <a:latin typeface="Patrick Hand SC" pitchFamily="34" charset="0"/>
                <a:ea typeface="Patrick Hand SC" pitchFamily="34" charset="-122"/>
                <a:cs typeface="Patrick Hand SC" pitchFamily="34" charset="-120"/>
              </a:rPr>
              <a:t>أن الحاجات تتظم في سلسلة هرمي من الأساسية إلى</a:t>
            </a:r>
            <a:pPr algn="r" indent="0" marL="0">
              <a:lnSpc>
                <a:spcPts val="1350"/>
              </a:lnSpc>
              <a:buNone/>
            </a:pPr>
            <a:r>
              <a:rPr lang="en-US" sz="1125" dirty="0">
                <a:solidFill>
                  <a:srgbClr val="212121"/>
                </a:solidFill>
                <a:latin typeface="Patrick Hand SC" pitchFamily="34" charset="0"/>
                <a:ea typeface="Patrick Hand SC" pitchFamily="34" charset="-122"/>
                <a:cs typeface="Patrick Hand SC" pitchFamily="34" charset="-120"/>
              </a:rPr>
              <a:t>
</a:t>
            </a:r>
            <a:pPr algn="r" indent="0" marL="0">
              <a:lnSpc>
                <a:spcPts val="1350"/>
              </a:lnSpc>
              <a:buNone/>
            </a:pPr>
            <a:r>
              <a:rPr lang="en-US" sz="1125" dirty="0">
                <a:solidFill>
                  <a:srgbClr val="212121"/>
                </a:solidFill>
                <a:latin typeface="Patrick Hand SC" pitchFamily="34" charset="0"/>
                <a:ea typeface="Patrick Hand SC" pitchFamily="34" charset="-122"/>
                <a:cs typeface="Patrick Hand SC" pitchFamily="34" charset="-120"/>
              </a:rPr>
              <a:t>ال عليا. لا يمكن للفرد السعي نحو إشباع حاجات عليا إلا بعد</a:t>
            </a:r>
            <a:pPr algn="r" indent="0" marL="0">
              <a:lnSpc>
                <a:spcPts val="1350"/>
              </a:lnSpc>
              <a:buNone/>
            </a:pPr>
            <a:r>
              <a:rPr lang="en-US" sz="1125" dirty="0">
                <a:solidFill>
                  <a:srgbClr val="212121"/>
                </a:solidFill>
                <a:latin typeface="Patrick Hand SC" pitchFamily="34" charset="0"/>
                <a:ea typeface="Patrick Hand SC" pitchFamily="34" charset="-122"/>
                <a:cs typeface="Patrick Hand SC" pitchFamily="34" charset="-120"/>
              </a:rPr>
              <a:t>
</a:t>
            </a:r>
            <a:pPr algn="r" indent="0" marL="0">
              <a:lnSpc>
                <a:spcPts val="1350"/>
              </a:lnSpc>
              <a:buNone/>
            </a:pPr>
            <a:r>
              <a:rPr lang="en-US" sz="1125" dirty="0">
                <a:solidFill>
                  <a:srgbClr val="212121"/>
                </a:solidFill>
                <a:latin typeface="Patrick Hand SC" pitchFamily="34" charset="0"/>
                <a:ea typeface="Patrick Hand SC" pitchFamily="34" charset="-122"/>
                <a:cs typeface="Patrick Hand SC" pitchFamily="34" charset="-120"/>
              </a:rPr>
              <a:t>إشباع الحاجات الأدنى بشكل كافٍ.</a:t>
            </a:r>
            <a:endParaRPr lang="en-US" sz="1125" dirty="0"/>
          </a:p>
        </p:txBody>
      </p:sp>
      <p:sp>
        <p:nvSpPr>
          <p:cNvPr id="22" name="Text 12"/>
          <p:cNvSpPr/>
          <p:nvPr/>
        </p:nvSpPr>
        <p:spPr>
          <a:xfrm>
            <a:off x="8334375" y="5886450"/>
            <a:ext cx="38100" cy="346770"/>
          </a:xfrm>
          <a:prstGeom prst="rect">
            <a:avLst/>
          </a:prstGeom>
          <a:noFill/>
          <a:ln/>
        </p:spPr>
        <p:txBody>
          <a:bodyPr wrap="square" lIns="0" tIns="0" rIns="0" bIns="0" rtlCol="0" anchor="ctr" vert="horz"/>
          <a:lstStyle/>
          <a:p>
            <a:pPr algn="r" indent="0" marL="0">
              <a:lnSpc>
                <a:spcPts val="1365"/>
              </a:lnSpc>
              <a:buNone/>
            </a:pPr>
            <a:r>
              <a:rPr lang="en-US" sz="1050" dirty="0">
                <a:solidFill>
                  <a:srgbClr val="212121"/>
                </a:solidFill>
                <a:latin typeface="Patrick Hand SC" pitchFamily="34" charset="0"/>
                <a:ea typeface="Patrick Hand SC" pitchFamily="34" charset="-122"/>
                <a:cs typeface="Patrick Hand SC" pitchFamily="34" charset="-120"/>
              </a:rPr>
              <a:t>التوافق ينشأ من التباين الكبير بينها. خاصة عندما يكتب</a:t>
            </a:r>
            <a:pPr algn="r" indent="0" marL="0">
              <a:lnSpc>
                <a:spcPts val="1365"/>
              </a:lnSpc>
              <a:buNone/>
            </a:pPr>
            <a:r>
              <a:rPr lang="en-US" sz="1050" dirty="0">
                <a:solidFill>
                  <a:srgbClr val="212121"/>
                </a:solidFill>
                <a:latin typeface="Patrick Hand SC" pitchFamily="34" charset="0"/>
                <a:ea typeface="Patrick Hand SC" pitchFamily="34" charset="-122"/>
                <a:cs typeface="Patrick Hand SC" pitchFamily="34" charset="-120"/>
              </a:rPr>
              <a:t>
</a:t>
            </a:r>
            <a:pPr algn="r" indent="0" marL="0">
              <a:lnSpc>
                <a:spcPts val="1365"/>
              </a:lnSpc>
              <a:buNone/>
            </a:pPr>
            <a:r>
              <a:rPr lang="en-US" sz="1050" dirty="0">
                <a:solidFill>
                  <a:srgbClr val="212121"/>
                </a:solidFill>
                <a:latin typeface="Patrick Hand SC" pitchFamily="34" charset="0"/>
                <a:ea typeface="Patrick Hand SC" pitchFamily="34" charset="-122"/>
                <a:cs typeface="Patrick Hand SC" pitchFamily="34" charset="-120"/>
              </a:rPr>
              <a:t>الفرد مشارعه الحقيقية إرضاءً لآخرين.</a:t>
            </a:r>
            <a:endParaRPr lang="en-US" sz="10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7497961" y="5136505"/>
            <a:ext cx="487561" cy="528042"/>
          </a:xfrm>
          <a:prstGeom prst="rect">
            <a:avLst/>
          </a:prstGeom>
        </p:spPr>
      </p:pic>
      <p:pic>
        <p:nvPicPr>
          <p:cNvPr id="4" name="Image 2" descr="preencoded.png">    </p:cNvPr>
          <p:cNvPicPr>
            <a:picLocks noChangeAspect="1"/>
          </p:cNvPicPr>
          <p:nvPr/>
        </p:nvPicPr>
        <p:blipFill>
          <a:blip r:embed="rId3"/>
          <a:stretch>
            <a:fillRect/>
          </a:stretch>
        </p:blipFill>
        <p:spPr>
          <a:xfrm>
            <a:off x="1060698" y="3319165"/>
            <a:ext cx="4072086" cy="3538686"/>
          </a:xfrm>
          <a:prstGeom prst="rect">
            <a:avLst/>
          </a:prstGeom>
        </p:spPr>
      </p:pic>
      <p:sp>
        <p:nvSpPr>
          <p:cNvPr id="5" name="Text 0"/>
          <p:cNvSpPr/>
          <p:nvPr/>
        </p:nvSpPr>
        <p:spPr>
          <a:xfrm>
            <a:off x="-1330226" y="266700"/>
            <a:ext cx="15716250" cy="348853"/>
          </a:xfrm>
          <a:prstGeom prst="rect">
            <a:avLst/>
          </a:prstGeom>
          <a:noFill/>
          <a:ln/>
        </p:spPr>
        <p:txBody>
          <a:bodyPr wrap="square" lIns="0" tIns="0" rIns="0" bIns="0" rtlCol="0" anchor="ctr" vert="horz"/>
          <a:lstStyle/>
          <a:p>
            <a:pPr algn="ctr" indent="0" marL="0">
              <a:lnSpc>
                <a:spcPts val="2747"/>
              </a:lnSpc>
              <a:buNone/>
            </a:pPr>
            <a:r>
              <a:rPr lang="en-US" sz="2475" b="1" dirty="0">
                <a:solidFill>
                  <a:srgbClr val="000000"/>
                </a:solidFill>
                <a:latin typeface="Poppins" pitchFamily="34" charset="0"/>
                <a:ea typeface="Poppins" pitchFamily="34" charset="-122"/>
                <a:cs typeface="Poppins" pitchFamily="34" charset="-120"/>
              </a:rPr>
              <a:t>الجلسة 6: العلاج التمركي حول العميل ونقدة</a:t>
            </a:r>
            <a:endParaRPr lang="en-US" sz="2475" dirty="0"/>
          </a:p>
        </p:txBody>
      </p:sp>
      <p:sp>
        <p:nvSpPr>
          <p:cNvPr id="6" name="Text 1"/>
          <p:cNvSpPr/>
          <p:nvPr/>
        </p:nvSpPr>
        <p:spPr>
          <a:xfrm>
            <a:off x="11001375" y="981075"/>
            <a:ext cx="7600950" cy="200918"/>
          </a:xfrm>
          <a:prstGeom prst="rect">
            <a:avLst/>
          </a:prstGeom>
          <a:noFill/>
          <a:ln/>
        </p:spPr>
        <p:txBody>
          <a:bodyPr wrap="square" lIns="0" tIns="0" rIns="0" bIns="0" rtlCol="0" anchor="ctr" vert="horz"/>
          <a:lstStyle/>
          <a:p>
            <a:pPr indent="0" marL="0">
              <a:lnSpc>
                <a:spcPts val="1582"/>
              </a:lnSpc>
              <a:buNone/>
            </a:pPr>
            <a:r>
              <a:rPr lang="en-US" sz="1425" b="1" dirty="0">
                <a:solidFill>
                  <a:srgbClr val="000000"/>
                </a:solidFill>
                <a:latin typeface="Poppins" pitchFamily="34" charset="0"/>
                <a:ea typeface="Poppins" pitchFamily="34" charset="-122"/>
                <a:cs typeface="Poppins" pitchFamily="34" charset="-120"/>
              </a:rPr>
              <a:t>العلاج التمركي حول العميل كارل ورجز</a:t>
            </a:r>
            <a:endParaRPr lang="en-US" sz="1425" dirty="0"/>
          </a:p>
        </p:txBody>
      </p:sp>
      <p:sp>
        <p:nvSpPr>
          <p:cNvPr id="7" name="Text 2"/>
          <p:cNvSpPr/>
          <p:nvPr/>
        </p:nvSpPr>
        <p:spPr>
          <a:xfrm>
            <a:off x="5438775" y="981075"/>
            <a:ext cx="2147888" cy="360164"/>
          </a:xfrm>
          <a:prstGeom prst="rect">
            <a:avLst/>
          </a:prstGeom>
          <a:noFill/>
          <a:ln/>
        </p:spPr>
        <p:txBody>
          <a:bodyPr wrap="square" lIns="0" tIns="0" rIns="0" bIns="0" rtlCol="0" anchor="ctr" vert="horz"/>
          <a:lstStyle/>
          <a:p>
            <a:pPr indent="0" marL="0">
              <a:lnSpc>
                <a:spcPts val="1418"/>
              </a:lnSpc>
              <a:buNone/>
            </a:pPr>
            <a:r>
              <a:rPr lang="en-US" sz="1350" b="1" dirty="0">
                <a:solidFill>
                  <a:srgbClr val="000000"/>
                </a:solidFill>
                <a:latin typeface="Poppins" pitchFamily="34" charset="0"/>
                <a:ea typeface="Poppins" pitchFamily="34" charset="-122"/>
                <a:cs typeface="Poppins" pitchFamily="34" charset="-120"/>
              </a:rPr>
              <a:t>التقييم النقدي لملنجه:</a:t>
            </a:r>
            <a:pPr indent="0" marL="0">
              <a:lnSpc>
                <a:spcPts val="1418"/>
              </a:lnSpc>
              <a:buNone/>
            </a:pPr>
            <a:r>
              <a:rPr lang="en-US" sz="1350" b="1" dirty="0">
                <a:solidFill>
                  <a:srgbClr val="000000"/>
                </a:solidFill>
                <a:latin typeface="Poppins" pitchFamily="34" charset="0"/>
                <a:ea typeface="Poppins" pitchFamily="34" charset="-122"/>
                <a:cs typeface="Poppins" pitchFamily="34" charset="-120"/>
              </a:rPr>
              <a:t>
</a:t>
            </a:r>
            <a:pPr indent="0" marL="0">
              <a:lnSpc>
                <a:spcPts val="1418"/>
              </a:lnSpc>
              <a:buNone/>
            </a:pPr>
            <a:r>
              <a:rPr lang="en-US" sz="1350" b="1" dirty="0">
                <a:solidFill>
                  <a:srgbClr val="000000"/>
                </a:solidFill>
                <a:latin typeface="Poppins" pitchFamily="34" charset="0"/>
                <a:ea typeface="Poppins" pitchFamily="34" charset="-122"/>
                <a:cs typeface="Poppins" pitchFamily="34" charset="-120"/>
              </a:rPr>
              <a:t>نقاء القوة:</a:t>
            </a:r>
            <a:endParaRPr lang="en-US" sz="1350" dirty="0"/>
          </a:p>
        </p:txBody>
      </p:sp>
      <p:sp>
        <p:nvSpPr>
          <p:cNvPr id="8" name="Text 3"/>
          <p:cNvSpPr/>
          <p:nvPr/>
        </p:nvSpPr>
        <p:spPr>
          <a:xfrm>
            <a:off x="11249025" y="2524125"/>
            <a:ext cx="7818120" cy="190351"/>
          </a:xfrm>
          <a:prstGeom prst="rect">
            <a:avLst/>
          </a:prstGeom>
          <a:noFill/>
          <a:ln/>
        </p:spPr>
        <p:txBody>
          <a:bodyPr wrap="square" lIns="0" tIns="0" rIns="0" bIns="0" rtlCol="0" anchor="ctr" vert="horz"/>
          <a:lstStyle/>
          <a:p>
            <a:pPr indent="0" marL="0">
              <a:lnSpc>
                <a:spcPts val="1499"/>
              </a:lnSpc>
              <a:buNone/>
            </a:pPr>
            <a:r>
              <a:rPr lang="en-US" sz="1350" b="1" dirty="0">
                <a:solidFill>
                  <a:srgbClr val="000000"/>
                </a:solidFill>
                <a:latin typeface="Poppins" pitchFamily="34" charset="0"/>
                <a:ea typeface="Poppins" pitchFamily="34" charset="-122"/>
                <a:cs typeface="Poppins" pitchFamily="34" charset="-120"/>
              </a:rPr>
              <a:t>الشروع الأساسية الثالثة للعلاج الفعال:</a:t>
            </a:r>
            <a:endParaRPr lang="en-US" sz="1350" dirty="0"/>
          </a:p>
        </p:txBody>
      </p:sp>
      <p:sp>
        <p:nvSpPr>
          <p:cNvPr id="9" name="Text 4"/>
          <p:cNvSpPr/>
          <p:nvPr/>
        </p:nvSpPr>
        <p:spPr>
          <a:xfrm>
            <a:off x="6562725" y="5314950"/>
            <a:ext cx="166688" cy="303907"/>
          </a:xfrm>
          <a:prstGeom prst="rect">
            <a:avLst/>
          </a:prstGeom>
          <a:noFill/>
          <a:ln/>
        </p:spPr>
        <p:txBody>
          <a:bodyPr wrap="square" lIns="0" tIns="0" rIns="0" bIns="0" rtlCol="0" anchor="ctr" vert="horz"/>
          <a:lstStyle/>
          <a:p>
            <a:pPr algn="ctr" indent="0" marL="0">
              <a:lnSpc>
                <a:spcPts val="1197"/>
              </a:lnSpc>
              <a:buNone/>
            </a:pPr>
            <a:r>
              <a:rPr lang="en-US" sz="900" b="1" dirty="0">
                <a:solidFill>
                  <a:srgbClr val="000000"/>
                </a:solidFill>
                <a:latin typeface="Poppins" pitchFamily="34" charset="0"/>
                <a:ea typeface="Poppins" pitchFamily="34" charset="-122"/>
                <a:cs typeface="Poppins" pitchFamily="34" charset="-120"/>
              </a:rPr>
              <a:t>النموذج التمركي</a:t>
            </a:r>
            <a:pPr algn="ctr" indent="0" marL="0">
              <a:lnSpc>
                <a:spcPts val="1197"/>
              </a:lnSpc>
              <a:buNone/>
            </a:pPr>
            <a:r>
              <a:rPr lang="en-US" sz="900" b="1" dirty="0">
                <a:solidFill>
                  <a:srgbClr val="000000"/>
                </a:solidFill>
                <a:latin typeface="Poppins" pitchFamily="34" charset="0"/>
                <a:ea typeface="Poppins" pitchFamily="34" charset="-122"/>
                <a:cs typeface="Poppins" pitchFamily="34" charset="-120"/>
              </a:rPr>
              <a:t>
</a:t>
            </a:r>
            <a:pPr algn="ctr" indent="0" marL="0">
              <a:lnSpc>
                <a:spcPts val="1197"/>
              </a:lnSpc>
              <a:buNone/>
            </a:pPr>
            <a:r>
              <a:rPr lang="en-US" sz="900" b="1" dirty="0">
                <a:solidFill>
                  <a:srgbClr val="000000"/>
                </a:solidFill>
                <a:latin typeface="Poppins" pitchFamily="34" charset="0"/>
                <a:ea typeface="Poppins" pitchFamily="34" charset="-122"/>
                <a:cs typeface="Poppins" pitchFamily="34" charset="-120"/>
              </a:rPr>
              <a:t>حول العميل</a:t>
            </a:r>
            <a:endParaRPr lang="en-US" sz="900" dirty="0"/>
          </a:p>
        </p:txBody>
      </p:sp>
      <p:sp>
        <p:nvSpPr>
          <p:cNvPr id="10" name="Text 5"/>
          <p:cNvSpPr/>
          <p:nvPr/>
        </p:nvSpPr>
        <p:spPr>
          <a:xfrm>
            <a:off x="11820525" y="1352550"/>
            <a:ext cx="748605" cy="895945"/>
          </a:xfrm>
          <a:prstGeom prst="rect">
            <a:avLst/>
          </a:prstGeom>
          <a:noFill/>
          <a:ln/>
        </p:spPr>
        <p:txBody>
          <a:bodyPr wrap="square" lIns="0" tIns="0" rIns="0" bIns="0" rtlCol="0" anchor="ctr" vert="horz"/>
          <a:lstStyle/>
          <a:p>
            <a:pPr indent="0" marL="0">
              <a:lnSpc>
                <a:spcPts val="1764"/>
              </a:lnSpc>
              <a:buNone/>
            </a:pPr>
            <a:r>
              <a:rPr lang="en-US" sz="1200" dirty="0">
                <a:solidFill>
                  <a:srgbClr val="000000"/>
                </a:solidFill>
                <a:latin typeface="Poppins" pitchFamily="34" charset="0"/>
                <a:ea typeface="Poppins" pitchFamily="34" charset="-122"/>
                <a:cs typeface="Poppins" pitchFamily="34" charset="-120"/>
              </a:rPr>
              <a:t>يتمثل العلاج التمركي حول العميل أحمده الإنجازات العملية للمهنة الإنسانية، حيث طور كارل</a:t>
            </a:r>
            <a:pPr indent="0" marL="0">
              <a:lnSpc>
                <a:spcPts val="1764"/>
              </a:lnSpc>
              <a:buNone/>
            </a:pPr>
            <a:r>
              <a:rPr lang="en-US" sz="1200" dirty="0">
                <a:solidFill>
                  <a:srgbClr val="000000"/>
                </a:solidFill>
                <a:latin typeface="Poppins" pitchFamily="34" charset="0"/>
                <a:ea typeface="Poppins" pitchFamily="34" charset="-122"/>
                <a:cs typeface="Poppins" pitchFamily="34" charset="-120"/>
              </a:rPr>
              <a:t>
</a:t>
            </a:r>
            <a:pPr indent="0" marL="0">
              <a:lnSpc>
                <a:spcPts val="1764"/>
              </a:lnSpc>
              <a:buNone/>
            </a:pPr>
            <a:r>
              <a:rPr lang="en-US" sz="1200" dirty="0">
                <a:solidFill>
                  <a:srgbClr val="000000"/>
                </a:solidFill>
                <a:latin typeface="Poppins" pitchFamily="34" charset="0"/>
                <a:ea typeface="Poppins" pitchFamily="34" charset="-122"/>
                <a:cs typeface="Poppins" pitchFamily="34" charset="-120"/>
              </a:rPr>
              <a:t>ورجز منهجًا علاجيًا يقوم على الإيمان الجذري بقدرة الإنسان الفطرية على الشفاء وال</a:t>
            </a:r>
            <a:pPr indent="0" marL="0">
              <a:lnSpc>
                <a:spcPts val="1764"/>
              </a:lnSpc>
              <a:buNone/>
            </a:pPr>
            <a:r>
              <a:rPr lang="en-US" sz="1200" dirty="0">
                <a:solidFill>
                  <a:srgbClr val="000000"/>
                </a:solidFill>
                <a:latin typeface="Poppins" pitchFamily="34" charset="0"/>
                <a:ea typeface="Poppins" pitchFamily="34" charset="-122"/>
                <a:cs typeface="Poppins" pitchFamily="34" charset="-120"/>
              </a:rPr>
              <a:t>
</a:t>
            </a:r>
            <a:pPr indent="0" marL="0">
              <a:lnSpc>
                <a:spcPts val="1764"/>
              </a:lnSpc>
              <a:buNone/>
            </a:pPr>
            <a:r>
              <a:rPr lang="en-US" sz="1200" dirty="0">
                <a:solidFill>
                  <a:srgbClr val="000000"/>
                </a:solidFill>
                <a:latin typeface="Poppins" pitchFamily="34" charset="0"/>
                <a:ea typeface="Poppins" pitchFamily="34" charset="-122"/>
                <a:cs typeface="Poppins" pitchFamily="34" charset="-120"/>
              </a:rPr>
              <a:t>الشخصية. يرفض هذا المنهج الطبي التقليدي الذي يضع العلاج في وضعية الخبير</a:t>
            </a:r>
            <a:pPr indent="0" marL="0">
              <a:lnSpc>
                <a:spcPts val="1764"/>
              </a:lnSpc>
              <a:buNone/>
            </a:pPr>
            <a:r>
              <a:rPr lang="en-US" sz="1200" dirty="0">
                <a:solidFill>
                  <a:srgbClr val="000000"/>
                </a:solidFill>
                <a:latin typeface="Poppins" pitchFamily="34" charset="0"/>
                <a:ea typeface="Poppins" pitchFamily="34" charset="-122"/>
                <a:cs typeface="Poppins" pitchFamily="34" charset="-120"/>
              </a:rPr>
              <a:t>
</a:t>
            </a:r>
            <a:pPr indent="0" marL="0">
              <a:lnSpc>
                <a:spcPts val="1764"/>
              </a:lnSpc>
              <a:buNone/>
            </a:pPr>
            <a:r>
              <a:rPr lang="en-US" sz="1200" dirty="0">
                <a:solidFill>
                  <a:srgbClr val="000000"/>
                </a:solidFill>
                <a:latin typeface="Poppins" pitchFamily="34" charset="0"/>
                <a:ea typeface="Poppins" pitchFamily="34" charset="-122"/>
                <a:cs typeface="Poppins" pitchFamily="34" charset="-120"/>
              </a:rPr>
              <a:t>الذي "يشخص ويعالج"، ويضع بدلاً من ذلك العميل في مركز العملية العلاجية.</a:t>
            </a:r>
            <a:endParaRPr lang="en-US" sz="1200" dirty="0"/>
          </a:p>
        </p:txBody>
      </p:sp>
      <p:sp>
        <p:nvSpPr>
          <p:cNvPr id="11" name="Text 6"/>
          <p:cNvSpPr/>
          <p:nvPr/>
        </p:nvSpPr>
        <p:spPr>
          <a:xfrm>
            <a:off x="11049000" y="2867025"/>
            <a:ext cx="1802011" cy="481310"/>
          </a:xfrm>
          <a:prstGeom prst="rect">
            <a:avLst/>
          </a:prstGeom>
          <a:noFill/>
          <a:ln/>
        </p:spPr>
        <p:txBody>
          <a:bodyPr wrap="square" lIns="0" tIns="0" rIns="0" bIns="0" rtlCol="0" anchor="ctr" vert="horz"/>
          <a:lstStyle/>
          <a:p>
            <a:pPr indent="0" marL="0">
              <a:lnSpc>
                <a:spcPts val="1895"/>
              </a:lnSpc>
              <a:buNone/>
            </a:pPr>
            <a:r>
              <a:rPr lang="en-US" sz="1425" b="1" dirty="0">
                <a:solidFill>
                  <a:srgbClr val="000000"/>
                </a:solidFill>
                <a:latin typeface="Poppins" pitchFamily="34" charset="0"/>
                <a:ea typeface="Poppins" pitchFamily="34" charset="-122"/>
                <a:cs typeface="Poppins" pitchFamily="34" charset="-120"/>
              </a:rPr>
              <a:t>التعاطف.1</a:t>
            </a:r>
            <a:pPr indent="0" marL="0">
              <a:lnSpc>
                <a:spcPts val="1895"/>
              </a:lnSpc>
              <a:buNone/>
            </a:pPr>
            <a:r>
              <a:rPr lang="en-US" sz="1425" b="1" dirty="0">
                <a:solidFill>
                  <a:srgbClr val="000000"/>
                </a:solidFill>
                <a:latin typeface="Poppins" pitchFamily="34" charset="0"/>
                <a:ea typeface="Poppins" pitchFamily="34" charset="-122"/>
                <a:cs typeface="Poppins" pitchFamily="34" charset="-120"/>
              </a:rPr>
              <a:t>
</a:t>
            </a:r>
            <a:pPr indent="0" marL="0">
              <a:lnSpc>
                <a:spcPts val="1895"/>
              </a:lnSpc>
              <a:buNone/>
            </a:pPr>
            <a:r>
              <a:rPr lang="en-US" sz="1425" b="1" dirty="0">
                <a:solidFill>
                  <a:srgbClr val="000000"/>
                </a:solidFill>
                <a:latin typeface="Poppins" pitchFamily="34" charset="0"/>
                <a:ea typeface="Poppins" pitchFamily="34" charset="-122"/>
                <a:cs typeface="Poppins" pitchFamily="34" charset="-120"/>
              </a:rPr>
              <a:t>(Empathy)</a:t>
            </a:r>
            <a:endParaRPr lang="en-US" sz="1425" dirty="0"/>
          </a:p>
        </p:txBody>
      </p:sp>
      <p:sp>
        <p:nvSpPr>
          <p:cNvPr id="12" name="Text 7"/>
          <p:cNvSpPr/>
          <p:nvPr/>
        </p:nvSpPr>
        <p:spPr>
          <a:xfrm>
            <a:off x="9086850" y="4229100"/>
            <a:ext cx="4997648" cy="910084"/>
          </a:xfrm>
          <a:prstGeom prst="rect">
            <a:avLst/>
          </a:prstGeom>
          <a:noFill/>
          <a:ln/>
        </p:spPr>
        <p:txBody>
          <a:bodyPr wrap="square" lIns="0" tIns="0" rIns="0" bIns="0" rtlCol="0" anchor="ctr" vert="horz"/>
          <a:lstStyle/>
          <a:p>
            <a:pPr indent="0" marL="0">
              <a:lnSpc>
                <a:spcPts val="1433"/>
              </a:lnSpc>
              <a:buNone/>
            </a:pPr>
            <a:r>
              <a:rPr lang="en-US" sz="975" dirty="0">
                <a:solidFill>
                  <a:srgbClr val="000000"/>
                </a:solidFill>
                <a:latin typeface="Poppins" pitchFamily="34" charset="0"/>
                <a:ea typeface="Poppins" pitchFamily="34" charset="-122"/>
                <a:cs typeface="Poppins" pitchFamily="34" charset="-120"/>
              </a:rPr>
              <a:t>يتقدير الإيجابي غير المشروط.2</a:t>
            </a:r>
            <a:pPr indent="0" marL="0">
              <a:lnSpc>
                <a:spcPts val="1433"/>
              </a:lnSpc>
              <a:buNone/>
            </a:pPr>
            <a:r>
              <a:rPr lang="en-US" sz="975" dirty="0">
                <a:solidFill>
                  <a:srgbClr val="000000"/>
                </a:solidFill>
                <a:latin typeface="Poppins" pitchFamily="34" charset="0"/>
                <a:ea typeface="Poppins" pitchFamily="34" charset="-122"/>
                <a:cs typeface="Poppins" pitchFamily="34" charset="-120"/>
              </a:rPr>
              <a:t>
</a:t>
            </a:r>
            <a:pPr indent="0" marL="0">
              <a:lnSpc>
                <a:spcPts val="1433"/>
              </a:lnSpc>
              <a:buNone/>
            </a:pPr>
            <a:r>
              <a:rPr lang="en-US" sz="975" dirty="0">
                <a:solidFill>
                  <a:srgbClr val="000000"/>
                </a:solidFill>
                <a:latin typeface="Poppins" pitchFamily="34" charset="0"/>
                <a:ea typeface="Poppins" pitchFamily="34" charset="-122"/>
                <a:cs typeface="Poppins" pitchFamily="34" charset="-120"/>
              </a:rPr>
              <a:t>قبل المنهج كاسان ذي قيمية بغض النظر عن سلوكياته أو أفكاره أو مشاعره. لا يعني هذا</a:t>
            </a:r>
            <a:pPr indent="0" marL="0">
              <a:lnSpc>
                <a:spcPts val="1433"/>
              </a:lnSpc>
              <a:buNone/>
            </a:pPr>
            <a:r>
              <a:rPr lang="en-US" sz="975" dirty="0">
                <a:solidFill>
                  <a:srgbClr val="000000"/>
                </a:solidFill>
                <a:latin typeface="Poppins" pitchFamily="34" charset="0"/>
                <a:ea typeface="Poppins" pitchFamily="34" charset="-122"/>
                <a:cs typeface="Poppins" pitchFamily="34" charset="-120"/>
              </a:rPr>
              <a:t>
</a:t>
            </a:r>
            <a:pPr indent="0" marL="0">
              <a:lnSpc>
                <a:spcPts val="1433"/>
              </a:lnSpc>
              <a:buNone/>
            </a:pPr>
            <a:r>
              <a:rPr lang="en-US" sz="975" dirty="0">
                <a:solidFill>
                  <a:srgbClr val="000000"/>
                </a:solidFill>
                <a:latin typeface="Poppins" pitchFamily="34" charset="0"/>
                <a:ea typeface="Poppins" pitchFamily="34" charset="-122"/>
                <a:cs typeface="Poppins" pitchFamily="34" charset="-120"/>
              </a:rPr>
              <a:t>الوكافأة على ما يفعله أو يقوله، بل يعطي الاحترام العميق لكرامة الإنسانانية</a:t>
            </a:r>
            <a:pPr indent="0" marL="0">
              <a:lnSpc>
                <a:spcPts val="1433"/>
              </a:lnSpc>
              <a:buNone/>
            </a:pPr>
            <a:r>
              <a:rPr lang="en-US" sz="975" dirty="0">
                <a:solidFill>
                  <a:srgbClr val="000000"/>
                </a:solidFill>
                <a:latin typeface="Poppins" pitchFamily="34" charset="0"/>
                <a:ea typeface="Poppins" pitchFamily="34" charset="-122"/>
                <a:cs typeface="Poppins" pitchFamily="34" charset="-120"/>
              </a:rPr>
              <a:t>
</a:t>
            </a:r>
            <a:pPr indent="0" marL="0">
              <a:lnSpc>
                <a:spcPts val="1433"/>
              </a:lnSpc>
              <a:buNone/>
            </a:pPr>
            <a:r>
              <a:rPr lang="en-US" sz="975" dirty="0">
                <a:solidFill>
                  <a:srgbClr val="000000"/>
                </a:solidFill>
                <a:latin typeface="Poppins" pitchFamily="34" charset="0"/>
                <a:ea typeface="Poppins" pitchFamily="34" charset="-122"/>
                <a:cs typeface="Poppins" pitchFamily="34" charset="-120"/>
              </a:rPr>
              <a:t>وإمكانياته潜能. هذا الشرط يخلق بيئة آمنة يستطيع فيها العميل استكشاف جوانبه</a:t>
            </a:r>
            <a:pPr indent="0" marL="0">
              <a:lnSpc>
                <a:spcPts val="1433"/>
              </a:lnSpc>
              <a:buNone/>
            </a:pPr>
            <a:r>
              <a:rPr lang="en-US" sz="975" dirty="0">
                <a:solidFill>
                  <a:srgbClr val="000000"/>
                </a:solidFill>
                <a:latin typeface="Poppins" pitchFamily="34" charset="0"/>
                <a:ea typeface="Poppins" pitchFamily="34" charset="-122"/>
                <a:cs typeface="Poppins" pitchFamily="34" charset="-120"/>
              </a:rPr>
              <a:t>
</a:t>
            </a:r>
            <a:pPr indent="0" marL="0">
              <a:lnSpc>
                <a:spcPts val="1433"/>
              </a:lnSpc>
              <a:buNone/>
            </a:pPr>
            <a:r>
              <a:rPr lang="en-US" sz="975" dirty="0">
                <a:solidFill>
                  <a:srgbClr val="000000"/>
                </a:solidFill>
                <a:latin typeface="Poppins" pitchFamily="34" charset="0"/>
                <a:ea typeface="Poppins" pitchFamily="34" charset="-122"/>
                <a:cs typeface="Poppins" pitchFamily="34" charset="-120"/>
              </a:rPr>
              <a:t>شخصيته دون خوف من الحكم أو الرفض.</a:t>
            </a:r>
            <a:endParaRPr lang="en-US" sz="975" dirty="0"/>
          </a:p>
        </p:txBody>
      </p:sp>
      <p:sp>
        <p:nvSpPr>
          <p:cNvPr id="13" name="Text 8"/>
          <p:cNvSpPr/>
          <p:nvPr/>
        </p:nvSpPr>
        <p:spPr>
          <a:xfrm>
            <a:off x="9039225" y="5591175"/>
            <a:ext cx="3866108" cy="336203"/>
          </a:xfrm>
          <a:prstGeom prst="rect">
            <a:avLst/>
          </a:prstGeom>
          <a:noFill/>
          <a:ln/>
        </p:spPr>
        <p:txBody>
          <a:bodyPr wrap="square" lIns="0" tIns="0" rIns="0" bIns="0" rtlCol="0" anchor="ctr" vert="horz"/>
          <a:lstStyle/>
          <a:p>
            <a:pPr indent="0" marL="0">
              <a:lnSpc>
                <a:spcPts val="882"/>
              </a:lnSpc>
              <a:buNone/>
            </a:pPr>
            <a:r>
              <a:rPr lang="en-US" sz="600" dirty="0">
                <a:solidFill>
                  <a:srgbClr val="000000"/>
                </a:solidFill>
                <a:latin typeface="Poppins" pitchFamily="34" charset="0"/>
                <a:ea typeface="Poppins" pitchFamily="34" charset="-122"/>
                <a:cs typeface="Poppins" pitchFamily="34" charset="-120"/>
              </a:rPr>
              <a:t>الاصالة أو الاطار.3</a:t>
            </a:r>
            <a:pPr indent="0" marL="0">
              <a:lnSpc>
                <a:spcPts val="882"/>
              </a:lnSpc>
              <a:buNone/>
            </a:pPr>
            <a:r>
              <a:rPr lang="en-US" sz="600" dirty="0">
                <a:solidFill>
                  <a:srgbClr val="000000"/>
                </a:solidFill>
                <a:latin typeface="Poppins" pitchFamily="34" charset="0"/>
                <a:ea typeface="Poppins" pitchFamily="34" charset="-122"/>
                <a:cs typeface="Poppins" pitchFamily="34" charset="-120"/>
              </a:rPr>
              <a:t>
</a:t>
            </a:r>
            <a:pPr indent="0" marL="0">
              <a:lnSpc>
                <a:spcPts val="882"/>
              </a:lnSpc>
              <a:buNone/>
            </a:pPr>
            <a:r>
              <a:rPr lang="en-US" sz="600" dirty="0">
                <a:solidFill>
                  <a:srgbClr val="000000"/>
                </a:solidFill>
                <a:latin typeface="Poppins" pitchFamily="34" charset="0"/>
                <a:ea typeface="Poppins" pitchFamily="34" charset="-122"/>
                <a:cs typeface="Poppins" pitchFamily="34" charset="-120"/>
              </a:rPr>
              <a:t>كون العلاج حقيقيًا صادقًا في تعاونه مع العميل، دون أقنعة منهجية</a:t>
            </a:r>
            <a:pPr indent="0" marL="0">
              <a:lnSpc>
                <a:spcPts val="882"/>
              </a:lnSpc>
              <a:buNone/>
            </a:pPr>
            <a:r>
              <a:rPr lang="en-US" sz="600" dirty="0">
                <a:solidFill>
                  <a:srgbClr val="000000"/>
                </a:solidFill>
                <a:latin typeface="Poppins" pitchFamily="34" charset="0"/>
                <a:ea typeface="Poppins" pitchFamily="34" charset="-122"/>
                <a:cs typeface="Poppins" pitchFamily="34" charset="-120"/>
              </a:rPr>
              <a:t>
</a:t>
            </a:r>
            <a:pPr indent="0" marL="0">
              <a:lnSpc>
                <a:spcPts val="882"/>
              </a:lnSpc>
              <a:buNone/>
            </a:pPr>
            <a:r>
              <a:rPr lang="en-US" sz="600" dirty="0">
                <a:solidFill>
                  <a:srgbClr val="000000"/>
                </a:solidFill>
                <a:latin typeface="Poppins" pitchFamily="34" charset="0"/>
                <a:ea typeface="Poppins" pitchFamily="34" charset="-122"/>
                <a:cs typeface="Poppins" pitchFamily="34" charset="-120"/>
              </a:rPr>
              <a:t>مصطنعة. يعبر العالج عن مشاعره ودوره أفعاله بوضوح، ما يخلق علاقة إنسانية حقيقية بدلاً من علاقة تقنية باردة.</a:t>
            </a:r>
            <a:endParaRPr lang="en-US" sz="600" dirty="0"/>
          </a:p>
        </p:txBody>
      </p:sp>
      <p:sp>
        <p:nvSpPr>
          <p:cNvPr id="14" name="Text 9"/>
          <p:cNvSpPr/>
          <p:nvPr/>
        </p:nvSpPr>
        <p:spPr>
          <a:xfrm>
            <a:off x="5581650" y="1352550"/>
            <a:ext cx="818108" cy="1119932"/>
          </a:xfrm>
          <a:prstGeom prst="rect">
            <a:avLst/>
          </a:prstGeom>
          <a:noFill/>
          <a:ln/>
        </p:spPr>
        <p:txBody>
          <a:bodyPr wrap="square" lIns="0" tIns="0" rIns="0" bIns="0" rtlCol="0" anchor="ctr" vert="horz"/>
          <a:lstStyle/>
          <a:p>
            <a:pPr indent="0" marL="0">
              <a:lnSpc>
                <a:spcPts val="1764"/>
              </a:lnSpc>
              <a:buNone/>
            </a:pPr>
            <a:r>
              <a:rPr lang="en-US" sz="1200" dirty="0">
                <a:solidFill>
                  <a:srgbClr val="000000"/>
                </a:solidFill>
                <a:latin typeface="Poppins" pitchFamily="34" charset="0"/>
                <a:ea typeface="Poppins" pitchFamily="34" charset="-122"/>
                <a:cs typeface="Poppins" pitchFamily="34" charset="-120"/>
              </a:rPr>
              <a:t>النظرة الإيجابية للطبيعة البشرية: يؤكد على قدرة الإنسان الفطرية على التنمو</a:t>
            </a:r>
            <a:pPr indent="0" marL="0">
              <a:lnSpc>
                <a:spcPts val="1764"/>
              </a:lnSpc>
              <a:buNone/>
            </a:pPr>
            <a:r>
              <a:rPr lang="en-US" sz="1200" dirty="0">
                <a:solidFill>
                  <a:srgbClr val="000000"/>
                </a:solidFill>
                <a:latin typeface="Poppins" pitchFamily="34" charset="0"/>
                <a:ea typeface="Poppins" pitchFamily="34" charset="-122"/>
                <a:cs typeface="Poppins" pitchFamily="34" charset="-120"/>
              </a:rPr>
              <a:t>
</a:t>
            </a:r>
            <a:pPr indent="0" marL="0">
              <a:lnSpc>
                <a:spcPts val="1764"/>
              </a:lnSpc>
              <a:buNone/>
            </a:pPr>
            <a:r>
              <a:rPr lang="en-US" sz="1200" dirty="0">
                <a:solidFill>
                  <a:srgbClr val="000000"/>
                </a:solidFill>
                <a:latin typeface="Poppins" pitchFamily="34" charset="0"/>
                <a:ea typeface="Poppins" pitchFamily="34" charset="-122"/>
                <a:cs typeface="Poppins" pitchFamily="34" charset="-120"/>
              </a:rPr>
              <a:t>والشفاء الذاتي</a:t>
            </a:r>
            <a:pPr indent="0" marL="0">
              <a:lnSpc>
                <a:spcPts val="1764"/>
              </a:lnSpc>
              <a:buNone/>
            </a:pPr>
            <a:r>
              <a:rPr lang="en-US" sz="1200" dirty="0">
                <a:solidFill>
                  <a:srgbClr val="000000"/>
                </a:solidFill>
                <a:latin typeface="Poppins" pitchFamily="34" charset="0"/>
                <a:ea typeface="Poppins" pitchFamily="34" charset="-122"/>
                <a:cs typeface="Poppins" pitchFamily="34" charset="-120"/>
              </a:rPr>
              <a:t>
</a:t>
            </a:r>
            <a:pPr indent="0" marL="0">
              <a:lnSpc>
                <a:spcPts val="1764"/>
              </a:lnSpc>
              <a:buNone/>
            </a:pPr>
            <a:r>
              <a:rPr lang="en-US" sz="1200" dirty="0">
                <a:solidFill>
                  <a:srgbClr val="000000"/>
                </a:solidFill>
                <a:latin typeface="Poppins" pitchFamily="34" charset="0"/>
                <a:ea typeface="Poppins" pitchFamily="34" charset="-122"/>
                <a:cs typeface="Poppins" pitchFamily="34" charset="-120"/>
              </a:rPr>
              <a:t>التركيز على العلاقة العلاجية: يضع أساسًا للتحاليل العلاجي</a:t>
            </a:r>
            <a:pPr indent="0" marL="0">
              <a:lnSpc>
                <a:spcPts val="1764"/>
              </a:lnSpc>
              <a:buNone/>
            </a:pPr>
            <a:r>
              <a:rPr lang="en-US" sz="1200" dirty="0">
                <a:solidFill>
                  <a:srgbClr val="000000"/>
                </a:solidFill>
                <a:latin typeface="Poppins" pitchFamily="34" charset="0"/>
                <a:ea typeface="Poppins" pitchFamily="34" charset="-122"/>
                <a:cs typeface="Poppins" pitchFamily="34" charset="-120"/>
              </a:rPr>
              <a:t>
</a:t>
            </a:r>
            <a:pPr indent="0" marL="0">
              <a:lnSpc>
                <a:spcPts val="1764"/>
              </a:lnSpc>
              <a:buNone/>
            </a:pPr>
            <a:r>
              <a:rPr lang="en-US" sz="1200" dirty="0">
                <a:solidFill>
                  <a:srgbClr val="000000"/>
                </a:solidFill>
                <a:latin typeface="Poppins" pitchFamily="34" charset="0"/>
                <a:ea typeface="Poppins" pitchFamily="34" charset="-122"/>
                <a:cs typeface="Poppins" pitchFamily="34" charset="-120"/>
              </a:rPr>
              <a:t>الاحترام للتجربة الذاتية: يقدر فرادة كل عميل وتجربته الشخصية</a:t>
            </a:r>
            <a:pPr indent="0" marL="0">
              <a:lnSpc>
                <a:spcPts val="1764"/>
              </a:lnSpc>
              <a:buNone/>
            </a:pPr>
            <a:r>
              <a:rPr lang="en-US" sz="1200" dirty="0">
                <a:solidFill>
                  <a:srgbClr val="000000"/>
                </a:solidFill>
                <a:latin typeface="Poppins" pitchFamily="34" charset="0"/>
                <a:ea typeface="Poppins" pitchFamily="34" charset="-122"/>
                <a:cs typeface="Poppins" pitchFamily="34" charset="-120"/>
              </a:rPr>
              <a:t>
</a:t>
            </a:r>
            <a:pPr indent="0" marL="0">
              <a:lnSpc>
                <a:spcPts val="1764"/>
              </a:lnSpc>
              <a:buNone/>
            </a:pPr>
            <a:r>
              <a:rPr lang="en-US" sz="1200" dirty="0">
                <a:solidFill>
                  <a:srgbClr val="000000"/>
                </a:solidFill>
                <a:latin typeface="Poppins" pitchFamily="34" charset="0"/>
                <a:ea typeface="Poppins" pitchFamily="34" charset="-122"/>
                <a:cs typeface="Poppins" pitchFamily="34" charset="-120"/>
              </a:rPr>
              <a:t>نقاء الضعف الأكاديمية:</a:t>
            </a:r>
            <a:endParaRPr lang="en-US" sz="1200" dirty="0"/>
          </a:p>
        </p:txBody>
      </p:sp>
      <p:sp>
        <p:nvSpPr>
          <p:cNvPr id="15" name="Text 10"/>
          <p:cNvSpPr/>
          <p:nvPr/>
        </p:nvSpPr>
        <p:spPr>
          <a:xfrm>
            <a:off x="4114800" y="2524125"/>
            <a:ext cx="2135386" cy="616148"/>
          </a:xfrm>
          <a:prstGeom prst="rect">
            <a:avLst/>
          </a:prstGeom>
          <a:noFill/>
          <a:ln/>
        </p:spPr>
        <p:txBody>
          <a:bodyPr wrap="square" lIns="0" tIns="0" rIns="0" bIns="0" rtlCol="0" anchor="ctr" vert="horz"/>
          <a:lstStyle/>
          <a:p>
            <a:pPr indent="0" marL="0">
              <a:lnSpc>
                <a:spcPts val="1213"/>
              </a:lnSpc>
              <a:buNone/>
            </a:pPr>
            <a:r>
              <a:rPr lang="en-US" sz="825" dirty="0">
                <a:solidFill>
                  <a:srgbClr val="000000"/>
                </a:solidFill>
                <a:latin typeface="Poppins" pitchFamily="34" charset="0"/>
                <a:ea typeface="Poppins" pitchFamily="34" charset="-122"/>
                <a:cs typeface="Poppins" pitchFamily="34" charset="-120"/>
              </a:rPr>
              <a:t>نقص الدقة العلمية: يشتمل على شفافية الأسس العلمية لتقدير الحقيقة</a:t>
            </a:r>
            <a:pPr indent="0" marL="0">
              <a:lnSpc>
                <a:spcPts val="1213"/>
              </a:lnSpc>
              <a:buNone/>
            </a:pPr>
            <a:r>
              <a:rPr lang="en-US" sz="825" dirty="0">
                <a:solidFill>
                  <a:srgbClr val="000000"/>
                </a:solidFill>
                <a:latin typeface="Poppins" pitchFamily="34" charset="0"/>
                <a:ea typeface="Poppins" pitchFamily="34" charset="-122"/>
                <a:cs typeface="Poppins" pitchFamily="34" charset="-120"/>
              </a:rPr>
              <a:t>
</a:t>
            </a:r>
            <a:pPr indent="0" marL="0">
              <a:lnSpc>
                <a:spcPts val="1213"/>
              </a:lnSpc>
              <a:buNone/>
            </a:pPr>
            <a:r>
              <a:rPr lang="en-US" sz="825" dirty="0">
                <a:solidFill>
                  <a:srgbClr val="000000"/>
                </a:solidFill>
                <a:latin typeface="Poppins" pitchFamily="34" charset="0"/>
                <a:ea typeface="Poppins" pitchFamily="34" charset="-122"/>
                <a:cs typeface="Poppins" pitchFamily="34" charset="-120"/>
              </a:rPr>
              <a:t>الذاتية المفرطة: يعتمد بشكل كبير على التقارير الذاتية غير الموثوقة</a:t>
            </a:r>
            <a:pPr indent="0" marL="0">
              <a:lnSpc>
                <a:spcPts val="1213"/>
              </a:lnSpc>
              <a:buNone/>
            </a:pPr>
            <a:r>
              <a:rPr lang="en-US" sz="825" dirty="0">
                <a:solidFill>
                  <a:srgbClr val="000000"/>
                </a:solidFill>
                <a:latin typeface="Poppins" pitchFamily="34" charset="0"/>
                <a:ea typeface="Poppins" pitchFamily="34" charset="-122"/>
                <a:cs typeface="Poppins" pitchFamily="34" charset="-120"/>
              </a:rPr>
              <a:t>
</a:t>
            </a:r>
            <a:pPr indent="0" marL="0">
              <a:lnSpc>
                <a:spcPts val="1213"/>
              </a:lnSpc>
              <a:buNone/>
            </a:pPr>
            <a:r>
              <a:rPr lang="en-US" sz="825" dirty="0">
                <a:solidFill>
                  <a:srgbClr val="000000"/>
                </a:solidFill>
                <a:latin typeface="Poppins" pitchFamily="34" charset="0"/>
                <a:ea typeface="Poppins" pitchFamily="34" charset="-122"/>
                <a:cs typeface="Poppins" pitchFamily="34" charset="-120"/>
              </a:rPr>
              <a:t>محدودية التطبيق: قد لا يكون فعالًا مع جميع الاضطرابات النفسية الشديدة</a:t>
            </a:r>
            <a:pPr indent="0" marL="0">
              <a:lnSpc>
                <a:spcPts val="1213"/>
              </a:lnSpc>
              <a:buNone/>
            </a:pPr>
            <a:r>
              <a:rPr lang="en-US" sz="825" dirty="0">
                <a:solidFill>
                  <a:srgbClr val="000000"/>
                </a:solidFill>
                <a:latin typeface="Poppins" pitchFamily="34" charset="0"/>
                <a:ea typeface="Poppins" pitchFamily="34" charset="-122"/>
                <a:cs typeface="Poppins" pitchFamily="34" charset="-120"/>
              </a:rPr>
              <a:t>
</a:t>
            </a:r>
            <a:pPr indent="0" marL="0">
              <a:lnSpc>
                <a:spcPts val="1213"/>
              </a:lnSpc>
              <a:buNone/>
            </a:pPr>
            <a:r>
              <a:rPr lang="en-US" sz="825" dirty="0">
                <a:solidFill>
                  <a:srgbClr val="000000"/>
                </a:solidFill>
                <a:latin typeface="Poppins" pitchFamily="34" charset="0"/>
                <a:ea typeface="Poppins" pitchFamily="34" charset="-122"/>
                <a:cs typeface="Poppins" pitchFamily="34" charset="-120"/>
              </a:rPr>
              <a:t>التعاطف غير المشروط: يعطي قيمة للشخصية البشرية بغض النظر عن سلوكياته أو أفكاره أو مشاعره.</a:t>
            </a:r>
            <a:endParaRPr lang="en-US" sz="825" dirty="0"/>
          </a:p>
        </p:txBody>
      </p:sp>
      <p:sp>
        <p:nvSpPr>
          <p:cNvPr id="16" name="Text 11"/>
          <p:cNvSpPr/>
          <p:nvPr/>
        </p:nvSpPr>
        <p:spPr>
          <a:xfrm>
            <a:off x="11096625" y="3105150"/>
            <a:ext cx="1551533" cy="839986"/>
          </a:xfrm>
          <a:prstGeom prst="rect">
            <a:avLst/>
          </a:prstGeom>
          <a:noFill/>
          <a:ln/>
        </p:spPr>
        <p:txBody>
          <a:bodyPr wrap="square" lIns="0" tIns="0" rIns="0" bIns="0" rtlCol="0" anchor="ctr" vert="horz"/>
          <a:lstStyle/>
          <a:p>
            <a:pPr indent="0" marL="0">
              <a:lnSpc>
                <a:spcPts val="1654"/>
              </a:lnSpc>
              <a:buNone/>
            </a:pPr>
            <a:r>
              <a:rPr lang="en-US" sz="1125" dirty="0">
                <a:solidFill>
                  <a:srgbClr val="000000"/>
                </a:solidFill>
                <a:latin typeface="Poppins" pitchFamily="34" charset="0"/>
                <a:ea typeface="Poppins" pitchFamily="34" charset="-122"/>
                <a:cs typeface="Poppins" pitchFamily="34" charset="-120"/>
              </a:rPr>
              <a:t>القدرة على العامل الداخلي للعمل من منظوره الخاص، والشعور معه أن يفقد</a:t>
            </a:r>
            <a:pPr indent="0" marL="0">
              <a:lnSpc>
                <a:spcPts val="1654"/>
              </a:lnSpc>
              <a:buNone/>
            </a:pPr>
            <a:r>
              <a:rPr lang="en-US" sz="1125" dirty="0">
                <a:solidFill>
                  <a:srgbClr val="000000"/>
                </a:solidFill>
                <a:latin typeface="Poppins" pitchFamily="34" charset="0"/>
                <a:ea typeface="Poppins" pitchFamily="34" charset="-122"/>
                <a:cs typeface="Poppins" pitchFamily="34" charset="-120"/>
              </a:rPr>
              <a:t>
</a:t>
            </a:r>
            <a:pPr indent="0" marL="0">
              <a:lnSpc>
                <a:spcPts val="1654"/>
              </a:lnSpc>
              <a:buNone/>
            </a:pPr>
            <a:r>
              <a:rPr lang="en-US" sz="1125" dirty="0">
                <a:solidFill>
                  <a:srgbClr val="000000"/>
                </a:solidFill>
                <a:latin typeface="Poppins" pitchFamily="34" charset="0"/>
                <a:ea typeface="Poppins" pitchFamily="34" charset="-122"/>
                <a:cs typeface="Poppins" pitchFamily="34" charset="-120"/>
              </a:rPr>
              <a:t>المعالج هوته المنهنية. هذا يتطلب من المعالج أن يضع نفسه في "حذاء العميل" ليقيم</a:t>
            </a:r>
            <a:pPr indent="0" marL="0">
              <a:lnSpc>
                <a:spcPts val="1654"/>
              </a:lnSpc>
              <a:buNone/>
            </a:pPr>
            <a:r>
              <a:rPr lang="en-US" sz="1125" dirty="0">
                <a:solidFill>
                  <a:srgbClr val="000000"/>
                </a:solidFill>
                <a:latin typeface="Poppins" pitchFamily="34" charset="0"/>
                <a:ea typeface="Poppins" pitchFamily="34" charset="-122"/>
                <a:cs typeface="Poppins" pitchFamily="34" charset="-120"/>
              </a:rPr>
              <a:t>
</a:t>
            </a:r>
            <a:pPr indent="0" marL="0">
              <a:lnSpc>
                <a:spcPts val="1654"/>
              </a:lnSpc>
              <a:buNone/>
            </a:pPr>
            <a:r>
              <a:rPr lang="en-US" sz="1125" dirty="0">
                <a:solidFill>
                  <a:srgbClr val="000000"/>
                </a:solidFill>
                <a:latin typeface="Poppins" pitchFamily="34" charset="0"/>
                <a:ea typeface="Poppins" pitchFamily="34" charset="-122"/>
                <a:cs typeface="Poppins" pitchFamily="34" charset="-120"/>
              </a:rPr>
              <a:t>تجربته الذاتية، مشاعره، وطريقة إدراكه للواقع. التعاطف ليس مجرد فهم فكري، بل قدرة</a:t>
            </a:r>
            <a:pPr indent="0" marL="0">
              <a:lnSpc>
                <a:spcPts val="1654"/>
              </a:lnSpc>
              <a:buNone/>
            </a:pPr>
            <a:r>
              <a:rPr lang="en-US" sz="1125" dirty="0">
                <a:solidFill>
                  <a:srgbClr val="000000"/>
                </a:solidFill>
                <a:latin typeface="Poppins" pitchFamily="34" charset="0"/>
                <a:ea typeface="Poppins" pitchFamily="34" charset="-122"/>
                <a:cs typeface="Poppins" pitchFamily="34" charset="-120"/>
              </a:rPr>
              <a:t>
</a:t>
            </a:r>
            <a:pPr indent="0" marL="0">
              <a:lnSpc>
                <a:spcPts val="1654"/>
              </a:lnSpc>
              <a:buNone/>
            </a:pPr>
            <a:r>
              <a:rPr lang="en-US" sz="1125" dirty="0">
                <a:solidFill>
                  <a:srgbClr val="000000"/>
                </a:solidFill>
                <a:latin typeface="Poppins" pitchFamily="34" charset="0"/>
                <a:ea typeface="Poppins" pitchFamily="34" charset="-122"/>
                <a:cs typeface="Poppins" pitchFamily="34" charset="-120"/>
              </a:rPr>
              <a:t>هادرة على الاستجابة العاطفية المناسبة التي تجعل العميل يشعر بأنه مفهوم ومقبول.</a:t>
            </a:r>
            <a:endParaRPr lang="en-US" sz="1125" dirty="0"/>
          </a:p>
        </p:txBody>
      </p:sp>
      <p:sp>
        <p:nvSpPr>
          <p:cNvPr id="17" name="Text 12"/>
          <p:cNvSpPr/>
          <p:nvPr/>
        </p:nvSpPr>
        <p:spPr>
          <a:xfrm>
            <a:off x="5286375" y="5314950"/>
            <a:ext cx="173831" cy="278606"/>
          </a:xfrm>
          <a:prstGeom prst="rect">
            <a:avLst/>
          </a:prstGeom>
          <a:noFill/>
          <a:ln/>
        </p:spPr>
        <p:txBody>
          <a:bodyPr wrap="square" lIns="0" tIns="0" rIns="0" bIns="0" rtlCol="0" anchor="ctr" vert="horz"/>
          <a:lstStyle/>
          <a:p>
            <a:pPr algn="ctr" indent="0" marL="0">
              <a:lnSpc>
                <a:spcPts val="1097"/>
              </a:lnSpc>
              <a:buNone/>
            </a:pPr>
            <a:r>
              <a:rPr lang="en-US" sz="825" b="1" dirty="0">
                <a:solidFill>
                  <a:srgbClr val="000000"/>
                </a:solidFill>
                <a:latin typeface="Poppins" pitchFamily="34" charset="0"/>
                <a:ea typeface="Poppins" pitchFamily="34" charset="-122"/>
                <a:cs typeface="Poppins" pitchFamily="34" charset="-120"/>
              </a:rPr>
              <a:t>النموذج الطبي</a:t>
            </a:r>
            <a:pPr algn="ctr" indent="0" marL="0">
              <a:lnSpc>
                <a:spcPts val="1097"/>
              </a:lnSpc>
              <a:buNone/>
            </a:pPr>
            <a:r>
              <a:rPr lang="en-US" sz="825" b="1" dirty="0">
                <a:solidFill>
                  <a:srgbClr val="000000"/>
                </a:solidFill>
                <a:latin typeface="Poppins" pitchFamily="34" charset="0"/>
                <a:ea typeface="Poppins" pitchFamily="34" charset="-122"/>
                <a:cs typeface="Poppins" pitchFamily="34" charset="-120"/>
              </a:rPr>
              <a:t>
</a:t>
            </a:r>
            <a:pPr algn="ctr" indent="0" marL="0">
              <a:lnSpc>
                <a:spcPts val="1097"/>
              </a:lnSpc>
              <a:buNone/>
            </a:pPr>
            <a:r>
              <a:rPr lang="en-US" sz="825" b="1" dirty="0">
                <a:solidFill>
                  <a:srgbClr val="000000"/>
                </a:solidFill>
                <a:latin typeface="Poppins" pitchFamily="34" charset="0"/>
                <a:ea typeface="Poppins" pitchFamily="34" charset="-122"/>
                <a:cs typeface="Poppins" pitchFamily="34" charset="-120"/>
              </a:rPr>
              <a:t>التقليدي</a:t>
            </a:r>
            <a:endParaRPr lang="en-US" sz="825" dirty="0"/>
          </a:p>
        </p:txBody>
      </p:sp>
      <p:sp>
        <p:nvSpPr>
          <p:cNvPr id="18" name="Text 13"/>
          <p:cNvSpPr/>
          <p:nvPr/>
        </p:nvSpPr>
        <p:spPr>
          <a:xfrm>
            <a:off x="5038725" y="5715000"/>
            <a:ext cx="314771" cy="728067"/>
          </a:xfrm>
          <a:prstGeom prst="rect">
            <a:avLst/>
          </a:prstGeom>
          <a:noFill/>
          <a:ln/>
        </p:spPr>
        <p:txBody>
          <a:bodyPr wrap="square" lIns="0" tIns="0" rIns="0" bIns="0" rtlCol="0" anchor="ctr" vert="horz"/>
          <a:lstStyle/>
          <a:p>
            <a:pPr algn="ctr" indent="0" marL="0">
              <a:lnSpc>
                <a:spcPts val="1433"/>
              </a:lnSpc>
              <a:buNone/>
            </a:pPr>
            <a:r>
              <a:rPr lang="en-US" sz="975" dirty="0">
                <a:solidFill>
                  <a:srgbClr val="000000"/>
                </a:solidFill>
                <a:latin typeface="Poppins" pitchFamily="34" charset="0"/>
                <a:ea typeface="Poppins" pitchFamily="34" charset="-122"/>
                <a:cs typeface="Poppins" pitchFamily="34" charset="-120"/>
              </a:rPr>
              <a:t>المعالج يخبر</a:t>
            </a:r>
            <a:pPr algn="ctr" indent="0" marL="0">
              <a:lnSpc>
                <a:spcPts val="1433"/>
              </a:lnSpc>
              <a:buNone/>
            </a:pPr>
            <a:r>
              <a:rPr lang="en-US" sz="975" dirty="0">
                <a:solidFill>
                  <a:srgbClr val="000000"/>
                </a:solidFill>
                <a:latin typeface="Poppins" pitchFamily="34" charset="0"/>
                <a:ea typeface="Poppins" pitchFamily="34" charset="-122"/>
                <a:cs typeface="Poppins" pitchFamily="34" charset="-120"/>
              </a:rPr>
              <a:t>
</a:t>
            </a:r>
            <a:pPr algn="ctr" indent="0" marL="0">
              <a:lnSpc>
                <a:spcPts val="1433"/>
              </a:lnSpc>
              <a:buNone/>
            </a:pPr>
            <a:r>
              <a:rPr lang="en-US" sz="975" dirty="0">
                <a:solidFill>
                  <a:srgbClr val="000000"/>
                </a:solidFill>
                <a:latin typeface="Poppins" pitchFamily="34" charset="0"/>
                <a:ea typeface="Poppins" pitchFamily="34" charset="-122"/>
                <a:cs typeface="Poppins" pitchFamily="34" charset="-120"/>
              </a:rPr>
              <a:t>الشخص والعلاج</a:t>
            </a:r>
            <a:pPr algn="ctr" indent="0" marL="0">
              <a:lnSpc>
                <a:spcPts val="1433"/>
              </a:lnSpc>
              <a:buNone/>
            </a:pPr>
            <a:r>
              <a:rPr lang="en-US" sz="975" dirty="0">
                <a:solidFill>
                  <a:srgbClr val="000000"/>
                </a:solidFill>
                <a:latin typeface="Poppins" pitchFamily="34" charset="0"/>
                <a:ea typeface="Poppins" pitchFamily="34" charset="-122"/>
                <a:cs typeface="Poppins" pitchFamily="34" charset="-120"/>
              </a:rPr>
              <a:t>
</a:t>
            </a:r>
            <a:pPr algn="ctr" indent="0" marL="0">
              <a:lnSpc>
                <a:spcPts val="1433"/>
              </a:lnSpc>
              <a:buNone/>
            </a:pPr>
            <a:r>
              <a:rPr lang="en-US" sz="975" dirty="0">
                <a:solidFill>
                  <a:srgbClr val="000000"/>
                </a:solidFill>
                <a:latin typeface="Poppins" pitchFamily="34" charset="0"/>
                <a:ea typeface="Poppins" pitchFamily="34" charset="-122"/>
                <a:cs typeface="Poppins" pitchFamily="34" charset="-120"/>
              </a:rPr>
              <a:t>التركيز على المرض</a:t>
            </a:r>
            <a:pPr algn="ctr" indent="0" marL="0">
              <a:lnSpc>
                <a:spcPts val="1433"/>
              </a:lnSpc>
              <a:buNone/>
            </a:pPr>
            <a:r>
              <a:rPr lang="en-US" sz="975" dirty="0">
                <a:solidFill>
                  <a:srgbClr val="000000"/>
                </a:solidFill>
                <a:latin typeface="Poppins" pitchFamily="34" charset="0"/>
                <a:ea typeface="Poppins" pitchFamily="34" charset="-122"/>
                <a:cs typeface="Poppins" pitchFamily="34" charset="-120"/>
              </a:rPr>
              <a:t>
</a:t>
            </a:r>
            <a:pPr algn="ctr" indent="0" marL="0">
              <a:lnSpc>
                <a:spcPts val="1433"/>
              </a:lnSpc>
              <a:buNone/>
            </a:pPr>
            <a:r>
              <a:rPr lang="en-US" sz="975" dirty="0">
                <a:solidFill>
                  <a:srgbClr val="000000"/>
                </a:solidFill>
                <a:latin typeface="Poppins" pitchFamily="34" charset="0"/>
                <a:ea typeface="Poppins" pitchFamily="34" charset="-122"/>
                <a:cs typeface="Poppins" pitchFamily="34" charset="-120"/>
              </a:rPr>
              <a:t>العلاقة مرتبطة</a:t>
            </a:r>
            <a:endParaRPr lang="en-US" sz="975" dirty="0"/>
          </a:p>
        </p:txBody>
      </p:sp>
      <p:sp>
        <p:nvSpPr>
          <p:cNvPr id="19" name="Text 14"/>
          <p:cNvSpPr/>
          <p:nvPr/>
        </p:nvSpPr>
        <p:spPr>
          <a:xfrm>
            <a:off x="6686550" y="5715000"/>
            <a:ext cx="247204" cy="672108"/>
          </a:xfrm>
          <a:prstGeom prst="rect">
            <a:avLst/>
          </a:prstGeom>
          <a:noFill/>
          <a:ln/>
        </p:spPr>
        <p:txBody>
          <a:bodyPr wrap="square" lIns="0" tIns="0" rIns="0" bIns="0" rtlCol="0" anchor="ctr" vert="horz"/>
          <a:lstStyle/>
          <a:p>
            <a:pPr algn="ctr" indent="0" marL="0">
              <a:lnSpc>
                <a:spcPts val="1323"/>
              </a:lnSpc>
              <a:buNone/>
            </a:pPr>
            <a:r>
              <a:rPr lang="en-US" sz="900" dirty="0">
                <a:solidFill>
                  <a:srgbClr val="000000"/>
                </a:solidFill>
                <a:latin typeface="Poppins" pitchFamily="34" charset="0"/>
                <a:ea typeface="Poppins" pitchFamily="34" charset="-122"/>
                <a:cs typeface="Poppins" pitchFamily="34" charset="-120"/>
              </a:rPr>
              <a:t>المعالج يكمسر</a:t>
            </a:r>
            <a:pPr algn="ctr" indent="0" marL="0">
              <a:lnSpc>
                <a:spcPts val="1323"/>
              </a:lnSpc>
              <a:buNone/>
            </a:pPr>
            <a:r>
              <a:rPr lang="en-US" sz="900" dirty="0">
                <a:solidFill>
                  <a:srgbClr val="000000"/>
                </a:solidFill>
                <a:latin typeface="Poppins" pitchFamily="34" charset="0"/>
                <a:ea typeface="Poppins" pitchFamily="34" charset="-122"/>
                <a:cs typeface="Poppins" pitchFamily="34" charset="-120"/>
              </a:rPr>
              <a:t>
</a:t>
            </a:r>
            <a:pPr algn="ctr" indent="0" marL="0">
              <a:lnSpc>
                <a:spcPts val="1323"/>
              </a:lnSpc>
              <a:buNone/>
            </a:pPr>
            <a:r>
              <a:rPr lang="en-US" sz="900" dirty="0">
                <a:solidFill>
                  <a:srgbClr val="000000"/>
                </a:solidFill>
                <a:latin typeface="Poppins" pitchFamily="34" charset="0"/>
                <a:ea typeface="Poppins" pitchFamily="34" charset="-122"/>
                <a:cs typeface="Poppins" pitchFamily="34" charset="-120"/>
              </a:rPr>
              <a:t>النمو الذاتي</a:t>
            </a:r>
            <a:pPr algn="ctr" indent="0" marL="0">
              <a:lnSpc>
                <a:spcPts val="1323"/>
              </a:lnSpc>
              <a:buNone/>
            </a:pPr>
            <a:r>
              <a:rPr lang="en-US" sz="900" dirty="0">
                <a:solidFill>
                  <a:srgbClr val="000000"/>
                </a:solidFill>
                <a:latin typeface="Poppins" pitchFamily="34" charset="0"/>
                <a:ea typeface="Poppins" pitchFamily="34" charset="-122"/>
                <a:cs typeface="Poppins" pitchFamily="34" charset="-120"/>
              </a:rPr>
              <a:t>
</a:t>
            </a:r>
            <a:pPr algn="ctr" indent="0" marL="0">
              <a:lnSpc>
                <a:spcPts val="1323"/>
              </a:lnSpc>
              <a:buNone/>
            </a:pPr>
            <a:r>
              <a:rPr lang="en-US" sz="900" dirty="0">
                <a:solidFill>
                  <a:srgbClr val="000000"/>
                </a:solidFill>
                <a:latin typeface="Poppins" pitchFamily="34" charset="0"/>
                <a:ea typeface="Poppins" pitchFamily="34" charset="-122"/>
                <a:cs typeface="Poppins" pitchFamily="34" charset="-120"/>
              </a:rPr>
              <a:t>التركيز على الشخص</a:t>
            </a:r>
            <a:pPr algn="ctr" indent="0" marL="0">
              <a:lnSpc>
                <a:spcPts val="1323"/>
              </a:lnSpc>
              <a:buNone/>
            </a:pPr>
            <a:r>
              <a:rPr lang="en-US" sz="900" dirty="0">
                <a:solidFill>
                  <a:srgbClr val="000000"/>
                </a:solidFill>
                <a:latin typeface="Poppins" pitchFamily="34" charset="0"/>
                <a:ea typeface="Poppins" pitchFamily="34" charset="-122"/>
                <a:cs typeface="Poppins" pitchFamily="34" charset="-120"/>
              </a:rPr>
              <a:t>
</a:t>
            </a:r>
            <a:pPr algn="ctr" indent="0" marL="0">
              <a:lnSpc>
                <a:spcPts val="1323"/>
              </a:lnSpc>
              <a:buNone/>
            </a:pPr>
            <a:r>
              <a:rPr lang="en-US" sz="900" dirty="0">
                <a:solidFill>
                  <a:srgbClr val="000000"/>
                </a:solidFill>
                <a:latin typeface="Poppins" pitchFamily="34" charset="0"/>
                <a:ea typeface="Poppins" pitchFamily="34" charset="-122"/>
                <a:cs typeface="Poppins" pitchFamily="34" charset="-120"/>
              </a:rPr>
              <a:t>العلاقة تعاونية</a:t>
            </a:r>
            <a:endParaRPr lang="en-US" sz="9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11484769" y="6384727"/>
            <a:ext cx="243780" cy="233065"/>
          </a:xfrm>
          <a:prstGeom prst="rect">
            <a:avLst/>
          </a:prstGeom>
        </p:spPr>
      </p:pic>
      <p:pic>
        <p:nvPicPr>
          <p:cNvPr id="4" name="Image 2" descr="preencoded.png">    </p:cNvPr>
          <p:cNvPicPr>
            <a:picLocks noChangeAspect="1"/>
          </p:cNvPicPr>
          <p:nvPr/>
        </p:nvPicPr>
        <p:blipFill>
          <a:blip r:embed="rId3"/>
          <a:stretch>
            <a:fillRect/>
          </a:stretch>
        </p:blipFill>
        <p:spPr>
          <a:xfrm>
            <a:off x="11484769" y="6137821"/>
            <a:ext cx="243780" cy="226219"/>
          </a:xfrm>
          <a:prstGeom prst="rect">
            <a:avLst/>
          </a:prstGeom>
        </p:spPr>
      </p:pic>
      <p:pic>
        <p:nvPicPr>
          <p:cNvPr id="5" name="Image 3" descr="preencoded.png">    </p:cNvPr>
          <p:cNvPicPr>
            <a:picLocks noChangeAspect="1"/>
          </p:cNvPicPr>
          <p:nvPr/>
        </p:nvPicPr>
        <p:blipFill>
          <a:blip r:embed="rId4"/>
          <a:stretch>
            <a:fillRect/>
          </a:stretch>
        </p:blipFill>
        <p:spPr>
          <a:xfrm>
            <a:off x="11484769" y="5870377"/>
            <a:ext cx="243780" cy="253603"/>
          </a:xfrm>
          <a:prstGeom prst="rect">
            <a:avLst/>
          </a:prstGeom>
        </p:spPr>
      </p:pic>
      <p:pic>
        <p:nvPicPr>
          <p:cNvPr id="6" name="Image 4" descr="preencoded.png">    </p:cNvPr>
          <p:cNvPicPr>
            <a:picLocks noChangeAspect="1"/>
          </p:cNvPicPr>
          <p:nvPr/>
        </p:nvPicPr>
        <p:blipFill>
          <a:blip r:embed="rId5"/>
          <a:stretch>
            <a:fillRect/>
          </a:stretch>
        </p:blipFill>
        <p:spPr>
          <a:xfrm>
            <a:off x="11484769" y="5650855"/>
            <a:ext cx="243780" cy="212527"/>
          </a:xfrm>
          <a:prstGeom prst="rect">
            <a:avLst/>
          </a:prstGeom>
        </p:spPr>
      </p:pic>
      <p:pic>
        <p:nvPicPr>
          <p:cNvPr id="7" name="Image 5" descr="preencoded.png">    </p:cNvPr>
          <p:cNvPicPr>
            <a:picLocks noChangeAspect="1"/>
          </p:cNvPicPr>
          <p:nvPr/>
        </p:nvPicPr>
        <p:blipFill>
          <a:blip r:embed="rId6"/>
          <a:stretch>
            <a:fillRect/>
          </a:stretch>
        </p:blipFill>
        <p:spPr>
          <a:xfrm>
            <a:off x="5535067" y="5973217"/>
            <a:ext cx="353467" cy="363438"/>
          </a:xfrm>
          <a:prstGeom prst="rect">
            <a:avLst/>
          </a:prstGeom>
        </p:spPr>
      </p:pic>
      <p:pic>
        <p:nvPicPr>
          <p:cNvPr id="8" name="Image 6" descr="preencoded.png">    </p:cNvPr>
          <p:cNvPicPr>
            <a:picLocks noChangeAspect="1"/>
          </p:cNvPicPr>
          <p:nvPr/>
        </p:nvPicPr>
        <p:blipFill>
          <a:blip r:embed="rId7"/>
          <a:stretch>
            <a:fillRect/>
          </a:stretch>
        </p:blipFill>
        <p:spPr>
          <a:xfrm>
            <a:off x="5535067" y="5369719"/>
            <a:ext cx="341263" cy="356592"/>
          </a:xfrm>
          <a:prstGeom prst="rect">
            <a:avLst/>
          </a:prstGeom>
        </p:spPr>
      </p:pic>
      <p:pic>
        <p:nvPicPr>
          <p:cNvPr id="9" name="Image 7" descr="preencoded.png">    </p:cNvPr>
          <p:cNvPicPr>
            <a:picLocks noChangeAspect="1"/>
          </p:cNvPicPr>
          <p:nvPr/>
        </p:nvPicPr>
        <p:blipFill>
          <a:blip r:embed="rId8"/>
          <a:stretch>
            <a:fillRect/>
          </a:stretch>
        </p:blipFill>
        <p:spPr>
          <a:xfrm>
            <a:off x="5522863" y="4773067"/>
            <a:ext cx="365671" cy="308521"/>
          </a:xfrm>
          <a:prstGeom prst="rect">
            <a:avLst/>
          </a:prstGeom>
        </p:spPr>
      </p:pic>
      <p:pic>
        <p:nvPicPr>
          <p:cNvPr id="10" name="Image 8" descr="preencoded.png">    </p:cNvPr>
          <p:cNvPicPr>
            <a:picLocks noChangeAspect="1"/>
          </p:cNvPicPr>
          <p:nvPr/>
        </p:nvPicPr>
        <p:blipFill>
          <a:blip r:embed="rId9"/>
          <a:stretch>
            <a:fillRect/>
          </a:stretch>
        </p:blipFill>
        <p:spPr>
          <a:xfrm>
            <a:off x="451098" y="2125861"/>
            <a:ext cx="5961757" cy="1995636"/>
          </a:xfrm>
          <a:prstGeom prst="rect">
            <a:avLst/>
          </a:prstGeom>
        </p:spPr>
      </p:pic>
      <p:sp>
        <p:nvSpPr>
          <p:cNvPr id="11" name="Text 0"/>
          <p:cNvSpPr/>
          <p:nvPr/>
        </p:nvSpPr>
        <p:spPr>
          <a:xfrm>
            <a:off x="-2301240" y="304800"/>
            <a:ext cx="17556480" cy="442317"/>
          </a:xfrm>
          <a:prstGeom prst="rect">
            <a:avLst/>
          </a:prstGeom>
          <a:noFill/>
          <a:ln/>
        </p:spPr>
        <p:txBody>
          <a:bodyPr wrap="square" lIns="0" tIns="0" rIns="0" bIns="0" rtlCol="0" anchor="ctr" vert="horz"/>
          <a:lstStyle/>
          <a:p>
            <a:pPr algn="ctr" indent="0" marL="0">
              <a:lnSpc>
                <a:spcPts val="3483"/>
              </a:lnSpc>
              <a:buNone/>
            </a:pPr>
            <a:r>
              <a:rPr lang="en-US" sz="2700" b="1" dirty="0">
                <a:solidFill>
                  <a:srgbClr val="1C3F6D"/>
                </a:solidFill>
                <a:latin typeface="Noto Sans KR Extra" pitchFamily="34" charset="0"/>
                <a:ea typeface="Noto Sans KR Extra" pitchFamily="34" charset="-122"/>
                <a:cs typeface="Noto Sans KR Extra" pitchFamily="34" charset="-120"/>
              </a:rPr>
              <a:t>الجلسة 7: المنهج المعرفي ومعالجة المعلومات</a:t>
            </a:r>
            <a:endParaRPr lang="en-US" sz="2700" dirty="0"/>
          </a:p>
        </p:txBody>
      </p:sp>
      <p:sp>
        <p:nvSpPr>
          <p:cNvPr id="12" name="Text 1"/>
          <p:cNvSpPr/>
          <p:nvPr/>
        </p:nvSpPr>
        <p:spPr>
          <a:xfrm>
            <a:off x="10840045" y="1152525"/>
            <a:ext cx="9555480" cy="180975"/>
          </a:xfrm>
          <a:prstGeom prst="rect">
            <a:avLst/>
          </a:prstGeom>
          <a:noFill/>
          <a:ln/>
        </p:spPr>
        <p:txBody>
          <a:bodyPr wrap="square" lIns="0" tIns="0" rIns="0" bIns="0" rtlCol="0" anchor="ctr" vert="horz"/>
          <a:lstStyle/>
          <a:p>
            <a:pPr indent="0" marL="0">
              <a:lnSpc>
                <a:spcPts val="1425"/>
              </a:lnSpc>
              <a:buNone/>
            </a:pPr>
            <a:r>
              <a:rPr lang="en-US" sz="1425" b="1" dirty="0">
                <a:solidFill>
                  <a:srgbClr val="1C3F6D"/>
                </a:solidFill>
                <a:latin typeface="Noto Sans KR Extra" pitchFamily="34" charset="0"/>
                <a:ea typeface="Noto Sans KR Extra" pitchFamily="34" charset="-122"/>
                <a:cs typeface="Noto Sans KR Extra" pitchFamily="34" charset="-120"/>
              </a:rPr>
              <a:t>تشبيه العقل بالحاسوب: نموذج معالجة المعلومات</a:t>
            </a:r>
            <a:endParaRPr lang="en-US" sz="1425" dirty="0"/>
          </a:p>
        </p:txBody>
      </p:sp>
      <p:sp>
        <p:nvSpPr>
          <p:cNvPr id="13" name="Text 2"/>
          <p:cNvSpPr/>
          <p:nvPr/>
        </p:nvSpPr>
        <p:spPr>
          <a:xfrm>
            <a:off x="5372100" y="4343400"/>
            <a:ext cx="5349240" cy="205680"/>
          </a:xfrm>
          <a:prstGeom prst="rect">
            <a:avLst/>
          </a:prstGeom>
          <a:noFill/>
          <a:ln/>
        </p:spPr>
        <p:txBody>
          <a:bodyPr wrap="square" lIns="0" tIns="0" rIns="0" bIns="0" rtlCol="0" anchor="ctr" vert="horz"/>
          <a:lstStyle/>
          <a:p>
            <a:pPr indent="0" marL="0">
              <a:lnSpc>
                <a:spcPts val="1620"/>
              </a:lnSpc>
              <a:buNone/>
            </a:pPr>
            <a:r>
              <a:rPr lang="en-US" sz="1350" b="1" dirty="0">
                <a:solidFill>
                  <a:srgbClr val="1C3F6D"/>
                </a:solidFill>
                <a:latin typeface="Noto Sans KR Extra" pitchFamily="34" charset="0"/>
                <a:ea typeface="Noto Sans KR Extra" pitchFamily="34" charset="-122"/>
                <a:cs typeface="Noto Sans KR Extra" pitchFamily="34" charset="-120"/>
              </a:rPr>
              <a:t>العمليات الوسيطة الأساسية:</a:t>
            </a:r>
            <a:endParaRPr lang="en-US" sz="1350" dirty="0"/>
          </a:p>
        </p:txBody>
      </p:sp>
      <p:sp>
        <p:nvSpPr>
          <p:cNvPr id="14" name="Text 3"/>
          <p:cNvSpPr/>
          <p:nvPr/>
        </p:nvSpPr>
        <p:spPr>
          <a:xfrm>
            <a:off x="10877401" y="4305300"/>
            <a:ext cx="8641080" cy="205680"/>
          </a:xfrm>
          <a:prstGeom prst="rect">
            <a:avLst/>
          </a:prstGeom>
          <a:noFill/>
          <a:ln/>
        </p:spPr>
        <p:txBody>
          <a:bodyPr wrap="square" lIns="0" tIns="0" rIns="0" bIns="0" rtlCol="0" anchor="ctr" vert="horz"/>
          <a:lstStyle/>
          <a:p>
            <a:pPr indent="0" marL="0">
              <a:lnSpc>
                <a:spcPts val="1620"/>
              </a:lnSpc>
              <a:buNone/>
            </a:pPr>
            <a:r>
              <a:rPr lang="en-US" sz="1350" b="1" dirty="0">
                <a:solidFill>
                  <a:srgbClr val="1C3F6D"/>
                </a:solidFill>
                <a:latin typeface="Noto Sans KR Extra" pitchFamily="34" charset="0"/>
                <a:ea typeface="Noto Sans KR Extra" pitchFamily="34" charset="-122"/>
                <a:cs typeface="Noto Sans KR Extra" pitchFamily="34" charset="-120"/>
              </a:rPr>
              <a:t>المخططات المعرفية: البني التنظيمية للمعرفة</a:t>
            </a:r>
            <a:endParaRPr lang="en-US" sz="1350" dirty="0"/>
          </a:p>
        </p:txBody>
      </p:sp>
      <p:sp>
        <p:nvSpPr>
          <p:cNvPr id="15" name="Text 4"/>
          <p:cNvSpPr/>
          <p:nvPr/>
        </p:nvSpPr>
        <p:spPr>
          <a:xfrm>
            <a:off x="11934825" y="1352550"/>
            <a:ext cx="1356271" cy="466427"/>
          </a:xfrm>
          <a:prstGeom prst="rect">
            <a:avLst/>
          </a:prstGeom>
          <a:noFill/>
          <a:ln/>
        </p:spPr>
        <p:txBody>
          <a:bodyPr wrap="square" lIns="0" tIns="0" rIns="0" bIns="0" rtlCol="0" anchor="ctr" vert="horz"/>
          <a:lstStyle/>
          <a:p>
            <a:pPr indent="0" marL="0">
              <a:lnSpc>
                <a:spcPts val="1836"/>
              </a:lnSpc>
              <a:buNone/>
            </a:pPr>
            <a:r>
              <a:rPr lang="en-US" sz="1350" dirty="0">
                <a:solidFill>
                  <a:srgbClr val="000000"/>
                </a:solidFill>
                <a:latin typeface="Noto Sans KR" pitchFamily="34" charset="0"/>
                <a:ea typeface="Noto Sans KR" pitchFamily="34" charset="-122"/>
                <a:cs typeface="Noto Sans KR" pitchFamily="34" charset="-120"/>
              </a:rPr>
              <a:t>ظهر المنهج المعرفي في متتصف القرن العشرين كثورة حقيقية في علم النفس، حيث أعاد العمليات العقلية الداخلية إلى مركز الاهتمام العلمي بعد عقود من الهيمنة السلوكية.</a:t>
            </a:r>
            <a:pPr indent="0" marL="0">
              <a:lnSpc>
                <a:spcPts val="1836"/>
              </a:lnSpc>
              <a:buNone/>
            </a:pPr>
            <a:r>
              <a:rPr lang="en-US" sz="1350" dirty="0">
                <a:solidFill>
                  <a:srgbClr val="000000"/>
                </a:solidFill>
                <a:latin typeface="Noto Sans KR" pitchFamily="34" charset="0"/>
                <a:ea typeface="Noto Sans KR" pitchFamily="34" charset="-122"/>
                <a:cs typeface="Noto Sans KR" pitchFamily="34" charset="-120"/>
              </a:rPr>
              <a:t>
</a:t>
            </a:r>
            <a:pPr indent="0" marL="0">
              <a:lnSpc>
                <a:spcPts val="1836"/>
              </a:lnSpc>
              <a:buNone/>
            </a:pPr>
            <a:r>
              <a:rPr lang="en-US" sz="1350" dirty="0">
                <a:solidFill>
                  <a:srgbClr val="000000"/>
                </a:solidFill>
                <a:latin typeface="Noto Sans KR" pitchFamily="34" charset="0"/>
                <a:ea typeface="Noto Sans KR" pitchFamily="34" charset="-122"/>
                <a:cs typeface="Noto Sans KR" pitchFamily="34" charset="-120"/>
              </a:rPr>
              <a:t>يستند هذا المنهج إلى تشبيه أساس قوي: العقل البشري كمعالجة للمعلومات يعمل بطريقة مشابهة للحاسوب.</a:t>
            </a:r>
            <a:endParaRPr lang="en-US" sz="1350" dirty="0"/>
          </a:p>
        </p:txBody>
      </p:sp>
      <p:sp>
        <p:nvSpPr>
          <p:cNvPr id="16" name="Text 5"/>
          <p:cNvSpPr/>
          <p:nvPr/>
        </p:nvSpPr>
        <p:spPr>
          <a:xfrm>
            <a:off x="10134600" y="2247900"/>
            <a:ext cx="1874490" cy="932259"/>
          </a:xfrm>
          <a:prstGeom prst="rect">
            <a:avLst/>
          </a:prstGeom>
          <a:noFill/>
          <a:ln/>
        </p:spPr>
        <p:txBody>
          <a:bodyPr wrap="square" lIns="0" tIns="0" rIns="0" bIns="0" rtlCol="0" anchor="ctr" vert="horz"/>
          <a:lstStyle/>
          <a:p>
            <a:pPr indent="0" marL="0">
              <a:lnSpc>
                <a:spcPts val="1224"/>
              </a:lnSpc>
              <a:buNone/>
            </a:pPr>
            <a:r>
              <a:rPr lang="en-US" sz="900" dirty="0">
                <a:solidFill>
                  <a:srgbClr val="000000"/>
                </a:solidFill>
                <a:latin typeface="Noto Sans KR" pitchFamily="34" charset="0"/>
                <a:ea typeface="Noto Sans KR" pitchFamily="34" charset="-122"/>
                <a:cs typeface="Noto Sans KR" pitchFamily="34" charset="-120"/>
              </a:rPr>
              <a:t>المبادئ الأساسية لنموذج معالجة المعلومات:</a:t>
            </a:r>
            <a:pPr indent="0" marL="0">
              <a:lnSpc>
                <a:spcPts val="1224"/>
              </a:lnSpc>
              <a:buNone/>
            </a:pPr>
            <a:r>
              <a:rPr lang="en-US" sz="900" dirty="0">
                <a:solidFill>
                  <a:srgbClr val="000000"/>
                </a:solidFill>
                <a:latin typeface="Noto Sans KR" pitchFamily="34" charset="0"/>
                <a:ea typeface="Noto Sans KR" pitchFamily="34" charset="-122"/>
                <a:cs typeface="Noto Sans KR" pitchFamily="34" charset="-120"/>
              </a:rPr>
              <a:t>
</a:t>
            </a:r>
            <a:pPr indent="0" marL="0">
              <a:lnSpc>
                <a:spcPts val="1224"/>
              </a:lnSpc>
              <a:buNone/>
            </a:pPr>
            <a:r>
              <a:rPr lang="en-US" sz="900" dirty="0">
                <a:solidFill>
                  <a:srgbClr val="000000"/>
                </a:solidFill>
                <a:latin typeface="Noto Sans KR" pitchFamily="34" charset="0"/>
                <a:ea typeface="Noto Sans KR" pitchFamily="34" charset="-122"/>
                <a:cs typeface="Noto Sans KR" pitchFamily="34" charset="-120"/>
              </a:rPr>
              <a:t>- الإدخال (Input): استقبال المعلومات من البيئة عبر الحواس -</a:t>
            </a:r>
            <a:pPr indent="0" marL="0">
              <a:lnSpc>
                <a:spcPts val="1224"/>
              </a:lnSpc>
              <a:buNone/>
            </a:pPr>
            <a:r>
              <a:rPr lang="en-US" sz="900" dirty="0">
                <a:solidFill>
                  <a:srgbClr val="000000"/>
                </a:solidFill>
                <a:latin typeface="Noto Sans KR" pitchFamily="34" charset="0"/>
                <a:ea typeface="Noto Sans KR" pitchFamily="34" charset="-122"/>
                <a:cs typeface="Noto Sans KR" pitchFamily="34" charset="-120"/>
              </a:rPr>
              <a:t>
</a:t>
            </a:r>
            <a:pPr indent="0" marL="0">
              <a:lnSpc>
                <a:spcPts val="1224"/>
              </a:lnSpc>
              <a:buNone/>
            </a:pPr>
            <a:r>
              <a:rPr lang="en-US" sz="900" dirty="0">
                <a:solidFill>
                  <a:srgbClr val="000000"/>
                </a:solidFill>
                <a:latin typeface="Noto Sans KR" pitchFamily="34" charset="0"/>
                <a:ea typeface="Noto Sans KR" pitchFamily="34" charset="-122"/>
                <a:cs typeface="Noto Sans KR" pitchFamily="34" charset="-120"/>
              </a:rPr>
              <a:t>- المعالجة (Processing): تحويل وتنظيم المعلومات داخل النظام المعرفي -</a:t>
            </a:r>
            <a:pPr indent="0" marL="0">
              <a:lnSpc>
                <a:spcPts val="1224"/>
              </a:lnSpc>
              <a:buNone/>
            </a:pPr>
            <a:r>
              <a:rPr lang="en-US" sz="900" dirty="0">
                <a:solidFill>
                  <a:srgbClr val="000000"/>
                </a:solidFill>
                <a:latin typeface="Noto Sans KR" pitchFamily="34" charset="0"/>
                <a:ea typeface="Noto Sans KR" pitchFamily="34" charset="-122"/>
                <a:cs typeface="Noto Sans KR" pitchFamily="34" charset="-120"/>
              </a:rPr>
              <a:t>
</a:t>
            </a:r>
            <a:pPr indent="0" marL="0">
              <a:lnSpc>
                <a:spcPts val="1224"/>
              </a:lnSpc>
              <a:buNone/>
            </a:pPr>
            <a:r>
              <a:rPr lang="en-US" sz="900" dirty="0">
                <a:solidFill>
                  <a:srgbClr val="000000"/>
                </a:solidFill>
                <a:latin typeface="Noto Sans KR" pitchFamily="34" charset="0"/>
                <a:ea typeface="Noto Sans KR" pitchFamily="34" charset="-122"/>
                <a:cs typeface="Noto Sans KR" pitchFamily="34" charset="-120"/>
              </a:rPr>
              <a:t>- الحفظ (Storage): حفظ المعلومات في أنظمة الذاكرة المختلفة -</a:t>
            </a:r>
            <a:pPr indent="0" marL="0">
              <a:lnSpc>
                <a:spcPts val="1224"/>
              </a:lnSpc>
              <a:buNone/>
            </a:pPr>
            <a:r>
              <a:rPr lang="en-US" sz="900" dirty="0">
                <a:solidFill>
                  <a:srgbClr val="000000"/>
                </a:solidFill>
                <a:latin typeface="Noto Sans KR" pitchFamily="34" charset="0"/>
                <a:ea typeface="Noto Sans KR" pitchFamily="34" charset="-122"/>
                <a:cs typeface="Noto Sans KR" pitchFamily="34" charset="-120"/>
              </a:rPr>
              <a:t>
</a:t>
            </a:r>
            <a:pPr indent="0" marL="0">
              <a:lnSpc>
                <a:spcPts val="1224"/>
              </a:lnSpc>
              <a:buNone/>
            </a:pPr>
            <a:r>
              <a:rPr lang="en-US" sz="900" dirty="0">
                <a:solidFill>
                  <a:srgbClr val="000000"/>
                </a:solidFill>
                <a:latin typeface="Noto Sans KR" pitchFamily="34" charset="0"/>
                <a:ea typeface="Noto Sans KR" pitchFamily="34" charset="-122"/>
                <a:cs typeface="Noto Sans KR" pitchFamily="34" charset="-120"/>
              </a:rPr>
              <a:t>- الاسترجاع (Retrieval): استدعاء المعلومات المحفوظة عند الحاجة -</a:t>
            </a:r>
            <a:pPr indent="0" marL="0">
              <a:lnSpc>
                <a:spcPts val="1224"/>
              </a:lnSpc>
              <a:buNone/>
            </a:pPr>
            <a:r>
              <a:rPr lang="en-US" sz="900" dirty="0">
                <a:solidFill>
                  <a:srgbClr val="000000"/>
                </a:solidFill>
                <a:latin typeface="Noto Sans KR" pitchFamily="34" charset="0"/>
                <a:ea typeface="Noto Sans KR" pitchFamily="34" charset="-122"/>
                <a:cs typeface="Noto Sans KR" pitchFamily="34" charset="-120"/>
              </a:rPr>
              <a:t>
</a:t>
            </a:r>
            <a:pPr indent="0" marL="0">
              <a:lnSpc>
                <a:spcPts val="1224"/>
              </a:lnSpc>
              <a:buNone/>
            </a:pPr>
            <a:r>
              <a:rPr lang="en-US" sz="900" dirty="0">
                <a:solidFill>
                  <a:srgbClr val="000000"/>
                </a:solidFill>
                <a:latin typeface="Noto Sans KR" pitchFamily="34" charset="0"/>
                <a:ea typeface="Noto Sans KR" pitchFamily="34" charset="-122"/>
                <a:cs typeface="Noto Sans KR" pitchFamily="34" charset="-120"/>
              </a:rPr>
              <a:t>- الإخراج (Output): إنتاج الاستجابات والسلوكيات -</a:t>
            </a:r>
            <a:endParaRPr lang="en-US" sz="900" dirty="0"/>
          </a:p>
        </p:txBody>
      </p:sp>
      <p:sp>
        <p:nvSpPr>
          <p:cNvPr id="17" name="Text 6"/>
          <p:cNvSpPr/>
          <p:nvPr/>
        </p:nvSpPr>
        <p:spPr>
          <a:xfrm>
            <a:off x="5715000" y="4752975"/>
            <a:ext cx="711398" cy="437852"/>
          </a:xfrm>
          <a:prstGeom prst="rect">
            <a:avLst/>
          </a:prstGeom>
          <a:noFill/>
          <a:ln/>
        </p:spPr>
        <p:txBody>
          <a:bodyPr wrap="square" lIns="0" tIns="0" rIns="0" bIns="0" rtlCol="0" anchor="ctr" vert="horz"/>
          <a:lstStyle/>
          <a:p>
            <a:pPr indent="0" marL="0">
              <a:lnSpc>
                <a:spcPts val="1724"/>
              </a:lnSpc>
              <a:buNone/>
            </a:pPr>
            <a:r>
              <a:rPr lang="en-US" sz="1425" dirty="0">
                <a:solidFill>
                  <a:srgbClr val="000000"/>
                </a:solidFill>
                <a:latin typeface="Noto Sans KR" pitchFamily="34" charset="0"/>
                <a:ea typeface="Noto Sans KR" pitchFamily="34" charset="-122"/>
                <a:cs typeface="Noto Sans KR" pitchFamily="34" charset="-120"/>
              </a:rPr>
              <a:t>الانتباه: آلية القلترة التي تحدد أي المعلومات ستعالج بعمق. يحمل كـ"عنق</a:t>
            </a:r>
            <a:pPr indent="0" marL="0">
              <a:lnSpc>
                <a:spcPts val="1724"/>
              </a:lnSpc>
              <a:buNone/>
            </a:pPr>
            <a:r>
              <a:rPr lang="en-US" sz="1425" dirty="0">
                <a:solidFill>
                  <a:srgbClr val="000000"/>
                </a:solidFill>
                <a:latin typeface="Noto Sans KR" pitchFamily="34" charset="0"/>
                <a:ea typeface="Noto Sans KR" pitchFamily="34" charset="-122"/>
                <a:cs typeface="Noto Sans KR" pitchFamily="34" charset="-120"/>
              </a:rPr>
              <a:t>
</a:t>
            </a:r>
            <a:pPr indent="0" marL="0">
              <a:lnSpc>
                <a:spcPts val="1724"/>
              </a:lnSpc>
              <a:buNone/>
            </a:pPr>
            <a:r>
              <a:rPr lang="en-US" sz="1425" dirty="0">
                <a:solidFill>
                  <a:srgbClr val="000000"/>
                </a:solidFill>
                <a:latin typeface="Noto Sans KR" pitchFamily="34" charset="0"/>
                <a:ea typeface="Noto Sans KR" pitchFamily="34" charset="-122"/>
                <a:cs typeface="Noto Sans KR" pitchFamily="34" charset="-120"/>
              </a:rPr>
              <a:t>زجاجة" الذي يمنع النظام من الإزهاق المعلوماتي.</a:t>
            </a:r>
            <a:endParaRPr lang="en-US" sz="1425" dirty="0"/>
          </a:p>
        </p:txBody>
      </p:sp>
      <p:sp>
        <p:nvSpPr>
          <p:cNvPr id="18" name="Text 7"/>
          <p:cNvSpPr/>
          <p:nvPr/>
        </p:nvSpPr>
        <p:spPr>
          <a:xfrm>
            <a:off x="5305425" y="5400675"/>
            <a:ext cx="775246" cy="391716"/>
          </a:xfrm>
          <a:prstGeom prst="rect">
            <a:avLst/>
          </a:prstGeom>
          <a:noFill/>
          <a:ln/>
        </p:spPr>
        <p:txBody>
          <a:bodyPr wrap="square" lIns="0" tIns="0" rIns="0" bIns="0" rtlCol="0" anchor="ctr" vert="horz"/>
          <a:lstStyle/>
          <a:p>
            <a:pPr indent="0" marL="0">
              <a:lnSpc>
                <a:spcPts val="1543"/>
              </a:lnSpc>
              <a:buNone/>
            </a:pPr>
            <a:r>
              <a:rPr lang="en-US" sz="1275" dirty="0">
                <a:solidFill>
                  <a:srgbClr val="000000"/>
                </a:solidFill>
                <a:latin typeface="Noto Sans KR" pitchFamily="34" charset="0"/>
                <a:ea typeface="Noto Sans KR" pitchFamily="34" charset="-122"/>
                <a:cs typeface="Noto Sans KR" pitchFamily="34" charset="-120"/>
              </a:rPr>
              <a:t>الذاكرة: نظام معقد متعدد المكونات يشمل الذاكرة الحسية، قصيرة المدى،</a:t>
            </a:r>
            <a:pPr indent="0" marL="0">
              <a:lnSpc>
                <a:spcPts val="1543"/>
              </a:lnSpc>
              <a:buNone/>
            </a:pPr>
            <a:r>
              <a:rPr lang="en-US" sz="1275" dirty="0">
                <a:solidFill>
                  <a:srgbClr val="000000"/>
                </a:solidFill>
                <a:latin typeface="Noto Sans KR" pitchFamily="34" charset="0"/>
                <a:ea typeface="Noto Sans KR" pitchFamily="34" charset="-122"/>
                <a:cs typeface="Noto Sans KR" pitchFamily="34" charset="-120"/>
              </a:rPr>
              <a:t>
</a:t>
            </a:r>
            <a:pPr indent="0" marL="0">
              <a:lnSpc>
                <a:spcPts val="1543"/>
              </a:lnSpc>
              <a:buNone/>
            </a:pPr>
            <a:r>
              <a:rPr lang="en-US" sz="1275" dirty="0">
                <a:solidFill>
                  <a:srgbClr val="000000"/>
                </a:solidFill>
                <a:latin typeface="Noto Sans KR" pitchFamily="34" charset="0"/>
                <a:ea typeface="Noto Sans KR" pitchFamily="34" charset="-122"/>
                <a:cs typeface="Noto Sans KR" pitchFamily="34" charset="-120"/>
              </a:rPr>
              <a:t>والطويلة المدى، كل منها له خصائص وقيود محددة.</a:t>
            </a:r>
            <a:endParaRPr lang="en-US" sz="1275" dirty="0"/>
          </a:p>
        </p:txBody>
      </p:sp>
      <p:sp>
        <p:nvSpPr>
          <p:cNvPr id="19" name="Text 8"/>
          <p:cNvSpPr/>
          <p:nvPr/>
        </p:nvSpPr>
        <p:spPr>
          <a:xfrm>
            <a:off x="7439025" y="4581525"/>
            <a:ext cx="6034980" cy="622399"/>
          </a:xfrm>
          <a:prstGeom prst="rect">
            <a:avLst/>
          </a:prstGeom>
          <a:noFill/>
          <a:ln/>
        </p:spPr>
        <p:txBody>
          <a:bodyPr wrap="square" lIns="0" tIns="0" rIns="0" bIns="0" rtlCol="0" anchor="ctr" vert="horz"/>
          <a:lstStyle/>
          <a:p>
            <a:pPr indent="0" marL="0">
              <a:lnSpc>
                <a:spcPts val="1634"/>
              </a:lnSpc>
              <a:buNone/>
            </a:pPr>
            <a:r>
              <a:rPr lang="en-US" sz="1350" dirty="0">
                <a:solidFill>
                  <a:srgbClr val="000000"/>
                </a:solidFill>
                <a:latin typeface="Noto Sans KR" pitchFamily="34" charset="0"/>
                <a:ea typeface="Noto Sans KR" pitchFamily="34" charset="-122"/>
                <a:cs typeface="Noto Sans KR" pitchFamily="34" charset="-120"/>
              </a:rPr>
              <a:t>نُعتبر المخططات (Schemas) من أهم المفاهيم في علم النفس المعرفي. هي</a:t>
            </a:r>
            <a:pPr indent="0" marL="0">
              <a:lnSpc>
                <a:spcPts val="1634"/>
              </a:lnSpc>
              <a:buNone/>
            </a:pPr>
            <a:r>
              <a:rPr lang="en-US" sz="1350" dirty="0">
                <a:solidFill>
                  <a:srgbClr val="000000"/>
                </a:solidFill>
                <a:latin typeface="Noto Sans KR" pitchFamily="34" charset="0"/>
                <a:ea typeface="Noto Sans KR" pitchFamily="34" charset="-122"/>
                <a:cs typeface="Noto Sans KR" pitchFamily="34" charset="-120"/>
              </a:rPr>
              <a:t>
</a:t>
            </a:r>
            <a:pPr indent="0" marL="0">
              <a:lnSpc>
                <a:spcPts val="1634"/>
              </a:lnSpc>
              <a:buNone/>
            </a:pPr>
            <a:r>
              <a:rPr lang="en-US" sz="1350" dirty="0">
                <a:solidFill>
                  <a:srgbClr val="000000"/>
                </a:solidFill>
                <a:latin typeface="Noto Sans KR" pitchFamily="34" charset="0"/>
                <a:ea typeface="Noto Sans KR" pitchFamily="34" charset="-122"/>
                <a:cs typeface="Noto Sans KR" pitchFamily="34" charset="-120"/>
              </a:rPr>
              <a:t>كيانات معرفية منظمة تتوّر على المعرفة المكتسبة حول موضوع معين، وتعمل</a:t>
            </a:r>
            <a:pPr indent="0" marL="0">
              <a:lnSpc>
                <a:spcPts val="1634"/>
              </a:lnSpc>
              <a:buNone/>
            </a:pPr>
            <a:r>
              <a:rPr lang="en-US" sz="1350" dirty="0">
                <a:solidFill>
                  <a:srgbClr val="000000"/>
                </a:solidFill>
                <a:latin typeface="Noto Sans KR" pitchFamily="34" charset="0"/>
                <a:ea typeface="Noto Sans KR" pitchFamily="34" charset="-122"/>
                <a:cs typeface="Noto Sans KR" pitchFamily="34" charset="-120"/>
              </a:rPr>
              <a:t>
</a:t>
            </a:r>
            <a:pPr indent="0" marL="0">
              <a:lnSpc>
                <a:spcPts val="1634"/>
              </a:lnSpc>
              <a:buNone/>
            </a:pPr>
            <a:r>
              <a:rPr lang="en-US" sz="1350" dirty="0">
                <a:solidFill>
                  <a:srgbClr val="000000"/>
                </a:solidFill>
                <a:latin typeface="Noto Sans KR" pitchFamily="34" charset="0"/>
                <a:ea typeface="Noto Sans KR" pitchFamily="34" charset="-122"/>
                <a:cs typeface="Noto Sans KR" pitchFamily="34" charset="-120"/>
              </a:rPr>
              <a:t>كأطار مرجعي لفهم وتصنيف الخبرات الجديدة.</a:t>
            </a:r>
            <a:endParaRPr lang="en-US" sz="1350" dirty="0"/>
          </a:p>
        </p:txBody>
      </p:sp>
      <p:sp>
        <p:nvSpPr>
          <p:cNvPr id="20" name="Text 9"/>
          <p:cNvSpPr/>
          <p:nvPr/>
        </p:nvSpPr>
        <p:spPr>
          <a:xfrm>
            <a:off x="10772775" y="5400675"/>
            <a:ext cx="1090613" cy="346025"/>
          </a:xfrm>
          <a:prstGeom prst="rect">
            <a:avLst/>
          </a:prstGeom>
          <a:noFill/>
          <a:ln/>
        </p:spPr>
        <p:txBody>
          <a:bodyPr wrap="square" lIns="0" tIns="0" rIns="0" bIns="0" rtlCol="0" anchor="ctr" vert="horz"/>
          <a:lstStyle/>
          <a:p>
            <a:pPr indent="0" marL="0">
              <a:lnSpc>
                <a:spcPts val="545"/>
              </a:lnSpc>
              <a:buNone/>
            </a:pPr>
            <a:r>
              <a:rPr lang="en-US" sz="450" dirty="0">
                <a:solidFill>
                  <a:srgbClr val="000000"/>
                </a:solidFill>
                <a:latin typeface="Noto Sans KR" pitchFamily="34" charset="0"/>
                <a:ea typeface="Noto Sans KR" pitchFamily="34" charset="-122"/>
                <a:cs typeface="Noto Sans KR" pitchFamily="34" charset="-120"/>
              </a:rPr>
              <a:t>وظائف المخططات:</a:t>
            </a:r>
            <a:pPr indent="0" marL="0">
              <a:lnSpc>
                <a:spcPts val="545"/>
              </a:lnSpc>
              <a:buNone/>
            </a:pPr>
            <a:r>
              <a:rPr lang="en-US" sz="450" dirty="0">
                <a:solidFill>
                  <a:srgbClr val="000000"/>
                </a:solidFill>
                <a:latin typeface="Noto Sans KR" pitchFamily="34" charset="0"/>
                <a:ea typeface="Noto Sans KR" pitchFamily="34" charset="-122"/>
                <a:cs typeface="Noto Sans KR" pitchFamily="34" charset="-120"/>
              </a:rPr>
              <a:t>
</a:t>
            </a:r>
            <a:pPr indent="0" marL="0">
              <a:lnSpc>
                <a:spcPts val="545"/>
              </a:lnSpc>
              <a:buNone/>
            </a:pPr>
            <a:r>
              <a:rPr lang="en-US" sz="450" dirty="0">
                <a:solidFill>
                  <a:srgbClr val="000000"/>
                </a:solidFill>
                <a:latin typeface="Noto Sans KR" pitchFamily="34" charset="0"/>
                <a:ea typeface="Noto Sans KR" pitchFamily="34" charset="-122"/>
                <a:cs typeface="Noto Sans KR" pitchFamily="34" charset="-120"/>
              </a:rPr>
              <a:t>- التنظيم: ترتيب المعلومات بطريقة منظمة ومرتبطة</a:t>
            </a:r>
            <a:pPr indent="0" marL="0">
              <a:lnSpc>
                <a:spcPts val="545"/>
              </a:lnSpc>
              <a:buNone/>
            </a:pPr>
            <a:r>
              <a:rPr lang="en-US" sz="450" dirty="0">
                <a:solidFill>
                  <a:srgbClr val="000000"/>
                </a:solidFill>
                <a:latin typeface="Noto Sans KR" pitchFamily="34" charset="0"/>
                <a:ea typeface="Noto Sans KR" pitchFamily="34" charset="-122"/>
                <a:cs typeface="Noto Sans KR" pitchFamily="34" charset="-120"/>
              </a:rPr>
              <a:t>
</a:t>
            </a:r>
            <a:pPr indent="0" marL="0">
              <a:lnSpc>
                <a:spcPts val="545"/>
              </a:lnSpc>
              <a:buNone/>
            </a:pPr>
            <a:r>
              <a:rPr lang="en-US" sz="450" dirty="0">
                <a:solidFill>
                  <a:srgbClr val="000000"/>
                </a:solidFill>
                <a:latin typeface="Noto Sans KR" pitchFamily="34" charset="0"/>
                <a:ea typeface="Noto Sans KR" pitchFamily="34" charset="-122"/>
                <a:cs typeface="Noto Sans KR" pitchFamily="34" charset="-120"/>
              </a:rPr>
              <a:t>- التوقع: بما يحدث في المواقف المألوفة</a:t>
            </a:r>
            <a:pPr indent="0" marL="0">
              <a:lnSpc>
                <a:spcPts val="545"/>
              </a:lnSpc>
              <a:buNone/>
            </a:pPr>
            <a:r>
              <a:rPr lang="en-US" sz="450" dirty="0">
                <a:solidFill>
                  <a:srgbClr val="000000"/>
                </a:solidFill>
                <a:latin typeface="Noto Sans KR" pitchFamily="34" charset="0"/>
                <a:ea typeface="Noto Sans KR" pitchFamily="34" charset="-122"/>
                <a:cs typeface="Noto Sans KR" pitchFamily="34" charset="-120"/>
              </a:rPr>
              <a:t>
</a:t>
            </a:r>
            <a:pPr indent="0" marL="0">
              <a:lnSpc>
                <a:spcPts val="545"/>
              </a:lnSpc>
              <a:buNone/>
            </a:pPr>
            <a:r>
              <a:rPr lang="en-US" sz="450" dirty="0">
                <a:solidFill>
                  <a:srgbClr val="000000"/>
                </a:solidFill>
                <a:latin typeface="Noto Sans KR" pitchFamily="34" charset="0"/>
                <a:ea typeface="Noto Sans KR" pitchFamily="34" charset="-122"/>
                <a:cs typeface="Noto Sans KR" pitchFamily="34" charset="-120"/>
              </a:rPr>
              <a:t>- التفسير: إفساف المعنى على المعلومات الجديدة</a:t>
            </a:r>
            <a:pPr indent="0" marL="0">
              <a:lnSpc>
                <a:spcPts val="545"/>
              </a:lnSpc>
              <a:buNone/>
            </a:pPr>
            <a:r>
              <a:rPr lang="en-US" sz="450" dirty="0">
                <a:solidFill>
                  <a:srgbClr val="000000"/>
                </a:solidFill>
                <a:latin typeface="Noto Sans KR" pitchFamily="34" charset="0"/>
                <a:ea typeface="Noto Sans KR" pitchFamily="34" charset="-122"/>
                <a:cs typeface="Noto Sans KR" pitchFamily="34" charset="-120"/>
              </a:rPr>
              <a:t>
</a:t>
            </a:r>
            <a:pPr indent="0" marL="0">
              <a:lnSpc>
                <a:spcPts val="545"/>
              </a:lnSpc>
              <a:buNone/>
            </a:pPr>
            <a:r>
              <a:rPr lang="en-US" sz="450" dirty="0">
                <a:solidFill>
                  <a:srgbClr val="000000"/>
                </a:solidFill>
                <a:latin typeface="Noto Sans KR" pitchFamily="34" charset="0"/>
                <a:ea typeface="Noto Sans KR" pitchFamily="34" charset="-122"/>
                <a:cs typeface="Noto Sans KR" pitchFamily="34" charset="-120"/>
              </a:rPr>
              <a:t>- التذكر: تسهيل عملية استرجاع المعلومات ذات الصلة</a:t>
            </a:r>
            <a:endParaRPr lang="en-US" sz="450" dirty="0"/>
          </a:p>
        </p:txBody>
      </p:sp>
      <p:sp>
        <p:nvSpPr>
          <p:cNvPr id="21" name="Text 10"/>
          <p:cNvSpPr/>
          <p:nvPr/>
        </p:nvSpPr>
        <p:spPr>
          <a:xfrm>
            <a:off x="5934075" y="6000750"/>
            <a:ext cx="584746" cy="461070"/>
          </a:xfrm>
          <a:prstGeom prst="rect">
            <a:avLst/>
          </a:prstGeom>
          <a:noFill/>
          <a:ln/>
        </p:spPr>
        <p:txBody>
          <a:bodyPr wrap="square" lIns="0" tIns="0" rIns="0" bIns="0" rtlCol="0" anchor="ctr" vert="horz"/>
          <a:lstStyle/>
          <a:p>
            <a:pPr indent="0" marL="0">
              <a:lnSpc>
                <a:spcPts val="1815"/>
              </a:lnSpc>
              <a:buNone/>
            </a:pPr>
            <a:r>
              <a:rPr lang="en-US" sz="1500" dirty="0">
                <a:solidFill>
                  <a:srgbClr val="000000"/>
                </a:solidFill>
                <a:latin typeface="Noto Sans KR" pitchFamily="34" charset="0"/>
                <a:ea typeface="Noto Sans KR" pitchFamily="34" charset="-122"/>
                <a:cs typeface="Noto Sans KR" pitchFamily="34" charset="-120"/>
              </a:rPr>
              <a:t>الدرك: عملية تفسير وتنظيم المعلومات الحسية لإنشاء تمثيل متماسك</a:t>
            </a:r>
            <a:pPr indent="0" marL="0">
              <a:lnSpc>
                <a:spcPts val="1815"/>
              </a:lnSpc>
              <a:buNone/>
            </a:pPr>
            <a:r>
              <a:rPr lang="en-US" sz="1500" dirty="0">
                <a:solidFill>
                  <a:srgbClr val="000000"/>
                </a:solidFill>
                <a:latin typeface="Noto Sans KR" pitchFamily="34" charset="0"/>
                <a:ea typeface="Noto Sans KR" pitchFamily="34" charset="-122"/>
                <a:cs typeface="Noto Sans KR" pitchFamily="34" charset="-120"/>
              </a:rPr>
              <a:t>
</a:t>
            </a:r>
            <a:pPr indent="0" marL="0">
              <a:lnSpc>
                <a:spcPts val="1815"/>
              </a:lnSpc>
              <a:buNone/>
            </a:pPr>
            <a:r>
              <a:rPr lang="en-US" sz="1500" dirty="0">
                <a:solidFill>
                  <a:srgbClr val="000000"/>
                </a:solidFill>
                <a:latin typeface="Noto Sans KR" pitchFamily="34" charset="0"/>
                <a:ea typeface="Noto Sans KR" pitchFamily="34" charset="-122"/>
                <a:cs typeface="Noto Sans KR" pitchFamily="34" charset="-120"/>
              </a:rPr>
              <a:t>للواقع.</a:t>
            </a:r>
            <a:endParaRPr lang="en-US" sz="15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11362879" y="6322963"/>
            <a:ext cx="426690" cy="425053"/>
          </a:xfrm>
          <a:prstGeom prst="rect">
            <a:avLst/>
          </a:prstGeom>
        </p:spPr>
      </p:pic>
      <p:pic>
        <p:nvPicPr>
          <p:cNvPr id="4" name="Image 2" descr="preencoded.png">    </p:cNvPr>
          <p:cNvPicPr>
            <a:picLocks noChangeAspect="1"/>
          </p:cNvPicPr>
          <p:nvPr/>
        </p:nvPicPr>
        <p:blipFill>
          <a:blip r:embed="rId3"/>
          <a:stretch>
            <a:fillRect/>
          </a:stretch>
        </p:blipFill>
        <p:spPr>
          <a:xfrm>
            <a:off x="7741890" y="2297311"/>
            <a:ext cx="3901380" cy="1302990"/>
          </a:xfrm>
          <a:prstGeom prst="rect">
            <a:avLst/>
          </a:prstGeom>
        </p:spPr>
      </p:pic>
      <p:pic>
        <p:nvPicPr>
          <p:cNvPr id="5" name="Image 3" descr="preencoded.png">    </p:cNvPr>
          <p:cNvPicPr>
            <a:picLocks noChangeAspect="1"/>
          </p:cNvPicPr>
          <p:nvPr/>
        </p:nvPicPr>
        <p:blipFill>
          <a:blip r:embed="rId4"/>
          <a:stretch>
            <a:fillRect/>
          </a:stretch>
        </p:blipFill>
        <p:spPr>
          <a:xfrm>
            <a:off x="4547592" y="2420838"/>
            <a:ext cx="3023592" cy="1920180"/>
          </a:xfrm>
          <a:prstGeom prst="rect">
            <a:avLst/>
          </a:prstGeom>
        </p:spPr>
      </p:pic>
      <p:sp>
        <p:nvSpPr>
          <p:cNvPr id="6" name="Text 0"/>
          <p:cNvSpPr/>
          <p:nvPr/>
        </p:nvSpPr>
        <p:spPr>
          <a:xfrm>
            <a:off x="-3678094" y="304800"/>
            <a:ext cx="20436840" cy="411510"/>
          </a:xfrm>
          <a:prstGeom prst="rect">
            <a:avLst/>
          </a:prstGeom>
          <a:noFill/>
          <a:ln/>
        </p:spPr>
        <p:txBody>
          <a:bodyPr wrap="square" lIns="0" tIns="0" rIns="0" bIns="0" rtlCol="0" anchor="ctr" vert="horz"/>
          <a:lstStyle/>
          <a:p>
            <a:pPr algn="ctr" indent="0" marL="0">
              <a:lnSpc>
                <a:spcPts val="3240"/>
              </a:lnSpc>
              <a:buNone/>
            </a:pPr>
            <a:r>
              <a:rPr lang="en-US" sz="2700" b="1" dirty="0">
                <a:solidFill>
                  <a:srgbClr val="1C3F70"/>
                </a:solidFill>
                <a:latin typeface="Poppins" pitchFamily="34" charset="0"/>
                <a:ea typeface="Poppins" pitchFamily="34" charset="-122"/>
                <a:cs typeface="Poppins" pitchFamily="34" charset="-120"/>
              </a:rPr>
              <a:t>الجلسة 7: العلاج السلوكي المعرفي والتقنييم العلمي</a:t>
            </a:r>
            <a:endParaRPr lang="en-US" sz="2700" dirty="0"/>
          </a:p>
        </p:txBody>
      </p:sp>
      <p:sp>
        <p:nvSpPr>
          <p:cNvPr id="7" name="Text 1"/>
          <p:cNvSpPr/>
          <p:nvPr/>
        </p:nvSpPr>
        <p:spPr>
          <a:xfrm>
            <a:off x="576218" y="1133475"/>
            <a:ext cx="11510010" cy="195411"/>
          </a:xfrm>
          <a:prstGeom prst="rect">
            <a:avLst/>
          </a:prstGeom>
          <a:noFill/>
          <a:ln/>
        </p:spPr>
        <p:txBody>
          <a:bodyPr wrap="square" lIns="0" tIns="0" rIns="0" bIns="0" rtlCol="0" anchor="ctr" vert="horz"/>
          <a:lstStyle/>
          <a:p>
            <a:pPr algn="ctr" indent="0" marL="0">
              <a:lnSpc>
                <a:spcPts val="1539"/>
              </a:lnSpc>
              <a:buNone/>
            </a:pPr>
            <a:r>
              <a:rPr lang="en-US" sz="1425" b="1" dirty="0">
                <a:solidFill>
                  <a:srgbClr val="1C3F70"/>
                </a:solidFill>
                <a:latin typeface="Poppins" pitchFamily="34" charset="0"/>
                <a:ea typeface="Poppins" pitchFamily="34" charset="-122"/>
                <a:cs typeface="Poppins" pitchFamily="34" charset="-120"/>
              </a:rPr>
              <a:t>العلاج السلوكي المعرفي (CBT): الثورة العلاجية الحديثة</a:t>
            </a:r>
            <a:endParaRPr lang="en-US" sz="1425" dirty="0"/>
          </a:p>
        </p:txBody>
      </p:sp>
      <p:sp>
        <p:nvSpPr>
          <p:cNvPr id="8" name="Text 2"/>
          <p:cNvSpPr/>
          <p:nvPr/>
        </p:nvSpPr>
        <p:spPr>
          <a:xfrm>
            <a:off x="4545330" y="4476750"/>
            <a:ext cx="3520440" cy="144066"/>
          </a:xfrm>
          <a:prstGeom prst="rect">
            <a:avLst/>
          </a:prstGeom>
          <a:noFill/>
          <a:ln/>
        </p:spPr>
        <p:txBody>
          <a:bodyPr wrap="square" lIns="0" tIns="0" rIns="0" bIns="0" rtlCol="0" anchor="ctr" vert="horz"/>
          <a:lstStyle/>
          <a:p>
            <a:pPr algn="ctr" indent="0" marL="0">
              <a:lnSpc>
                <a:spcPts val="1134"/>
              </a:lnSpc>
              <a:buNone/>
            </a:pPr>
            <a:r>
              <a:rPr lang="en-US" sz="1050" b="1" dirty="0">
                <a:solidFill>
                  <a:srgbClr val="1C3F70"/>
                </a:solidFill>
                <a:latin typeface="Poppins" pitchFamily="34" charset="0"/>
                <a:ea typeface="Poppins" pitchFamily="34" charset="-122"/>
                <a:cs typeface="Poppins" pitchFamily="34" charset="-120"/>
              </a:rPr>
              <a:t>التقييم العلمي النقدي:</a:t>
            </a:r>
            <a:endParaRPr lang="en-US" sz="1050" dirty="0"/>
          </a:p>
        </p:txBody>
      </p:sp>
      <p:sp>
        <p:nvSpPr>
          <p:cNvPr id="9" name="Text 3"/>
          <p:cNvSpPr/>
          <p:nvPr/>
        </p:nvSpPr>
        <p:spPr>
          <a:xfrm>
            <a:off x="5390614" y="2009775"/>
            <a:ext cx="1360170" cy="161925"/>
          </a:xfrm>
          <a:prstGeom prst="rect">
            <a:avLst/>
          </a:prstGeom>
          <a:noFill/>
          <a:ln/>
        </p:spPr>
        <p:txBody>
          <a:bodyPr wrap="square" lIns="0" tIns="0" rIns="0" bIns="0" rtlCol="0" anchor="ctr" vert="horz"/>
          <a:lstStyle/>
          <a:p>
            <a:pPr algn="ctr" indent="0" marL="0">
              <a:lnSpc>
                <a:spcPts val="1275"/>
              </a:lnSpc>
              <a:buNone/>
            </a:pPr>
            <a:r>
              <a:rPr lang="en-US" sz="1275" b="1" dirty="0">
                <a:solidFill>
                  <a:srgbClr val="1C3F70"/>
                </a:solidFill>
                <a:latin typeface="Poppins" pitchFamily="34" charset="0"/>
                <a:ea typeface="Poppins" pitchFamily="34" charset="-122"/>
                <a:cs typeface="Poppins" pitchFamily="34" charset="-120"/>
              </a:rPr>
              <a:t>الأفكار</a:t>
            </a:r>
            <a:endParaRPr lang="en-US" sz="1275" dirty="0"/>
          </a:p>
        </p:txBody>
      </p:sp>
      <p:sp>
        <p:nvSpPr>
          <p:cNvPr id="10" name="Text 4"/>
          <p:cNvSpPr/>
          <p:nvPr/>
        </p:nvSpPr>
        <p:spPr>
          <a:xfrm>
            <a:off x="9191625" y="3724275"/>
            <a:ext cx="4253805" cy="266700"/>
          </a:xfrm>
          <a:prstGeom prst="rect">
            <a:avLst/>
          </a:prstGeom>
          <a:noFill/>
          <a:ln/>
        </p:spPr>
        <p:txBody>
          <a:bodyPr wrap="square" lIns="0" tIns="0" rIns="0" bIns="0" rtlCol="0" anchor="ctr" vert="horz"/>
          <a:lstStyle/>
          <a:p>
            <a:pPr indent="0" marL="0">
              <a:lnSpc>
                <a:spcPts val="1050"/>
              </a:lnSpc>
              <a:buNone/>
            </a:pPr>
            <a:r>
              <a:rPr lang="en-US" sz="1050" b="1" dirty="0">
                <a:solidFill>
                  <a:srgbClr val="1C3F70"/>
                </a:solidFill>
                <a:latin typeface="Poppins" pitchFamily="34" charset="0"/>
                <a:ea typeface="Poppins" pitchFamily="34" charset="-122"/>
                <a:cs typeface="Poppins" pitchFamily="34" charset="-120"/>
              </a:rPr>
              <a:t>العلاج الانفعالي السلوكي (REBT): نموذج إبس، يركز</a:t>
            </a:r>
            <a:pPr indent="0" marL="0">
              <a:lnSpc>
                <a:spcPts val="1050"/>
              </a:lnSpc>
              <a:buNone/>
            </a:pPr>
            <a:r>
              <a:rPr lang="en-US" sz="1050" b="1" dirty="0">
                <a:solidFill>
                  <a:srgbClr val="1C3F70"/>
                </a:solidFill>
                <a:latin typeface="Poppins" pitchFamily="34" charset="0"/>
                <a:ea typeface="Poppins" pitchFamily="34" charset="-122"/>
                <a:cs typeface="Poppins" pitchFamily="34" charset="-120"/>
              </a:rPr>
              <a:t>
</a:t>
            </a:r>
            <a:pPr indent="0" marL="0">
              <a:lnSpc>
                <a:spcPts val="1050"/>
              </a:lnSpc>
              <a:buNone/>
            </a:pPr>
            <a:r>
              <a:rPr lang="en-US" sz="1050" b="1" dirty="0">
                <a:solidFill>
                  <a:srgbClr val="1C3F70"/>
                </a:solidFill>
                <a:latin typeface="Poppins" pitchFamily="34" charset="0"/>
                <a:ea typeface="Poppins" pitchFamily="34" charset="-122"/>
                <a:cs typeface="Poppins" pitchFamily="34" charset="-120"/>
              </a:rPr>
              <a:t>على تحدي المعتقدات غير العقلانية واستبدالها بأفكار مرونة</a:t>
            </a:r>
            <a:endParaRPr lang="en-US" sz="1050" dirty="0"/>
          </a:p>
        </p:txBody>
      </p:sp>
      <p:sp>
        <p:nvSpPr>
          <p:cNvPr id="11" name="Text 5"/>
          <p:cNvSpPr/>
          <p:nvPr/>
        </p:nvSpPr>
        <p:spPr>
          <a:xfrm>
            <a:off x="4581525" y="2438400"/>
            <a:ext cx="503783" cy="485775"/>
          </a:xfrm>
          <a:prstGeom prst="rect">
            <a:avLst/>
          </a:prstGeom>
          <a:noFill/>
          <a:ln/>
        </p:spPr>
        <p:txBody>
          <a:bodyPr wrap="square" lIns="0" tIns="0" rIns="0" bIns="0" rtlCol="0" anchor="ctr" vert="horz"/>
          <a:lstStyle/>
          <a:p>
            <a:pPr indent="0" marL="0">
              <a:lnSpc>
                <a:spcPts val="1275"/>
              </a:lnSpc>
              <a:buNone/>
            </a:pPr>
            <a:r>
              <a:rPr lang="en-US" sz="1275" dirty="0">
                <a:solidFill>
                  <a:srgbClr val="1C3F70"/>
                </a:solidFill>
                <a:latin typeface="Poppins" pitchFamily="34" charset="0"/>
                <a:ea typeface="Poppins" pitchFamily="34" charset="-122"/>
                <a:cs typeface="Poppins" pitchFamily="34" charset="-120"/>
              </a:rPr>
              <a:t>التشوهات المعرفية: نمط تفكير غير دقيق أو غير منطقي يؤدي</a:t>
            </a:r>
            <a:pPr indent="0" marL="0">
              <a:lnSpc>
                <a:spcPts val="1275"/>
              </a:lnSpc>
              <a:buNone/>
            </a:pPr>
            <a:r>
              <a:rPr lang="en-US" sz="1275" dirty="0">
                <a:solidFill>
                  <a:srgbClr val="1C3F70"/>
                </a:solidFill>
                <a:latin typeface="Poppins" pitchFamily="34" charset="0"/>
                <a:ea typeface="Poppins" pitchFamily="34" charset="-122"/>
                <a:cs typeface="Poppins" pitchFamily="34" charset="-120"/>
              </a:rPr>
              <a:t>
</a:t>
            </a:r>
            <a:pPr indent="0" marL="0">
              <a:lnSpc>
                <a:spcPts val="1275"/>
              </a:lnSpc>
              <a:buNone/>
            </a:pPr>
            <a:r>
              <a:rPr lang="en-US" sz="1275" dirty="0">
                <a:solidFill>
                  <a:srgbClr val="1C3F70"/>
                </a:solidFill>
                <a:latin typeface="Poppins" pitchFamily="34" charset="0"/>
                <a:ea typeface="Poppins" pitchFamily="34" charset="-122"/>
                <a:cs typeface="Poppins" pitchFamily="34" charset="-120"/>
              </a:rPr>
              <a:t>إلى الضيق النفسي، مثل التفكير الكارثي، التعيم المفرط،</a:t>
            </a:r>
            <a:pPr indent="0" marL="0">
              <a:lnSpc>
                <a:spcPts val="1275"/>
              </a:lnSpc>
              <a:buNone/>
            </a:pPr>
            <a:r>
              <a:rPr lang="en-US" sz="1275" dirty="0">
                <a:solidFill>
                  <a:srgbClr val="1C3F70"/>
                </a:solidFill>
                <a:latin typeface="Poppins" pitchFamily="34" charset="0"/>
                <a:ea typeface="Poppins" pitchFamily="34" charset="-122"/>
                <a:cs typeface="Poppins" pitchFamily="34" charset="-120"/>
              </a:rPr>
              <a:t>
</a:t>
            </a:r>
            <a:pPr indent="0" marL="0">
              <a:lnSpc>
                <a:spcPts val="1275"/>
              </a:lnSpc>
              <a:buNone/>
            </a:pPr>
            <a:r>
              <a:rPr lang="en-US" sz="1275" dirty="0">
                <a:solidFill>
                  <a:srgbClr val="1C3F70"/>
                </a:solidFill>
                <a:latin typeface="Poppins" pitchFamily="34" charset="0"/>
                <a:ea typeface="Poppins" pitchFamily="34" charset="-122"/>
                <a:cs typeface="Poppins" pitchFamily="34" charset="-120"/>
              </a:rPr>
              <a:t>والتفكير بالأبيض والأسود</a:t>
            </a:r>
            <a:endParaRPr lang="en-US" sz="1275" dirty="0"/>
          </a:p>
        </p:txBody>
      </p:sp>
      <p:sp>
        <p:nvSpPr>
          <p:cNvPr id="12" name="Text 6"/>
          <p:cNvSpPr/>
          <p:nvPr/>
        </p:nvSpPr>
        <p:spPr>
          <a:xfrm>
            <a:off x="4514850" y="3038475"/>
            <a:ext cx="570458" cy="342900"/>
          </a:xfrm>
          <a:prstGeom prst="rect">
            <a:avLst/>
          </a:prstGeom>
          <a:noFill/>
          <a:ln/>
        </p:spPr>
        <p:txBody>
          <a:bodyPr wrap="square" lIns="0" tIns="0" rIns="0" bIns="0" rtlCol="0" anchor="ctr" vert="horz"/>
          <a:lstStyle/>
          <a:p>
            <a:pPr indent="0" marL="0">
              <a:lnSpc>
                <a:spcPts val="1350"/>
              </a:lnSpc>
              <a:buNone/>
            </a:pPr>
            <a:r>
              <a:rPr lang="en-US" sz="1350" dirty="0">
                <a:solidFill>
                  <a:srgbClr val="1C3F70"/>
                </a:solidFill>
                <a:latin typeface="Poppins" pitchFamily="34" charset="0"/>
                <a:ea typeface="Poppins" pitchFamily="34" charset="-122"/>
                <a:cs typeface="Poppins" pitchFamily="34" charset="-120"/>
              </a:rPr>
              <a:t>إعادة البناء المعرفي: تحديد وتحدي الأفكار السلبية التلقائية</a:t>
            </a:r>
            <a:pPr indent="0" marL="0">
              <a:lnSpc>
                <a:spcPts val="1350"/>
              </a:lnSpc>
              <a:buNone/>
            </a:pPr>
            <a:r>
              <a:rPr lang="en-US" sz="1350" dirty="0">
                <a:solidFill>
                  <a:srgbClr val="1C3F70"/>
                </a:solidFill>
                <a:latin typeface="Poppins" pitchFamily="34" charset="0"/>
                <a:ea typeface="Poppins" pitchFamily="34" charset="-122"/>
                <a:cs typeface="Poppins" pitchFamily="34" charset="-120"/>
              </a:rPr>
              <a:t>
</a:t>
            </a:r>
            <a:pPr indent="0" marL="0">
              <a:lnSpc>
                <a:spcPts val="1350"/>
              </a:lnSpc>
              <a:buNone/>
            </a:pPr>
            <a:r>
              <a:rPr lang="en-US" sz="1350" dirty="0">
                <a:solidFill>
                  <a:srgbClr val="1C3F70"/>
                </a:solidFill>
                <a:latin typeface="Poppins" pitchFamily="34" charset="0"/>
                <a:ea typeface="Poppins" pitchFamily="34" charset="-122"/>
                <a:cs typeface="Poppins" pitchFamily="34" charset="-120"/>
              </a:rPr>
              <a:t>استبدالها بأفكار أكثر واقعية ومرونة</a:t>
            </a:r>
            <a:endParaRPr lang="en-US" sz="1350" dirty="0"/>
          </a:p>
        </p:txBody>
      </p:sp>
      <p:sp>
        <p:nvSpPr>
          <p:cNvPr id="13" name="Text 7"/>
          <p:cNvSpPr/>
          <p:nvPr/>
        </p:nvSpPr>
        <p:spPr>
          <a:xfrm>
            <a:off x="4438650" y="3429000"/>
            <a:ext cx="646658" cy="304800"/>
          </a:xfrm>
          <a:prstGeom prst="rect">
            <a:avLst/>
          </a:prstGeom>
          <a:noFill/>
          <a:ln/>
        </p:spPr>
        <p:txBody>
          <a:bodyPr wrap="square" lIns="0" tIns="0" rIns="0" bIns="0" rtlCol="0" anchor="ctr" vert="horz"/>
          <a:lstStyle/>
          <a:p>
            <a:pPr indent="0" marL="0">
              <a:lnSpc>
                <a:spcPts val="1200"/>
              </a:lnSpc>
              <a:buNone/>
            </a:pPr>
            <a:r>
              <a:rPr lang="en-US" sz="1200" dirty="0">
                <a:solidFill>
                  <a:srgbClr val="1C3F70"/>
                </a:solidFill>
                <a:latin typeface="Poppins" pitchFamily="34" charset="0"/>
                <a:ea typeface="Poppins" pitchFamily="34" charset="-122"/>
                <a:cs typeface="Poppins" pitchFamily="34" charset="-120"/>
              </a:rPr>
              <a:t>العرض التدريجي: مواجهة المخاوف بشكل منهجي ومتجدد لتقليل</a:t>
            </a:r>
            <a:pPr indent="0" marL="0">
              <a:lnSpc>
                <a:spcPts val="1200"/>
              </a:lnSpc>
              <a:buNone/>
            </a:pPr>
            <a:r>
              <a:rPr lang="en-US" sz="1200" dirty="0">
                <a:solidFill>
                  <a:srgbClr val="1C3F70"/>
                </a:solidFill>
                <a:latin typeface="Poppins" pitchFamily="34" charset="0"/>
                <a:ea typeface="Poppins" pitchFamily="34" charset="-122"/>
                <a:cs typeface="Poppins" pitchFamily="34" charset="-120"/>
              </a:rPr>
              <a:t>
</a:t>
            </a:r>
            <a:pPr indent="0" marL="0">
              <a:lnSpc>
                <a:spcPts val="1200"/>
              </a:lnSpc>
              <a:buNone/>
            </a:pPr>
            <a:r>
              <a:rPr lang="en-US" sz="1200" dirty="0">
                <a:solidFill>
                  <a:srgbClr val="1C3F70"/>
                </a:solidFill>
                <a:latin typeface="Poppins" pitchFamily="34" charset="0"/>
                <a:ea typeface="Poppins" pitchFamily="34" charset="-122"/>
                <a:cs typeface="Poppins" pitchFamily="34" charset="-120"/>
              </a:rPr>
              <a:t>القلق والتجنب</a:t>
            </a:r>
            <a:endParaRPr lang="en-US" sz="1200" dirty="0"/>
          </a:p>
        </p:txBody>
      </p:sp>
      <p:sp>
        <p:nvSpPr>
          <p:cNvPr id="14" name="Text 8"/>
          <p:cNvSpPr/>
          <p:nvPr/>
        </p:nvSpPr>
        <p:spPr>
          <a:xfrm>
            <a:off x="1333500" y="4781550"/>
            <a:ext cx="6213128" cy="476250"/>
          </a:xfrm>
          <a:prstGeom prst="rect">
            <a:avLst/>
          </a:prstGeom>
          <a:noFill/>
          <a:ln/>
        </p:spPr>
        <p:txBody>
          <a:bodyPr wrap="square" lIns="0" tIns="0" rIns="0" bIns="0" rtlCol="0" anchor="ctr" vert="horz"/>
          <a:lstStyle/>
          <a:p>
            <a:pPr indent="0" marL="0">
              <a:lnSpc>
                <a:spcPts val="750"/>
              </a:lnSpc>
              <a:buNone/>
            </a:pPr>
            <a:r>
              <a:rPr lang="en-US" sz="750" b="1" dirty="0">
                <a:solidFill>
                  <a:srgbClr val="1C3F70"/>
                </a:solidFill>
                <a:latin typeface="Poppins" pitchFamily="34" charset="0"/>
                <a:ea typeface="Poppins" pitchFamily="34" charset="-122"/>
                <a:cs typeface="Poppins" pitchFamily="34" charset="-120"/>
              </a:rPr>
              <a:t>التحديات والانتقادات:</a:t>
            </a:r>
            <a:pPr indent="0" marL="0">
              <a:lnSpc>
                <a:spcPts val="750"/>
              </a:lnSpc>
              <a:buNone/>
            </a:pPr>
            <a:r>
              <a:rPr lang="en-US" sz="750" b="1" dirty="0">
                <a:solidFill>
                  <a:srgbClr val="1C3F70"/>
                </a:solidFill>
                <a:latin typeface="Poppins" pitchFamily="34" charset="0"/>
                <a:ea typeface="Poppins" pitchFamily="34" charset="-122"/>
                <a:cs typeface="Poppins" pitchFamily="34" charset="-120"/>
              </a:rPr>
              <a:t>
</a:t>
            </a:r>
            <a:pPr indent="0" marL="0">
              <a:lnSpc>
                <a:spcPts val="750"/>
              </a:lnSpc>
              <a:buNone/>
            </a:pPr>
            <a:r>
              <a:rPr lang="en-US" sz="750" b="1" dirty="0">
                <a:solidFill>
                  <a:srgbClr val="1C3F70"/>
                </a:solidFill>
                <a:latin typeface="Poppins" pitchFamily="34" charset="0"/>
                <a:ea typeface="Poppins" pitchFamily="34" charset="-122"/>
                <a:cs typeface="Poppins" pitchFamily="34" charset="-120"/>
              </a:rPr>
              <a:t>الاختزال الآلي: يُنقذ CBT معظم الحالات دون الحاجة لمعلومات متاحة أو دقيقة</a:t>
            </a:r>
            <a:pPr indent="0" marL="0">
              <a:lnSpc>
                <a:spcPts val="750"/>
              </a:lnSpc>
              <a:buNone/>
            </a:pPr>
            <a:r>
              <a:rPr lang="en-US" sz="750" b="1" dirty="0">
                <a:solidFill>
                  <a:srgbClr val="1C3F70"/>
                </a:solidFill>
                <a:latin typeface="Poppins" pitchFamily="34" charset="0"/>
                <a:ea typeface="Poppins" pitchFamily="34" charset="-122"/>
                <a:cs typeface="Poppins" pitchFamily="34" charset="-120"/>
              </a:rPr>
              <a:t>
</a:t>
            </a:r>
            <a:pPr indent="0" marL="0">
              <a:lnSpc>
                <a:spcPts val="750"/>
              </a:lnSpc>
              <a:buNone/>
            </a:pPr>
            <a:r>
              <a:rPr lang="en-US" sz="750" b="1" dirty="0">
                <a:solidFill>
                  <a:srgbClr val="1C3F70"/>
                </a:solidFill>
                <a:latin typeface="Poppins" pitchFamily="34" charset="0"/>
                <a:ea typeface="Poppins" pitchFamily="34" charset="-122"/>
                <a:cs typeface="Poppins" pitchFamily="34" charset="-120"/>
              </a:rPr>
              <a:t>العاطفي والوجاني المعيق: قد يعالج الأعراض فقط، معظم الأحيان في السياقات الفردية، مما يثير تساؤلات حول قابليتها</a:t>
            </a:r>
            <a:pPr indent="0" marL="0">
              <a:lnSpc>
                <a:spcPts val="750"/>
              </a:lnSpc>
              <a:buNone/>
            </a:pPr>
            <a:r>
              <a:rPr lang="en-US" sz="750" b="1" dirty="0">
                <a:solidFill>
                  <a:srgbClr val="1C3F70"/>
                </a:solidFill>
                <a:latin typeface="Poppins" pitchFamily="34" charset="0"/>
                <a:ea typeface="Poppins" pitchFamily="34" charset="-122"/>
                <a:cs typeface="Poppins" pitchFamily="34" charset="-120"/>
              </a:rPr>
              <a:t>
</a:t>
            </a:r>
            <a:pPr indent="0" marL="0">
              <a:lnSpc>
                <a:spcPts val="750"/>
              </a:lnSpc>
              <a:buNone/>
            </a:pPr>
            <a:r>
              <a:rPr lang="en-US" sz="750" b="1" dirty="0">
                <a:solidFill>
                  <a:srgbClr val="1C3F70"/>
                </a:solidFill>
                <a:latin typeface="Poppins" pitchFamily="34" charset="0"/>
                <a:ea typeface="Poppins" pitchFamily="34" charset="-122"/>
                <a:cs typeface="Poppins" pitchFamily="34" charset="-120"/>
              </a:rPr>
              <a:t>التعليم عبر الثقافة: التركز على التقنيات قد يقلل من أهمية الرباط بين المعلم والمرضي</a:t>
            </a:r>
            <a:pPr indent="0" marL="0">
              <a:lnSpc>
                <a:spcPts val="750"/>
              </a:lnSpc>
              <a:buNone/>
            </a:pPr>
            <a:r>
              <a:rPr lang="en-US" sz="750" b="1" dirty="0">
                <a:solidFill>
                  <a:srgbClr val="1C3F70"/>
                </a:solidFill>
                <a:latin typeface="Poppins" pitchFamily="34" charset="0"/>
                <a:ea typeface="Poppins" pitchFamily="34" charset="-122"/>
                <a:cs typeface="Poppins" pitchFamily="34" charset="-120"/>
              </a:rPr>
              <a:t>
</a:t>
            </a:r>
            <a:pPr indent="0" marL="0">
              <a:lnSpc>
                <a:spcPts val="750"/>
              </a:lnSpc>
              <a:buNone/>
            </a:pPr>
            <a:r>
              <a:rPr lang="en-US" sz="750" b="1" dirty="0">
                <a:solidFill>
                  <a:srgbClr val="1C3F70"/>
                </a:solidFill>
                <a:latin typeface="Poppins" pitchFamily="34" charset="0"/>
                <a:ea typeface="Poppins" pitchFamily="34" charset="-122"/>
                <a:cs typeface="Poppins" pitchFamily="34" charset="-120"/>
              </a:rPr>
              <a:t>إهمال العلاج العلاجي: التركز على التقنيات قد يقلل من أهمية الرباط بين المعلم والمرضي</a:t>
            </a:r>
            <a:endParaRPr lang="en-US" sz="750" dirty="0"/>
          </a:p>
        </p:txBody>
      </p:sp>
      <p:sp>
        <p:nvSpPr>
          <p:cNvPr id="15" name="Text 9"/>
          <p:cNvSpPr/>
          <p:nvPr/>
        </p:nvSpPr>
        <p:spPr>
          <a:xfrm>
            <a:off x="6867525" y="4848225"/>
            <a:ext cx="6003578" cy="742950"/>
          </a:xfrm>
          <a:prstGeom prst="rect">
            <a:avLst/>
          </a:prstGeom>
          <a:noFill/>
          <a:ln/>
        </p:spPr>
        <p:txBody>
          <a:bodyPr wrap="square" lIns="0" tIns="0" rIns="0" bIns="0" rtlCol="0" anchor="ctr" vert="horz"/>
          <a:lstStyle/>
          <a:p>
            <a:pPr indent="0" marL="0">
              <a:lnSpc>
                <a:spcPts val="975"/>
              </a:lnSpc>
              <a:buNone/>
            </a:pPr>
            <a:r>
              <a:rPr lang="en-US" sz="975" b="1" dirty="0">
                <a:solidFill>
                  <a:srgbClr val="1C3F70"/>
                </a:solidFill>
                <a:latin typeface="Poppins" pitchFamily="34" charset="0"/>
                <a:ea typeface="Poppins" pitchFamily="34" charset="-122"/>
                <a:cs typeface="Poppins" pitchFamily="34" charset="-120"/>
              </a:rPr>
              <a:t>نطاق القوة:</a:t>
            </a:r>
            <a:pPr indent="0" marL="0">
              <a:lnSpc>
                <a:spcPts val="975"/>
              </a:lnSpc>
              <a:buNone/>
            </a:pPr>
            <a:r>
              <a:rPr lang="en-US" sz="975" b="1" dirty="0">
                <a:solidFill>
                  <a:srgbClr val="1C3F70"/>
                </a:solidFill>
                <a:latin typeface="Poppins" pitchFamily="34" charset="0"/>
                <a:ea typeface="Poppins" pitchFamily="34" charset="-122"/>
                <a:cs typeface="Poppins" pitchFamily="34" charset="-120"/>
              </a:rPr>
              <a:t>
</a:t>
            </a:r>
            <a:pPr indent="0" marL="0">
              <a:lnSpc>
                <a:spcPts val="975"/>
              </a:lnSpc>
              <a:buNone/>
            </a:pPr>
            <a:r>
              <a:rPr lang="en-US" sz="975" b="1" dirty="0">
                <a:solidFill>
                  <a:srgbClr val="1C3F70"/>
                </a:solidFill>
                <a:latin typeface="Poppins" pitchFamily="34" charset="0"/>
                <a:ea typeface="Poppins" pitchFamily="34" charset="-122"/>
                <a:cs typeface="Poppins" pitchFamily="34" charset="-120"/>
              </a:rPr>
              <a:t>الأدلة التجريبية القوية: هو العلاج الأكثر بحثًا وثباتًا علميًا معظم اضطرابات القلق والاكتئاب</a:t>
            </a:r>
            <a:pPr indent="0" marL="0">
              <a:lnSpc>
                <a:spcPts val="975"/>
              </a:lnSpc>
              <a:buNone/>
            </a:pPr>
            <a:r>
              <a:rPr lang="en-US" sz="975" b="1" dirty="0">
                <a:solidFill>
                  <a:srgbClr val="1C3F70"/>
                </a:solidFill>
                <a:latin typeface="Poppins" pitchFamily="34" charset="0"/>
                <a:ea typeface="Poppins" pitchFamily="34" charset="-122"/>
                <a:cs typeface="Poppins" pitchFamily="34" charset="-120"/>
              </a:rPr>
              <a:t>
</a:t>
            </a:r>
            <a:pPr indent="0" marL="0">
              <a:lnSpc>
                <a:spcPts val="975"/>
              </a:lnSpc>
              <a:buNone/>
            </a:pPr>
            <a:r>
              <a:rPr lang="en-US" sz="975" b="1" dirty="0">
                <a:solidFill>
                  <a:srgbClr val="1C3F70"/>
                </a:solidFill>
                <a:latin typeface="Poppins" pitchFamily="34" charset="0"/>
                <a:ea typeface="Poppins" pitchFamily="34" charset="-122"/>
                <a:cs typeface="Poppins" pitchFamily="34" charset="-120"/>
              </a:rPr>
              <a:t>بروتوكولات علاجية محددة قابلة للتكار والقياس</a:t>
            </a:r>
            <a:pPr indent="0" marL="0">
              <a:lnSpc>
                <a:spcPts val="975"/>
              </a:lnSpc>
              <a:buNone/>
            </a:pPr>
            <a:r>
              <a:rPr lang="en-US" sz="975" b="1" dirty="0">
                <a:solidFill>
                  <a:srgbClr val="1C3F70"/>
                </a:solidFill>
                <a:latin typeface="Poppins" pitchFamily="34" charset="0"/>
                <a:ea typeface="Poppins" pitchFamily="34" charset="-122"/>
                <a:cs typeface="Poppins" pitchFamily="34" charset="-120"/>
              </a:rPr>
              <a:t>
</a:t>
            </a:r>
            <a:pPr indent="0" marL="0">
              <a:lnSpc>
                <a:spcPts val="975"/>
              </a:lnSpc>
              <a:buNone/>
            </a:pPr>
            <a:r>
              <a:rPr lang="en-US" sz="975" b="1" dirty="0">
                <a:solidFill>
                  <a:srgbClr val="1C3F70"/>
                </a:solidFill>
                <a:latin typeface="Poppins" pitchFamily="34" charset="0"/>
                <a:ea typeface="Poppins" pitchFamily="34" charset="-122"/>
                <a:cs typeface="Poppins" pitchFamily="34" charset="-120"/>
              </a:rPr>
              <a:t>المنهجية الواضحة: تناثر الإجابات في فترات زمنية محددة ومقارنة بالعلاجات الأخرى</a:t>
            </a:r>
            <a:pPr indent="0" marL="0">
              <a:lnSpc>
                <a:spcPts val="975"/>
              </a:lnSpc>
              <a:buNone/>
            </a:pPr>
            <a:r>
              <a:rPr lang="en-US" sz="975" b="1" dirty="0">
                <a:solidFill>
                  <a:srgbClr val="1C3F70"/>
                </a:solidFill>
                <a:latin typeface="Poppins" pitchFamily="34" charset="0"/>
                <a:ea typeface="Poppins" pitchFamily="34" charset="-122"/>
                <a:cs typeface="Poppins" pitchFamily="34" charset="-120"/>
              </a:rPr>
              <a:t>
</a:t>
            </a:r>
            <a:pPr indent="0" marL="0">
              <a:lnSpc>
                <a:spcPts val="975"/>
              </a:lnSpc>
              <a:buNone/>
            </a:pPr>
            <a:r>
              <a:rPr lang="en-US" sz="975" b="1" dirty="0">
                <a:solidFill>
                  <a:srgbClr val="1C3F70"/>
                </a:solidFill>
                <a:latin typeface="Poppins" pitchFamily="34" charset="0"/>
                <a:ea typeface="Poppins" pitchFamily="34" charset="-122"/>
                <a:cs typeface="Poppins" pitchFamily="34" charset="-120"/>
              </a:rPr>
              <a:t>الفعالية قصيرة المدى: يعالج أعراض المرض بسرعة يمكنهم استخدامها بشكل مستقل</a:t>
            </a:r>
            <a:pPr indent="0" marL="0">
              <a:lnSpc>
                <a:spcPts val="975"/>
              </a:lnSpc>
              <a:buNone/>
            </a:pPr>
            <a:r>
              <a:rPr lang="en-US" sz="975" b="1" dirty="0">
                <a:solidFill>
                  <a:srgbClr val="1C3F70"/>
                </a:solidFill>
                <a:latin typeface="Poppins" pitchFamily="34" charset="0"/>
                <a:ea typeface="Poppins" pitchFamily="34" charset="-122"/>
                <a:cs typeface="Poppins" pitchFamily="34" charset="-120"/>
              </a:rPr>
              <a:t>
</a:t>
            </a:r>
            <a:pPr indent="0" marL="0">
              <a:lnSpc>
                <a:spcPts val="975"/>
              </a:lnSpc>
              <a:buNone/>
            </a:pPr>
            <a:r>
              <a:rPr lang="en-US" sz="975" b="1" dirty="0">
                <a:solidFill>
                  <a:srgbClr val="1C3F70"/>
                </a:solidFill>
                <a:latin typeface="Poppins" pitchFamily="34" charset="0"/>
                <a:ea typeface="Poppins" pitchFamily="34" charset="-122"/>
                <a:cs typeface="Poppins" pitchFamily="34" charset="-120"/>
              </a:rPr>
              <a:t>التحكم الذاتي: يعلم المرضى مهارات استقلالية في التحكم في أعراضهم</a:t>
            </a:r>
            <a:endParaRPr lang="en-US" sz="975" dirty="0"/>
          </a:p>
        </p:txBody>
      </p:sp>
      <p:sp>
        <p:nvSpPr>
          <p:cNvPr id="16" name="Text 10"/>
          <p:cNvSpPr/>
          <p:nvPr/>
        </p:nvSpPr>
        <p:spPr>
          <a:xfrm>
            <a:off x="10934700" y="1428750"/>
            <a:ext cx="30758130" cy="102840"/>
          </a:xfrm>
          <a:prstGeom prst="rect">
            <a:avLst/>
          </a:prstGeom>
          <a:noFill/>
          <a:ln/>
        </p:spPr>
        <p:txBody>
          <a:bodyPr wrap="square" lIns="0" tIns="0" rIns="0" bIns="0" rtlCol="0" anchor="ctr" vert="horz"/>
          <a:lstStyle/>
          <a:p>
            <a:pPr indent="0" marL="0">
              <a:lnSpc>
                <a:spcPts val="810"/>
              </a:lnSpc>
              <a:buNone/>
            </a:pPr>
            <a:r>
              <a:rPr lang="en-US" sz="675" dirty="0">
                <a:solidFill>
                  <a:srgbClr val="1C3F70"/>
                </a:solidFill>
                <a:latin typeface="Poppins" pitchFamily="34" charset="0"/>
                <a:ea typeface="Poppins" pitchFamily="34" charset="-122"/>
                <a:cs typeface="Poppins" pitchFamily="34" charset="-120"/>
              </a:rPr>
              <a:t>بمثل العلاج السلوكي المعرفي أحد أهم انجازات المنهج المعرفي في التطبيق العلمي، حيث يدمج فهم العمليات المعرفية مع التقنيات السلوكيية لإحداث تغيير علاجي فعال. بالرغم من أن الأفكار والمشاعر والسلوكيات متربطبة في دورة تفاعلية، وأن تغيير أحد هذه المكونات يؤثر إلى تغيير الآخرين، فإن CBT يقوم بابراز أساسي:</a:t>
            </a:r>
            <a:endParaRPr lang="en-US" sz="675" dirty="0"/>
          </a:p>
        </p:txBody>
      </p:sp>
      <p:sp>
        <p:nvSpPr>
          <p:cNvPr id="17" name="Text 11"/>
          <p:cNvSpPr/>
          <p:nvPr/>
        </p:nvSpPr>
        <p:spPr>
          <a:xfrm>
            <a:off x="590550" y="6353175"/>
            <a:ext cx="12394853" cy="336649"/>
          </a:xfrm>
          <a:prstGeom prst="rect">
            <a:avLst/>
          </a:prstGeom>
          <a:noFill/>
          <a:ln/>
        </p:spPr>
        <p:txBody>
          <a:bodyPr wrap="square" lIns="0" tIns="0" rIns="0" bIns="0" rtlCol="0" anchor="ctr" vert="horz"/>
          <a:lstStyle/>
          <a:p>
            <a:pPr indent="0" marL="0">
              <a:lnSpc>
                <a:spcPts val="1325"/>
              </a:lnSpc>
              <a:buNone/>
            </a:pPr>
            <a:r>
              <a:rPr lang="en-US" sz="1425" b="1" dirty="0">
                <a:solidFill>
                  <a:srgbClr val="1C3F70"/>
                </a:solidFill>
                <a:latin typeface="Poppins" pitchFamily="34" charset="0"/>
                <a:ea typeface="Poppins" pitchFamily="34" charset="-122"/>
                <a:cs typeface="Poppins" pitchFamily="34" charset="-120"/>
              </a:rPr>
              <a:t>"هل يمكن للعلاج السلوكي المعرفي أن يحافظ على فعالية العلية دون التضحية بعلاقة العلاج؟ ناقش التوازن بين:</a:t>
            </a:r>
            <a:pPr indent="0" marL="0">
              <a:lnSpc>
                <a:spcPts val="1325"/>
              </a:lnSpc>
              <a:buNone/>
            </a:pPr>
            <a:r>
              <a:rPr lang="en-US" sz="1425" b="1" dirty="0">
                <a:solidFill>
                  <a:srgbClr val="1C3F70"/>
                </a:solidFill>
                <a:latin typeface="Poppins" pitchFamily="34" charset="0"/>
                <a:ea typeface="Poppins" pitchFamily="34" charset="-122"/>
                <a:cs typeface="Poppins" pitchFamily="34" charset="-120"/>
              </a:rPr>
              <a:t>
</a:t>
            </a:r>
            <a:pPr indent="0" marL="0">
              <a:lnSpc>
                <a:spcPts val="1325"/>
              </a:lnSpc>
              <a:buNone/>
            </a:pPr>
            <a:r>
              <a:rPr lang="en-US" sz="1425" b="1" dirty="0">
                <a:solidFill>
                  <a:srgbClr val="1C3F70"/>
                </a:solidFill>
                <a:latin typeface="Poppins" pitchFamily="34" charset="0"/>
                <a:ea typeface="Poppins" pitchFamily="34" charset="-122"/>
                <a:cs typeface="Poppins" pitchFamily="34" charset="-120"/>
              </a:rPr>
              <a:t>المنهجية العلمية والحساسية الإنسانية في الممارسة العلاجية."</a:t>
            </a:r>
            <a:endParaRPr lang="en-US" sz="1425" dirty="0"/>
          </a:p>
        </p:txBody>
      </p:sp>
      <p:sp>
        <p:nvSpPr>
          <p:cNvPr id="18" name="Text 12"/>
          <p:cNvSpPr/>
          <p:nvPr/>
        </p:nvSpPr>
        <p:spPr>
          <a:xfrm>
            <a:off x="5447779" y="2238375"/>
            <a:ext cx="1371600" cy="126802"/>
          </a:xfrm>
          <a:prstGeom prst="rect">
            <a:avLst/>
          </a:prstGeom>
          <a:noFill/>
          <a:ln/>
        </p:spPr>
        <p:txBody>
          <a:bodyPr wrap="square" lIns="0" tIns="0" rIns="0" bIns="0" rtlCol="0" anchor="ctr" vert="horz"/>
          <a:lstStyle/>
          <a:p>
            <a:pPr algn="ctr" indent="0" marL="0">
              <a:lnSpc>
                <a:spcPts val="999"/>
              </a:lnSpc>
              <a:buNone/>
            </a:pPr>
            <a:r>
              <a:rPr lang="en-US" sz="900" dirty="0">
                <a:solidFill>
                  <a:srgbClr val="1C3F70"/>
                </a:solidFill>
                <a:latin typeface="Poppins" pitchFamily="34" charset="0"/>
                <a:ea typeface="Poppins" pitchFamily="34" charset="-122"/>
                <a:cs typeface="Poppins" pitchFamily="34" charset="-120"/>
              </a:rPr>
              <a:t>(Thoughts)</a:t>
            </a:r>
            <a:endParaRPr lang="en-US" sz="900" dirty="0"/>
          </a:p>
        </p:txBody>
      </p:sp>
      <p:sp>
        <p:nvSpPr>
          <p:cNvPr id="19" name="Text 13"/>
          <p:cNvSpPr/>
          <p:nvPr/>
        </p:nvSpPr>
        <p:spPr>
          <a:xfrm>
            <a:off x="-1124917" y="2152650"/>
            <a:ext cx="8686800" cy="200918"/>
          </a:xfrm>
          <a:prstGeom prst="rect">
            <a:avLst/>
          </a:prstGeom>
          <a:noFill/>
          <a:ln/>
        </p:spPr>
        <p:txBody>
          <a:bodyPr wrap="square" lIns="0" tIns="0" rIns="0" bIns="0" rtlCol="0" anchor="ctr" vert="horz"/>
          <a:lstStyle/>
          <a:p>
            <a:pPr algn="ctr" indent="0" marL="0">
              <a:lnSpc>
                <a:spcPts val="1582"/>
              </a:lnSpc>
              <a:buNone/>
            </a:pPr>
            <a:r>
              <a:rPr lang="en-US" sz="1425" dirty="0">
                <a:solidFill>
                  <a:srgbClr val="1C3F70"/>
                </a:solidFill>
                <a:latin typeface="Poppins" pitchFamily="34" charset="0"/>
                <a:ea typeface="Poppins" pitchFamily="34" charset="-122"/>
                <a:cs typeface="Poppins" pitchFamily="34" charset="-120"/>
              </a:rPr>
              <a:t>المبادئ الأساسية للعلاج السلوكي المعرفي:</a:t>
            </a:r>
            <a:endParaRPr lang="en-US" sz="1425" dirty="0"/>
          </a:p>
        </p:txBody>
      </p:sp>
      <p:sp>
        <p:nvSpPr>
          <p:cNvPr id="20" name="Text 14"/>
          <p:cNvSpPr/>
          <p:nvPr/>
        </p:nvSpPr>
        <p:spPr>
          <a:xfrm>
            <a:off x="838200" y="3724275"/>
            <a:ext cx="201960" cy="338435"/>
          </a:xfrm>
          <a:prstGeom prst="rect">
            <a:avLst/>
          </a:prstGeom>
          <a:noFill/>
          <a:ln/>
        </p:spPr>
        <p:txBody>
          <a:bodyPr wrap="square" lIns="0" tIns="0" rIns="0" bIns="0" rtlCol="0" anchor="ctr" vert="horz"/>
          <a:lstStyle/>
          <a:p>
            <a:pPr algn="ctr" indent="0" marL="0">
              <a:lnSpc>
                <a:spcPts val="1332"/>
              </a:lnSpc>
              <a:buNone/>
            </a:pPr>
            <a:r>
              <a:rPr lang="en-US" sz="1200" dirty="0">
                <a:solidFill>
                  <a:srgbClr val="1C3F70"/>
                </a:solidFill>
                <a:latin typeface="Poppins" pitchFamily="34" charset="0"/>
                <a:ea typeface="Poppins" pitchFamily="34" charset="-122"/>
                <a:cs typeface="Poppins" pitchFamily="34" charset="-120"/>
              </a:rPr>
              <a:t>اختيار صحة المعتقدات السلبية من خلال</a:t>
            </a:r>
            <a:pPr algn="ctr" indent="0" marL="0">
              <a:lnSpc>
                <a:spcPts val="1332"/>
              </a:lnSpc>
              <a:buNone/>
            </a:pPr>
            <a:r>
              <a:rPr lang="en-US" sz="1200" dirty="0">
                <a:solidFill>
                  <a:srgbClr val="1C3F70"/>
                </a:solidFill>
                <a:latin typeface="Poppins" pitchFamily="34" charset="0"/>
                <a:ea typeface="Poppins" pitchFamily="34" charset="-122"/>
                <a:cs typeface="Poppins" pitchFamily="34" charset="-120"/>
              </a:rPr>
              <a:t>
</a:t>
            </a:r>
            <a:pPr algn="ctr" indent="0" marL="0">
              <a:lnSpc>
                <a:spcPts val="1332"/>
              </a:lnSpc>
              <a:buNone/>
            </a:pPr>
            <a:r>
              <a:rPr lang="en-US" sz="1200" dirty="0">
                <a:solidFill>
                  <a:srgbClr val="1C3F70"/>
                </a:solidFill>
                <a:latin typeface="Poppins" pitchFamily="34" charset="0"/>
                <a:ea typeface="Poppins" pitchFamily="34" charset="-122"/>
                <a:cs typeface="Poppins" pitchFamily="34" charset="-120"/>
              </a:rPr>
              <a:t>التحدي العقلاني</a:t>
            </a:r>
            <a:endParaRPr lang="en-US"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4023271" y="5260032"/>
            <a:ext cx="1694557" cy="692646"/>
          </a:xfrm>
          <a:prstGeom prst="rect">
            <a:avLst/>
          </a:prstGeom>
        </p:spPr>
      </p:pic>
      <p:pic>
        <p:nvPicPr>
          <p:cNvPr id="4" name="Image 2" descr="preencoded.png">    </p:cNvPr>
          <p:cNvPicPr>
            <a:picLocks noChangeAspect="1"/>
          </p:cNvPicPr>
          <p:nvPr/>
        </p:nvPicPr>
        <p:blipFill>
          <a:blip r:embed="rId3"/>
          <a:stretch>
            <a:fillRect/>
          </a:stretch>
        </p:blipFill>
        <p:spPr>
          <a:xfrm>
            <a:off x="572988" y="5260032"/>
            <a:ext cx="3401467" cy="692646"/>
          </a:xfrm>
          <a:prstGeom prst="rect">
            <a:avLst/>
          </a:prstGeom>
        </p:spPr>
      </p:pic>
      <p:pic>
        <p:nvPicPr>
          <p:cNvPr id="5" name="Image 3" descr="preencoded.png">    </p:cNvPr>
          <p:cNvPicPr>
            <a:picLocks noChangeAspect="1"/>
          </p:cNvPicPr>
          <p:nvPr/>
        </p:nvPicPr>
        <p:blipFill>
          <a:blip r:embed="rId4"/>
          <a:stretch>
            <a:fillRect/>
          </a:stretch>
        </p:blipFill>
        <p:spPr>
          <a:xfrm>
            <a:off x="572988" y="3188940"/>
            <a:ext cx="4803577" cy="2009329"/>
          </a:xfrm>
          <a:prstGeom prst="rect">
            <a:avLst/>
          </a:prstGeom>
        </p:spPr>
      </p:pic>
      <p:pic>
        <p:nvPicPr>
          <p:cNvPr id="6" name="Image 4" descr="preencoded.png">    </p:cNvPr>
          <p:cNvPicPr>
            <a:picLocks noChangeAspect="1"/>
          </p:cNvPicPr>
          <p:nvPr/>
        </p:nvPicPr>
        <p:blipFill>
          <a:blip r:embed="rId5"/>
          <a:stretch>
            <a:fillRect/>
          </a:stretch>
        </p:blipFill>
        <p:spPr>
          <a:xfrm>
            <a:off x="4181773" y="1625203"/>
            <a:ext cx="1597075" cy="1104007"/>
          </a:xfrm>
          <a:prstGeom prst="rect">
            <a:avLst/>
          </a:prstGeom>
        </p:spPr>
      </p:pic>
      <p:pic>
        <p:nvPicPr>
          <p:cNvPr id="7" name="Image 5" descr="preencoded.png">    </p:cNvPr>
          <p:cNvPicPr>
            <a:picLocks noChangeAspect="1"/>
          </p:cNvPicPr>
          <p:nvPr/>
        </p:nvPicPr>
        <p:blipFill>
          <a:blip r:embed="rId6"/>
          <a:stretch>
            <a:fillRect/>
          </a:stretch>
        </p:blipFill>
        <p:spPr>
          <a:xfrm>
            <a:off x="1877467" y="1625203"/>
            <a:ext cx="2255490" cy="816025"/>
          </a:xfrm>
          <a:prstGeom prst="rect">
            <a:avLst/>
          </a:prstGeom>
        </p:spPr>
      </p:pic>
      <p:pic>
        <p:nvPicPr>
          <p:cNvPr id="8" name="Image 6" descr="preencoded.png">    </p:cNvPr>
          <p:cNvPicPr>
            <a:picLocks noChangeAspect="1"/>
          </p:cNvPicPr>
          <p:nvPr/>
        </p:nvPicPr>
        <p:blipFill>
          <a:blip r:embed="rId7"/>
          <a:stretch>
            <a:fillRect/>
          </a:stretch>
        </p:blipFill>
        <p:spPr>
          <a:xfrm>
            <a:off x="572988" y="1735038"/>
            <a:ext cx="1194792" cy="802332"/>
          </a:xfrm>
          <a:prstGeom prst="rect">
            <a:avLst/>
          </a:prstGeom>
        </p:spPr>
      </p:pic>
      <p:sp>
        <p:nvSpPr>
          <p:cNvPr id="9" name="Text 0"/>
          <p:cNvSpPr/>
          <p:nvPr/>
        </p:nvSpPr>
        <p:spPr>
          <a:xfrm>
            <a:off x="2091660" y="228600"/>
            <a:ext cx="10184130" cy="308670"/>
          </a:xfrm>
          <a:prstGeom prst="rect">
            <a:avLst/>
          </a:prstGeom>
          <a:noFill/>
          <a:ln/>
        </p:spPr>
        <p:txBody>
          <a:bodyPr wrap="square" lIns="0" tIns="0" rIns="0" bIns="0" rtlCol="0" anchor="ctr" vert="horz"/>
          <a:lstStyle/>
          <a:p>
            <a:pPr algn="r" indent="0" marL="0">
              <a:lnSpc>
                <a:spcPts val="2430"/>
              </a:lnSpc>
              <a:buNone/>
            </a:pPr>
            <a:r>
              <a:rPr lang="en-US" sz="2025" b="1" dirty="0">
                <a:solidFill>
                  <a:srgbClr val="FFFFFF"/>
                </a:solidFill>
                <a:latin typeface="Poppins" pitchFamily="34" charset="0"/>
                <a:ea typeface="Poppins" pitchFamily="34" charset="-122"/>
                <a:cs typeface="Poppins" pitchFamily="34" charset="-120"/>
              </a:rPr>
              <a:t>نظرة عامة على وحدة نطاق علم النفس</a:t>
            </a:r>
            <a:endParaRPr lang="en-US" sz="2025" dirty="0"/>
          </a:p>
        </p:txBody>
      </p:sp>
      <p:sp>
        <p:nvSpPr>
          <p:cNvPr id="10" name="Text 1"/>
          <p:cNvSpPr/>
          <p:nvPr/>
        </p:nvSpPr>
        <p:spPr>
          <a:xfrm>
            <a:off x="1054298" y="933450"/>
            <a:ext cx="11315700" cy="293340"/>
          </a:xfrm>
          <a:prstGeom prst="rect">
            <a:avLst/>
          </a:prstGeom>
          <a:noFill/>
          <a:ln/>
        </p:spPr>
        <p:txBody>
          <a:bodyPr wrap="square" lIns="0" tIns="0" rIns="0" bIns="0" rtlCol="0" anchor="ctr" vert="horz"/>
          <a:lstStyle/>
          <a:p>
            <a:pPr algn="r" indent="0" marL="0">
              <a:lnSpc>
                <a:spcPts val="2310"/>
              </a:lnSpc>
              <a:buNone/>
            </a:pPr>
            <a:r>
              <a:rPr lang="en-US" sz="1650" b="1" dirty="0">
                <a:solidFill>
                  <a:srgbClr val="1C1C1C"/>
                </a:solidFill>
                <a:latin typeface="Poppins" pitchFamily="34" charset="0"/>
                <a:ea typeface="Poppins" pitchFamily="34" charset="-122"/>
                <a:cs typeface="Poppins" pitchFamily="34" charset="-120"/>
              </a:rPr>
              <a:t>مرحلة في عقل الإنسان: PSYCH401 مبدأً بكم في</a:t>
            </a:r>
            <a:endParaRPr lang="en-US" sz="1650" dirty="0"/>
          </a:p>
        </p:txBody>
      </p:sp>
      <p:sp>
        <p:nvSpPr>
          <p:cNvPr id="11" name="Text 2"/>
          <p:cNvSpPr/>
          <p:nvPr/>
        </p:nvSpPr>
        <p:spPr>
          <a:xfrm>
            <a:off x="6686550" y="5781675"/>
            <a:ext cx="808137" cy="357188"/>
          </a:xfrm>
          <a:prstGeom prst="rect">
            <a:avLst/>
          </a:prstGeom>
          <a:noFill/>
          <a:ln/>
        </p:spPr>
        <p:txBody>
          <a:bodyPr wrap="square" lIns="0" tIns="0" rIns="0" bIns="0" rtlCol="0" anchor="ctr" vert="horz"/>
          <a:lstStyle/>
          <a:p>
            <a:pPr algn="ctr" indent="0" marL="0">
              <a:lnSpc>
                <a:spcPts val="1406"/>
              </a:lnSpc>
              <a:buNone/>
            </a:pPr>
            <a:r>
              <a:rPr lang="en-US" sz="1125" b="1" dirty="0">
                <a:solidFill>
                  <a:srgbClr val="8B0000"/>
                </a:solidFill>
                <a:latin typeface="Noto Sans JP" pitchFamily="34" charset="0"/>
                <a:ea typeface="Noto Sans JP" pitchFamily="34" charset="-122"/>
                <a:cs typeface="Noto Sans JP" pitchFamily="34" charset="-120"/>
              </a:rPr>
              <a:t>تركيز التعليم: هذه الودحة تُعدك للفهمي كحالم نفس: تحليل الأدلة، تقييم</a:t>
            </a:r>
            <a:pPr algn="ctr" indent="0" marL="0">
              <a:lnSpc>
                <a:spcPts val="1406"/>
              </a:lnSpc>
              <a:buNone/>
            </a:pPr>
            <a:r>
              <a:rPr lang="en-US" sz="1125" b="1" dirty="0">
                <a:solidFill>
                  <a:srgbClr val="8B0000"/>
                </a:solidFill>
                <a:latin typeface="Noto Sans JP" pitchFamily="34" charset="0"/>
                <a:ea typeface="Noto Sans JP" pitchFamily="34" charset="-122"/>
                <a:cs typeface="Noto Sans JP" pitchFamily="34" charset="-120"/>
              </a:rPr>
              <a:t>
</a:t>
            </a:r>
            <a:pPr algn="ctr" indent="0" marL="0">
              <a:lnSpc>
                <a:spcPts val="1406"/>
              </a:lnSpc>
              <a:buNone/>
            </a:pPr>
            <a:r>
              <a:rPr lang="en-US" sz="1125" b="1" dirty="0">
                <a:solidFill>
                  <a:srgbClr val="8B0000"/>
                </a:solidFill>
                <a:latin typeface="Noto Sans JP" pitchFamily="34" charset="0"/>
                <a:ea typeface="Noto Sans JP" pitchFamily="34" charset="-122"/>
                <a:cs typeface="Noto Sans JP" pitchFamily="34" charset="-120"/>
              </a:rPr>
              <a:t>النظريات نقدياً، وتطبيق المعرفة النفسية على مشكلات حقيقية ومعقدة.</a:t>
            </a:r>
            <a:endParaRPr lang="en-US" sz="1125" dirty="0"/>
          </a:p>
        </p:txBody>
      </p:sp>
      <p:sp>
        <p:nvSpPr>
          <p:cNvPr id="12" name="Text 3"/>
          <p:cNvSpPr/>
          <p:nvPr/>
        </p:nvSpPr>
        <p:spPr>
          <a:xfrm>
            <a:off x="517624" y="1000125"/>
            <a:ext cx="5486400" cy="259110"/>
          </a:xfrm>
          <a:prstGeom prst="rect">
            <a:avLst/>
          </a:prstGeom>
          <a:noFill/>
          <a:ln/>
        </p:spPr>
        <p:txBody>
          <a:bodyPr wrap="square" lIns="0" tIns="0" rIns="0" bIns="0" rtlCol="0" anchor="ctr" vert="horz"/>
          <a:lstStyle/>
          <a:p>
            <a:pPr algn="ctr" indent="0" marL="0">
              <a:lnSpc>
                <a:spcPts val="2040"/>
              </a:lnSpc>
              <a:buNone/>
            </a:pPr>
            <a:r>
              <a:rPr lang="en-US" sz="1200" b="1" dirty="0">
                <a:solidFill>
                  <a:srgbClr val="1C1C1C"/>
                </a:solidFill>
                <a:latin typeface="Noto Sans JP" pitchFamily="34" charset="0"/>
                <a:ea typeface="Noto Sans JP" pitchFamily="34" charset="-122"/>
                <a:cs typeface="Noto Sans JP" pitchFamily="34" charset="-120"/>
              </a:rPr>
              <a:t>خريطة تطور علم النفس عبر الزمن</a:t>
            </a:r>
            <a:endParaRPr lang="en-US" sz="1200" dirty="0"/>
          </a:p>
        </p:txBody>
      </p:sp>
      <p:sp>
        <p:nvSpPr>
          <p:cNvPr id="13" name="Text 4"/>
          <p:cNvSpPr/>
          <p:nvPr/>
        </p:nvSpPr>
        <p:spPr>
          <a:xfrm>
            <a:off x="109478" y="2495550"/>
            <a:ext cx="2240280" cy="226665"/>
          </a:xfrm>
          <a:prstGeom prst="rect">
            <a:avLst/>
          </a:prstGeom>
          <a:noFill/>
          <a:ln/>
        </p:spPr>
        <p:txBody>
          <a:bodyPr wrap="square" lIns="0" tIns="0" rIns="0" bIns="0" rtlCol="0" anchor="ctr" vert="horz"/>
          <a:lstStyle/>
          <a:p>
            <a:pPr algn="ctr" indent="0" marL="0">
              <a:lnSpc>
                <a:spcPts val="1785"/>
              </a:lnSpc>
              <a:buNone/>
            </a:pPr>
            <a:r>
              <a:rPr lang="en-US" sz="1050" b="1" dirty="0">
                <a:solidFill>
                  <a:srgbClr val="1C1C1C"/>
                </a:solidFill>
                <a:latin typeface="Noto Sans JP" pitchFamily="34" charset="0"/>
                <a:ea typeface="Noto Sans JP" pitchFamily="34" charset="-122"/>
                <a:cs typeface="Noto Sans JP" pitchFamily="34" charset="-120"/>
              </a:rPr>
              <a:t>الأسس الفلسفية</a:t>
            </a:r>
            <a:endParaRPr lang="en-US" sz="1050" dirty="0"/>
          </a:p>
        </p:txBody>
      </p:sp>
      <p:sp>
        <p:nvSpPr>
          <p:cNvPr id="14" name="Text 5"/>
          <p:cNvSpPr/>
          <p:nvPr/>
        </p:nvSpPr>
        <p:spPr>
          <a:xfrm>
            <a:off x="1610201" y="2495550"/>
            <a:ext cx="2823210" cy="210443"/>
          </a:xfrm>
          <a:prstGeom prst="rect">
            <a:avLst/>
          </a:prstGeom>
          <a:noFill/>
          <a:ln/>
        </p:spPr>
        <p:txBody>
          <a:bodyPr wrap="square" lIns="0" tIns="0" rIns="0" bIns="0" rtlCol="0" anchor="ctr" vert="horz"/>
          <a:lstStyle/>
          <a:p>
            <a:pPr algn="ctr" indent="0" marL="0">
              <a:lnSpc>
                <a:spcPts val="1658"/>
              </a:lnSpc>
              <a:buNone/>
            </a:pPr>
            <a:r>
              <a:rPr lang="en-US" sz="975" b="1" dirty="0">
                <a:solidFill>
                  <a:srgbClr val="1C1C1C"/>
                </a:solidFill>
                <a:latin typeface="Noto Sans JP" pitchFamily="34" charset="0"/>
                <a:ea typeface="Noto Sans JP" pitchFamily="34" charset="-122"/>
                <a:cs typeface="Noto Sans JP" pitchFamily="34" charset="-120"/>
              </a:rPr>
              <a:t>الثنائية والتجريبية</a:t>
            </a:r>
            <a:endParaRPr lang="en-US" sz="975" dirty="0"/>
          </a:p>
        </p:txBody>
      </p:sp>
      <p:sp>
        <p:nvSpPr>
          <p:cNvPr id="15" name="Text 6"/>
          <p:cNvSpPr/>
          <p:nvPr/>
        </p:nvSpPr>
        <p:spPr>
          <a:xfrm>
            <a:off x="4010025" y="2800350"/>
            <a:ext cx="1980158" cy="453330"/>
          </a:xfrm>
          <a:prstGeom prst="rect">
            <a:avLst/>
          </a:prstGeom>
          <a:noFill/>
          <a:ln/>
        </p:spPr>
        <p:txBody>
          <a:bodyPr wrap="square" lIns="0" tIns="0" rIns="0" bIns="0" rtlCol="0" anchor="ctr" vert="horz"/>
          <a:lstStyle/>
          <a:p>
            <a:pPr algn="ctr" indent="0" marL="0">
              <a:lnSpc>
                <a:spcPts val="1785"/>
              </a:lnSpc>
              <a:buNone/>
            </a:pPr>
            <a:r>
              <a:rPr lang="en-US" sz="1050" b="1" dirty="0">
                <a:solidFill>
                  <a:srgbClr val="1C1C1C"/>
                </a:solidFill>
                <a:latin typeface="Noto Sans JP" pitchFamily="34" charset="0"/>
                <a:ea typeface="Noto Sans JP" pitchFamily="34" charset="-122"/>
                <a:cs typeface="Noto Sans JP" pitchFamily="34" charset="-120"/>
              </a:rPr>
              <a:t>تأسيس علم النفس العلمي</a:t>
            </a:r>
            <a:pPr algn="ctr" indent="0" marL="0">
              <a:lnSpc>
                <a:spcPts val="1785"/>
              </a:lnSpc>
              <a:buNone/>
            </a:pPr>
            <a:r>
              <a:rPr lang="en-US" sz="1050" b="1" dirty="0">
                <a:solidFill>
                  <a:srgbClr val="1C1C1C"/>
                </a:solidFill>
                <a:latin typeface="Noto Sans JP" pitchFamily="34" charset="0"/>
                <a:ea typeface="Noto Sans JP" pitchFamily="34" charset="-122"/>
                <a:cs typeface="Noto Sans JP" pitchFamily="34" charset="-120"/>
              </a:rPr>
              <a:t>
</a:t>
            </a:r>
            <a:pPr algn="ctr" indent="0" marL="0">
              <a:lnSpc>
                <a:spcPts val="1785"/>
              </a:lnSpc>
              <a:buNone/>
            </a:pPr>
            <a:r>
              <a:rPr lang="en-US" sz="1050" b="1" dirty="0">
                <a:solidFill>
                  <a:srgbClr val="1C1C1C"/>
                </a:solidFill>
                <a:latin typeface="Noto Sans JP" pitchFamily="34" charset="0"/>
                <a:ea typeface="Noto Sans JP" pitchFamily="34" charset="-122"/>
                <a:cs typeface="Noto Sans JP" pitchFamily="34" charset="-120"/>
              </a:rPr>
              <a:t>(1879)</a:t>
            </a:r>
            <a:endParaRPr lang="en-US" sz="1050" dirty="0"/>
          </a:p>
        </p:txBody>
      </p:sp>
      <p:sp>
        <p:nvSpPr>
          <p:cNvPr id="16" name="Text 7"/>
          <p:cNvSpPr/>
          <p:nvPr/>
        </p:nvSpPr>
        <p:spPr>
          <a:xfrm>
            <a:off x="3097485" y="5924550"/>
            <a:ext cx="3771900" cy="242888"/>
          </a:xfrm>
          <a:prstGeom prst="rect">
            <a:avLst/>
          </a:prstGeom>
          <a:noFill/>
          <a:ln/>
        </p:spPr>
        <p:txBody>
          <a:bodyPr wrap="square" lIns="0" tIns="0" rIns="0" bIns="0" rtlCol="0" anchor="ctr" vert="horz"/>
          <a:lstStyle/>
          <a:p>
            <a:pPr algn="ctr" indent="0" marL="0">
              <a:lnSpc>
                <a:spcPts val="1913"/>
              </a:lnSpc>
              <a:buNone/>
            </a:pPr>
            <a:r>
              <a:rPr lang="en-US" sz="1125" b="1" dirty="0">
                <a:solidFill>
                  <a:srgbClr val="1C1C1C"/>
                </a:solidFill>
                <a:latin typeface="Noto Sans JP" pitchFamily="34" charset="0"/>
                <a:ea typeface="Noto Sans JP" pitchFamily="34" charset="-122"/>
                <a:cs typeface="Noto Sans JP" pitchFamily="34" charset="-120"/>
              </a:rPr>
              <a:t>المنهج العلمي والأخلاق</a:t>
            </a:r>
            <a:endParaRPr lang="en-US" sz="1125" dirty="0"/>
          </a:p>
        </p:txBody>
      </p:sp>
      <p:sp>
        <p:nvSpPr>
          <p:cNvPr id="17" name="Text 8"/>
          <p:cNvSpPr/>
          <p:nvPr/>
        </p:nvSpPr>
        <p:spPr>
          <a:xfrm>
            <a:off x="10344150" y="1390650"/>
            <a:ext cx="5972175" cy="578644"/>
          </a:xfrm>
          <a:prstGeom prst="rect">
            <a:avLst/>
          </a:prstGeom>
          <a:noFill/>
          <a:ln/>
        </p:spPr>
        <p:txBody>
          <a:bodyPr wrap="square" lIns="0" tIns="0" rIns="0" bIns="0" rtlCol="0" anchor="ctr" vert="horz"/>
          <a:lstStyle/>
          <a:p>
            <a:pPr algn="just" indent="0" marL="0">
              <a:lnSpc>
                <a:spcPts val="1519"/>
              </a:lnSpc>
              <a:buNone/>
            </a:pPr>
            <a:r>
              <a:rPr lang="en-US" sz="1125" dirty="0">
                <a:solidFill>
                  <a:srgbClr val="1C1C1C"/>
                </a:solidFill>
                <a:latin typeface="Noto Sans JP" pitchFamily="34" charset="0"/>
                <a:ea typeface="Noto Sans JP" pitchFamily="34" charset="-122"/>
                <a:cs typeface="Noto Sans JP" pitchFamily="34" charset="-120"/>
              </a:rPr>
              <a:t>وبالتالي، فإن التقدمات الفكرية والمنهجية التي تُشكل علم النفس PSYCH401 تُعد وحدة</a:t>
            </a:r>
            <a:pPr algn="just" indent="0" marL="0">
              <a:lnSpc>
                <a:spcPts val="1519"/>
              </a:lnSpc>
              <a:buNone/>
            </a:pPr>
            <a:r>
              <a:rPr lang="en-US" sz="1125" dirty="0">
                <a:solidFill>
                  <a:srgbClr val="1C1C1C"/>
                </a:solidFill>
                <a:latin typeface="Noto Sans JP" pitchFamily="34" charset="0"/>
                <a:ea typeface="Noto Sans JP" pitchFamily="34" charset="-122"/>
                <a:cs typeface="Noto Sans JP" pitchFamily="34" charset="-120"/>
              </a:rPr>
              <a:t>
</a:t>
            </a:r>
            <a:pPr algn="just" indent="0" marL="0">
              <a:lnSpc>
                <a:spcPts val="1519"/>
              </a:lnSpc>
              <a:buNone/>
            </a:pPr>
            <a:r>
              <a:rPr lang="en-US" sz="1125" dirty="0">
                <a:solidFill>
                  <a:srgbClr val="1C1C1C"/>
                </a:solidFill>
                <a:latin typeface="Noto Sans JP" pitchFamily="34" charset="0"/>
                <a:ea typeface="Noto Sans JP" pitchFamily="34" charset="-122"/>
                <a:cs typeface="Noto Sans JP" pitchFamily="34" charset="-120"/>
              </a:rPr>
              <a:t>الحديث. هذه الودحة ليست مجرد تاريخي، بل رحلة تحليلية معبرة تكشف كيف تحوّل علم</a:t>
            </a:r>
            <a:pPr algn="just" indent="0" marL="0">
              <a:lnSpc>
                <a:spcPts val="1519"/>
              </a:lnSpc>
              <a:buNone/>
            </a:pPr>
            <a:r>
              <a:rPr lang="en-US" sz="1125" dirty="0">
                <a:solidFill>
                  <a:srgbClr val="1C1C1C"/>
                </a:solidFill>
                <a:latin typeface="Noto Sans JP" pitchFamily="34" charset="0"/>
                <a:ea typeface="Noto Sans JP" pitchFamily="34" charset="-122"/>
                <a:cs typeface="Noto Sans JP" pitchFamily="34" charset="-120"/>
              </a:rPr>
              <a:t>
</a:t>
            </a:r>
            <a:pPr algn="just" indent="0" marL="0">
              <a:lnSpc>
                <a:spcPts val="1519"/>
              </a:lnSpc>
              <a:buNone/>
            </a:pPr>
            <a:r>
              <a:rPr lang="en-US" sz="1125" dirty="0">
                <a:solidFill>
                  <a:srgbClr val="1C1C1C"/>
                </a:solidFill>
                <a:latin typeface="Noto Sans JP" pitchFamily="34" charset="0"/>
                <a:ea typeface="Noto Sans JP" pitchFamily="34" charset="-122"/>
                <a:cs typeface="Noto Sans JP" pitchFamily="34" charset="-120"/>
              </a:rPr>
              <a:t>النفس من تأملات فلسفية إلى تصبح علمًا يُؤرّع على كل جانب من جوانب الحياة المعالمية.</a:t>
            </a:r>
            <a:endParaRPr lang="en-US" sz="1125" dirty="0"/>
          </a:p>
        </p:txBody>
      </p:sp>
      <p:sp>
        <p:nvSpPr>
          <p:cNvPr id="18" name="Text 9"/>
          <p:cNvSpPr/>
          <p:nvPr/>
        </p:nvSpPr>
        <p:spPr>
          <a:xfrm>
            <a:off x="7405628" y="2238375"/>
            <a:ext cx="4663440" cy="218629"/>
          </a:xfrm>
          <a:prstGeom prst="rect">
            <a:avLst/>
          </a:prstGeom>
          <a:noFill/>
          <a:ln/>
        </p:spPr>
        <p:txBody>
          <a:bodyPr wrap="square" lIns="0" tIns="0" rIns="0" bIns="0" rtlCol="0" anchor="ctr" vert="horz"/>
          <a:lstStyle/>
          <a:p>
            <a:pPr algn="r" indent="0" marL="0">
              <a:lnSpc>
                <a:spcPts val="1721"/>
              </a:lnSpc>
              <a:buNone/>
            </a:pPr>
            <a:r>
              <a:rPr lang="en-US" sz="1275" b="1" dirty="0">
                <a:solidFill>
                  <a:srgbClr val="1C1C1C"/>
                </a:solidFill>
                <a:latin typeface="Noto Sans JP" pitchFamily="34" charset="0"/>
                <a:ea typeface="Noto Sans JP" pitchFamily="34" charset="-122"/>
                <a:cs typeface="Noto Sans JP" pitchFamily="34" charset="-120"/>
              </a:rPr>
              <a:t>المحاور الأساسية للودحة:</a:t>
            </a:r>
            <a:endParaRPr lang="en-US" sz="1275" dirty="0"/>
          </a:p>
        </p:txBody>
      </p:sp>
      <p:sp>
        <p:nvSpPr>
          <p:cNvPr id="19" name="Text 10"/>
          <p:cNvSpPr/>
          <p:nvPr/>
        </p:nvSpPr>
        <p:spPr>
          <a:xfrm>
            <a:off x="6686550" y="2543175"/>
            <a:ext cx="5699671" cy="540246"/>
          </a:xfrm>
          <a:prstGeom prst="rect">
            <a:avLst/>
          </a:prstGeom>
          <a:noFill/>
          <a:ln/>
        </p:spPr>
        <p:txBody>
          <a:bodyPr wrap="square" lIns="0" tIns="0" rIns="0" bIns="0" rtlCol="0" anchor="ctr" vert="horz"/>
          <a:lstStyle/>
          <a:p>
            <a:pPr algn="just" indent="0" marL="0">
              <a:lnSpc>
                <a:spcPts val="1418"/>
              </a:lnSpc>
              <a:buNone/>
            </a:pPr>
            <a:r>
              <a:rPr lang="en-US" sz="1050" dirty="0">
                <a:solidFill>
                  <a:srgbClr val="1C1C1C"/>
                </a:solidFill>
                <a:latin typeface="Noto Sans JP" pitchFamily="34" charset="0"/>
                <a:ea typeface="Noto Sans JP" pitchFamily="34" charset="-122"/>
                <a:cs typeface="Noto Sans JP" pitchFamily="34" charset="-120"/>
              </a:rPr>
              <a:t>• الأسس التاريخية والفكرية: نستكشف الجذور الفلسفية العميقة لعلم النفس، من سؤالات</a:t>
            </a:r>
            <a:pPr algn="just" indent="0" marL="0">
              <a:lnSpc>
                <a:spcPts val="1418"/>
              </a:lnSpc>
              <a:buNone/>
            </a:pPr>
            <a:r>
              <a:rPr lang="en-US" sz="1050" dirty="0">
                <a:solidFill>
                  <a:srgbClr val="1C1C1C"/>
                </a:solidFill>
                <a:latin typeface="Noto Sans JP" pitchFamily="34" charset="0"/>
                <a:ea typeface="Noto Sans JP" pitchFamily="34" charset="-122"/>
                <a:cs typeface="Noto Sans JP" pitchFamily="34" charset="-120"/>
              </a:rPr>
              <a:t>
</a:t>
            </a:r>
            <a:pPr algn="just" indent="0" marL="0">
              <a:lnSpc>
                <a:spcPts val="1418"/>
              </a:lnSpc>
              <a:buNone/>
            </a:pPr>
            <a:r>
              <a:rPr lang="en-US" sz="1050" dirty="0">
                <a:solidFill>
                  <a:srgbClr val="1C1C1C"/>
                </a:solidFill>
                <a:latin typeface="Noto Sans JP" pitchFamily="34" charset="0"/>
                <a:ea typeface="Noto Sans JP" pitchFamily="34" charset="-122"/>
                <a:cs typeface="Noto Sans JP" pitchFamily="34" charset="-120"/>
              </a:rPr>
              <a:t>أفلاطون وأرسطو حول طبيعة العقل، مرورًا بالثانيات الحكارية والتجريبية البريطانية، وصولًا إلى</a:t>
            </a:r>
            <a:pPr algn="just" indent="0" marL="0">
              <a:lnSpc>
                <a:spcPts val="1418"/>
              </a:lnSpc>
              <a:buNone/>
            </a:pPr>
            <a:r>
              <a:rPr lang="en-US" sz="1050" dirty="0">
                <a:solidFill>
                  <a:srgbClr val="1C1C1C"/>
                </a:solidFill>
                <a:latin typeface="Noto Sans JP" pitchFamily="34" charset="0"/>
                <a:ea typeface="Noto Sans JP" pitchFamily="34" charset="-122"/>
                <a:cs typeface="Noto Sans JP" pitchFamily="34" charset="-120"/>
              </a:rPr>
              <a:t>
</a:t>
            </a:r>
            <a:pPr algn="just" indent="0" marL="0">
              <a:lnSpc>
                <a:spcPts val="1418"/>
              </a:lnSpc>
              <a:buNone/>
            </a:pPr>
            <a:r>
              <a:rPr lang="en-US" sz="1050" dirty="0">
                <a:solidFill>
                  <a:srgbClr val="1C1C1C"/>
                </a:solidFill>
                <a:latin typeface="Noto Sans JP" pitchFamily="34" charset="0"/>
                <a:ea typeface="Noto Sans JP" pitchFamily="34" charset="-122"/>
                <a:cs typeface="Noto Sans JP" pitchFamily="34" charset="-120"/>
              </a:rPr>
              <a:t>الحداثة التاريخية الحاسمة عندما أسس فونت أول مفهوم علمي في ليرزيغ عام 1879.</a:t>
            </a:r>
            <a:endParaRPr lang="en-US" sz="1050" dirty="0"/>
          </a:p>
        </p:txBody>
      </p:sp>
      <p:sp>
        <p:nvSpPr>
          <p:cNvPr id="20" name="Text 11"/>
          <p:cNvSpPr/>
          <p:nvPr/>
        </p:nvSpPr>
        <p:spPr>
          <a:xfrm>
            <a:off x="6686550" y="3314700"/>
            <a:ext cx="5689253" cy="540246"/>
          </a:xfrm>
          <a:prstGeom prst="rect">
            <a:avLst/>
          </a:prstGeom>
          <a:noFill/>
          <a:ln/>
        </p:spPr>
        <p:txBody>
          <a:bodyPr wrap="square" lIns="0" tIns="0" rIns="0" bIns="0" rtlCol="0" anchor="ctr" vert="horz"/>
          <a:lstStyle/>
          <a:p>
            <a:pPr algn="just" indent="0" marL="0">
              <a:lnSpc>
                <a:spcPts val="1418"/>
              </a:lnSpc>
              <a:buNone/>
            </a:pPr>
            <a:r>
              <a:rPr lang="en-US" sz="1050" dirty="0">
                <a:solidFill>
                  <a:srgbClr val="1C1C1C"/>
                </a:solidFill>
                <a:latin typeface="Noto Sans JP" pitchFamily="34" charset="0"/>
                <a:ea typeface="Noto Sans JP" pitchFamily="34" charset="-122"/>
                <a:cs typeface="Noto Sans JP" pitchFamily="34" charset="-120"/>
              </a:rPr>
              <a:t>• المدارس النظرية الكبيرة: نحلل تقدمي شامل للفهمات النظرية السبع الرئيسية: البيولوجي،</a:t>
            </a:r>
            <a:pPr algn="just" indent="0" marL="0">
              <a:lnSpc>
                <a:spcPts val="1418"/>
              </a:lnSpc>
              <a:buNone/>
            </a:pPr>
            <a:r>
              <a:rPr lang="en-US" sz="1050" dirty="0">
                <a:solidFill>
                  <a:srgbClr val="1C1C1C"/>
                </a:solidFill>
                <a:latin typeface="Noto Sans JP" pitchFamily="34" charset="0"/>
                <a:ea typeface="Noto Sans JP" pitchFamily="34" charset="-122"/>
                <a:cs typeface="Noto Sans JP" pitchFamily="34" charset="-120"/>
              </a:rPr>
              <a:t>
</a:t>
            </a:r>
            <a:pPr algn="just" indent="0" marL="0">
              <a:lnSpc>
                <a:spcPts val="1418"/>
              </a:lnSpc>
              <a:buNone/>
            </a:pPr>
            <a:r>
              <a:rPr lang="en-US" sz="1050" dirty="0">
                <a:solidFill>
                  <a:srgbClr val="1C1C1C"/>
                </a:solidFill>
                <a:latin typeface="Noto Sans JP" pitchFamily="34" charset="0"/>
                <a:ea typeface="Noto Sans JP" pitchFamily="34" charset="-122"/>
                <a:cs typeface="Noto Sans JP" pitchFamily="34" charset="-120"/>
              </a:rPr>
              <a:t>السلوكي، والدينيميكي النفسي، الإنساني، المعرفي، البنياني الاجتماعي، والنظري، مع</a:t>
            </a:r>
            <a:pPr algn="just" indent="0" marL="0">
              <a:lnSpc>
                <a:spcPts val="1418"/>
              </a:lnSpc>
              <a:buNone/>
            </a:pPr>
            <a:r>
              <a:rPr lang="en-US" sz="1050" dirty="0">
                <a:solidFill>
                  <a:srgbClr val="1C1C1C"/>
                </a:solidFill>
                <a:latin typeface="Noto Sans JP" pitchFamily="34" charset="0"/>
                <a:ea typeface="Noto Sans JP" pitchFamily="34" charset="-122"/>
                <a:cs typeface="Noto Sans JP" pitchFamily="34" charset="-120"/>
              </a:rPr>
              <a:t>
</a:t>
            </a:r>
            <a:pPr algn="just" indent="0" marL="0">
              <a:lnSpc>
                <a:spcPts val="1418"/>
              </a:lnSpc>
              <a:buNone/>
            </a:pPr>
            <a:r>
              <a:rPr lang="en-US" sz="1050" dirty="0">
                <a:solidFill>
                  <a:srgbClr val="1C1C1C"/>
                </a:solidFill>
                <a:latin typeface="Noto Sans JP" pitchFamily="34" charset="0"/>
                <a:ea typeface="Noto Sans JP" pitchFamily="34" charset="-122"/>
                <a:cs typeface="Noto Sans JP" pitchFamily="34" charset="-120"/>
              </a:rPr>
              <a:t>استكشاف تأثير كل منها على فهم السلوكيات البشرية.</a:t>
            </a:r>
            <a:endParaRPr lang="en-US" sz="1050" dirty="0"/>
          </a:p>
        </p:txBody>
      </p:sp>
      <p:sp>
        <p:nvSpPr>
          <p:cNvPr id="21" name="Text 12"/>
          <p:cNvSpPr/>
          <p:nvPr/>
        </p:nvSpPr>
        <p:spPr>
          <a:xfrm>
            <a:off x="6686550" y="4038600"/>
            <a:ext cx="5699671" cy="540246"/>
          </a:xfrm>
          <a:prstGeom prst="rect">
            <a:avLst/>
          </a:prstGeom>
          <a:noFill/>
          <a:ln/>
        </p:spPr>
        <p:txBody>
          <a:bodyPr wrap="square" lIns="0" tIns="0" rIns="0" bIns="0" rtlCol="0" anchor="ctr" vert="horz"/>
          <a:lstStyle/>
          <a:p>
            <a:pPr algn="just" indent="0" marL="0">
              <a:lnSpc>
                <a:spcPts val="1418"/>
              </a:lnSpc>
              <a:buNone/>
            </a:pPr>
            <a:r>
              <a:rPr lang="en-US" sz="1050" dirty="0">
                <a:solidFill>
                  <a:srgbClr val="1C1C1C"/>
                </a:solidFill>
                <a:latin typeface="Noto Sans JP" pitchFamily="34" charset="0"/>
                <a:ea typeface="Noto Sans JP" pitchFamily="34" charset="-122"/>
                <a:cs typeface="Noto Sans JP" pitchFamily="34" charset="-120"/>
              </a:rPr>
              <a:t>• التطبيقات المعاصرة: نربط المتغيرات النفسية بالقضايا الراهنة مثل الصحة النفسية الرقمية،</a:t>
            </a:r>
            <a:pPr algn="just" indent="0" marL="0">
              <a:lnSpc>
                <a:spcPts val="1418"/>
              </a:lnSpc>
              <a:buNone/>
            </a:pPr>
            <a:r>
              <a:rPr lang="en-US" sz="1050" dirty="0">
                <a:solidFill>
                  <a:srgbClr val="1C1C1C"/>
                </a:solidFill>
                <a:latin typeface="Noto Sans JP" pitchFamily="34" charset="0"/>
                <a:ea typeface="Noto Sans JP" pitchFamily="34" charset="-122"/>
                <a:cs typeface="Noto Sans JP" pitchFamily="34" charset="-120"/>
              </a:rPr>
              <a:t>
</a:t>
            </a:r>
            <a:pPr algn="just" indent="0" marL="0">
              <a:lnSpc>
                <a:spcPts val="1418"/>
              </a:lnSpc>
              <a:buNone/>
            </a:pPr>
            <a:r>
              <a:rPr lang="en-US" sz="1050" dirty="0">
                <a:solidFill>
                  <a:srgbClr val="1C1C1C"/>
                </a:solidFill>
                <a:latin typeface="Noto Sans JP" pitchFamily="34" charset="0"/>
                <a:ea typeface="Noto Sans JP" pitchFamily="34" charset="-122"/>
                <a:cs typeface="Noto Sans JP" pitchFamily="34" charset="-120"/>
              </a:rPr>
              <a:t>تسارع التغيرات الاجتماعية، التطرف، العوامل المانحة، والخلافات doctrinale، كيف</a:t>
            </a:r>
            <a:pPr algn="just" indent="0" marL="0">
              <a:lnSpc>
                <a:spcPts val="1418"/>
              </a:lnSpc>
              <a:buNone/>
            </a:pPr>
            <a:r>
              <a:rPr lang="en-US" sz="1050" dirty="0">
                <a:solidFill>
                  <a:srgbClr val="1C1C1C"/>
                </a:solidFill>
                <a:latin typeface="Noto Sans JP" pitchFamily="34" charset="0"/>
                <a:ea typeface="Noto Sans JP" pitchFamily="34" charset="-122"/>
                <a:cs typeface="Noto Sans JP" pitchFamily="34" charset="-120"/>
              </a:rPr>
              <a:t>
</a:t>
            </a:r>
            <a:pPr algn="just" indent="0" marL="0">
              <a:lnSpc>
                <a:spcPts val="1418"/>
              </a:lnSpc>
              <a:buNone/>
            </a:pPr>
            <a:r>
              <a:rPr lang="en-US" sz="1050" dirty="0">
                <a:solidFill>
                  <a:srgbClr val="1C1C1C"/>
                </a:solidFill>
                <a:latin typeface="Noto Sans JP" pitchFamily="34" charset="0"/>
                <a:ea typeface="Noto Sans JP" pitchFamily="34" charset="-122"/>
                <a:cs typeface="Noto Sans JP" pitchFamily="34" charset="-120"/>
              </a:rPr>
              <a:t>تساهم هذه الودحة في حل تحديات القرن الحادي والعشرين؟</a:t>
            </a:r>
            <a:endParaRPr lang="en-US" sz="1050" dirty="0"/>
          </a:p>
        </p:txBody>
      </p:sp>
      <p:sp>
        <p:nvSpPr>
          <p:cNvPr id="22" name="Text 13"/>
          <p:cNvSpPr/>
          <p:nvPr/>
        </p:nvSpPr>
        <p:spPr>
          <a:xfrm>
            <a:off x="6686550" y="4800600"/>
            <a:ext cx="5689253" cy="578644"/>
          </a:xfrm>
          <a:prstGeom prst="rect">
            <a:avLst/>
          </a:prstGeom>
          <a:noFill/>
          <a:ln/>
        </p:spPr>
        <p:txBody>
          <a:bodyPr wrap="square" lIns="0" tIns="0" rIns="0" bIns="0" rtlCol="0" anchor="ctr" vert="horz"/>
          <a:lstStyle/>
          <a:p>
            <a:pPr algn="just" indent="0" marL="0">
              <a:lnSpc>
                <a:spcPts val="1519"/>
              </a:lnSpc>
              <a:buNone/>
            </a:pPr>
            <a:r>
              <a:rPr lang="en-US" sz="1125" dirty="0">
                <a:solidFill>
                  <a:srgbClr val="1C1C1C"/>
                </a:solidFill>
                <a:latin typeface="Noto Sans JP" pitchFamily="34" charset="0"/>
                <a:ea typeface="Noto Sans JP" pitchFamily="34" charset="-122"/>
                <a:cs typeface="Noto Sans JP" pitchFamily="34" charset="-120"/>
              </a:rPr>
              <a:t>• المنهج العلمي والأخلاق: نفحص دقيق لمعايير العلماية في البحث النفسي، التحديات</a:t>
            </a:r>
            <a:pPr algn="just" indent="0" marL="0">
              <a:lnSpc>
                <a:spcPts val="1519"/>
              </a:lnSpc>
              <a:buNone/>
            </a:pPr>
            <a:r>
              <a:rPr lang="en-US" sz="1125" dirty="0">
                <a:solidFill>
                  <a:srgbClr val="1C1C1C"/>
                </a:solidFill>
                <a:latin typeface="Noto Sans JP" pitchFamily="34" charset="0"/>
                <a:ea typeface="Noto Sans JP" pitchFamily="34" charset="-122"/>
                <a:cs typeface="Noto Sans JP" pitchFamily="34" charset="-120"/>
              </a:rPr>
              <a:t>
</a:t>
            </a:r>
            <a:pPr algn="just" indent="0" marL="0">
              <a:lnSpc>
                <a:spcPts val="1519"/>
              </a:lnSpc>
              <a:buNone/>
            </a:pPr>
            <a:r>
              <a:rPr lang="en-US" sz="1125" dirty="0">
                <a:solidFill>
                  <a:srgbClr val="1C1C1C"/>
                </a:solidFill>
                <a:latin typeface="Noto Sans JP" pitchFamily="34" charset="0"/>
                <a:ea typeface="Noto Sans JP" pitchFamily="34" charset="-122"/>
                <a:cs typeface="Noto Sans JP" pitchFamily="34" charset="-120"/>
              </a:rPr>
              <a:t>المنهجية الفردية، والمعضلات الأخلاقية المعقدة التي تواجهها علماء النفس في عملهم مع</a:t>
            </a:r>
            <a:pPr algn="just" indent="0" marL="0">
              <a:lnSpc>
                <a:spcPts val="1519"/>
              </a:lnSpc>
              <a:buNone/>
            </a:pPr>
            <a:r>
              <a:rPr lang="en-US" sz="1125" dirty="0">
                <a:solidFill>
                  <a:srgbClr val="1C1C1C"/>
                </a:solidFill>
                <a:latin typeface="Noto Sans JP" pitchFamily="34" charset="0"/>
                <a:ea typeface="Noto Sans JP" pitchFamily="34" charset="-122"/>
                <a:cs typeface="Noto Sans JP" pitchFamily="34" charset="-120"/>
              </a:rPr>
              <a:t>
</a:t>
            </a:r>
            <a:pPr algn="just" indent="0" marL="0">
              <a:lnSpc>
                <a:spcPts val="1519"/>
              </a:lnSpc>
              <a:buNone/>
            </a:pPr>
            <a:r>
              <a:rPr lang="en-US" sz="1125" dirty="0">
                <a:solidFill>
                  <a:srgbClr val="1C1C1C"/>
                </a:solidFill>
                <a:latin typeface="Noto Sans JP" pitchFamily="34" charset="0"/>
                <a:ea typeface="Noto Sans JP" pitchFamily="34" charset="-122"/>
                <a:cs typeface="Noto Sans JP" pitchFamily="34" charset="-120"/>
              </a:rPr>
              <a:t>البشر والحيوانات.</a:t>
            </a:r>
            <a:endParaRPr lang="en-US" sz="112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11192173" y="5493246"/>
            <a:ext cx="292596" cy="301675"/>
          </a:xfrm>
          <a:prstGeom prst="rect">
            <a:avLst/>
          </a:prstGeom>
        </p:spPr>
      </p:pic>
      <p:pic>
        <p:nvPicPr>
          <p:cNvPr id="4" name="Image 2" descr="preencoded.png">    </p:cNvPr>
          <p:cNvPicPr>
            <a:picLocks noChangeAspect="1"/>
          </p:cNvPicPr>
          <p:nvPr/>
        </p:nvPicPr>
        <p:blipFill>
          <a:blip r:embed="rId3"/>
          <a:stretch>
            <a:fillRect/>
          </a:stretch>
        </p:blipFill>
        <p:spPr>
          <a:xfrm>
            <a:off x="11179969" y="4608463"/>
            <a:ext cx="316855" cy="294829"/>
          </a:xfrm>
          <a:prstGeom prst="rect">
            <a:avLst/>
          </a:prstGeom>
        </p:spPr>
      </p:pic>
      <p:pic>
        <p:nvPicPr>
          <p:cNvPr id="5" name="Image 3" descr="preencoded.png">    </p:cNvPr>
          <p:cNvPicPr>
            <a:picLocks noChangeAspect="1"/>
          </p:cNvPicPr>
          <p:nvPr/>
        </p:nvPicPr>
        <p:blipFill>
          <a:blip r:embed="rId4"/>
          <a:stretch>
            <a:fillRect/>
          </a:stretch>
        </p:blipFill>
        <p:spPr>
          <a:xfrm>
            <a:off x="11179969" y="3470077"/>
            <a:ext cx="316855" cy="287982"/>
          </a:xfrm>
          <a:prstGeom prst="rect">
            <a:avLst/>
          </a:prstGeom>
        </p:spPr>
      </p:pic>
      <p:pic>
        <p:nvPicPr>
          <p:cNvPr id="6" name="Image 4" descr="preencoded.png">    </p:cNvPr>
          <p:cNvPicPr>
            <a:picLocks noChangeAspect="1"/>
          </p:cNvPicPr>
          <p:nvPr/>
        </p:nvPicPr>
        <p:blipFill>
          <a:blip r:embed="rId5"/>
          <a:stretch>
            <a:fillRect/>
          </a:stretch>
        </p:blipFill>
        <p:spPr>
          <a:xfrm>
            <a:off x="11362879" y="2983111"/>
            <a:ext cx="329059" cy="315367"/>
          </a:xfrm>
          <a:prstGeom prst="rect">
            <a:avLst/>
          </a:prstGeom>
        </p:spPr>
      </p:pic>
      <p:sp>
        <p:nvSpPr>
          <p:cNvPr id="7" name="Text 0"/>
          <p:cNvSpPr/>
          <p:nvPr/>
        </p:nvSpPr>
        <p:spPr>
          <a:xfrm>
            <a:off x="291926" y="466725"/>
            <a:ext cx="16668750" cy="380107"/>
          </a:xfrm>
          <a:prstGeom prst="rect">
            <a:avLst/>
          </a:prstGeom>
          <a:noFill/>
          <a:ln/>
        </p:spPr>
        <p:txBody>
          <a:bodyPr wrap="square" lIns="0" tIns="0" rIns="0" bIns="0" rtlCol="0" anchor="ctr" vert="horz"/>
          <a:lstStyle/>
          <a:p>
            <a:pPr algn="ctr" indent="0" marL="0">
              <a:lnSpc>
                <a:spcPts val="2992"/>
              </a:lnSpc>
              <a:buNone/>
            </a:pPr>
            <a:r>
              <a:rPr lang="en-US" sz="2625" b="1" dirty="0">
                <a:solidFill>
                  <a:srgbClr val="000000"/>
                </a:solidFill>
                <a:latin typeface="Poppins" pitchFamily="34" charset="0"/>
                <a:ea typeface="Poppins" pitchFamily="34" charset="-122"/>
                <a:cs typeface="Poppins" pitchFamily="34" charset="-120"/>
              </a:rPr>
              <a:t>الجلسة 8: المنهج الثنائي الاجتماعي واللغة</a:t>
            </a:r>
            <a:endParaRPr lang="en-US" sz="2625" dirty="0"/>
          </a:p>
        </p:txBody>
      </p:sp>
      <p:sp>
        <p:nvSpPr>
          <p:cNvPr id="8" name="Text 1"/>
          <p:cNvSpPr/>
          <p:nvPr/>
        </p:nvSpPr>
        <p:spPr>
          <a:xfrm>
            <a:off x="2971800" y="1428750"/>
            <a:ext cx="8001000" cy="264765"/>
          </a:xfrm>
          <a:prstGeom prst="rect">
            <a:avLst/>
          </a:prstGeom>
          <a:noFill/>
          <a:ln/>
        </p:spPr>
        <p:txBody>
          <a:bodyPr wrap="square" lIns="0" tIns="0" rIns="0" bIns="0" rtlCol="0" anchor="ctr" vert="horz"/>
          <a:lstStyle/>
          <a:p>
            <a:pPr indent="0" marL="0">
              <a:lnSpc>
                <a:spcPts val="2085"/>
              </a:lnSpc>
              <a:buNone/>
            </a:pPr>
            <a:r>
              <a:rPr lang="en-US" sz="1500" b="1" dirty="0">
                <a:solidFill>
                  <a:srgbClr val="000000"/>
                </a:solidFill>
                <a:latin typeface="Poppins" pitchFamily="34" charset="0"/>
                <a:ea typeface="Poppins" pitchFamily="34" charset="-122"/>
                <a:cs typeface="Poppins" pitchFamily="34" charset="-120"/>
              </a:rPr>
              <a:t>مساهمات كينيث جيرجن :Kenneth Gergen</a:t>
            </a:r>
            <a:endParaRPr lang="en-US" sz="1500" dirty="0"/>
          </a:p>
        </p:txBody>
      </p:sp>
      <p:sp>
        <p:nvSpPr>
          <p:cNvPr id="9" name="Text 2"/>
          <p:cNvSpPr/>
          <p:nvPr/>
        </p:nvSpPr>
        <p:spPr>
          <a:xfrm>
            <a:off x="10972800" y="1428750"/>
            <a:ext cx="9304020" cy="291257"/>
          </a:xfrm>
          <a:prstGeom prst="rect">
            <a:avLst/>
          </a:prstGeom>
          <a:noFill/>
          <a:ln/>
        </p:spPr>
        <p:txBody>
          <a:bodyPr wrap="square" lIns="0" tIns="0" rIns="0" bIns="0" rtlCol="0" anchor="ctr" vert="horz"/>
          <a:lstStyle/>
          <a:p>
            <a:pPr indent="0" marL="0">
              <a:lnSpc>
                <a:spcPts val="2294"/>
              </a:lnSpc>
              <a:buNone/>
            </a:pPr>
            <a:r>
              <a:rPr lang="en-US" sz="1650" b="1" dirty="0">
                <a:solidFill>
                  <a:srgbClr val="000000"/>
                </a:solidFill>
                <a:latin typeface="Poppins" pitchFamily="34" charset="0"/>
                <a:ea typeface="Poppins" pitchFamily="34" charset="-122"/>
                <a:cs typeface="Poppins" pitchFamily="34" charset="-120"/>
              </a:rPr>
              <a:t>المبادئ الأساسية للبنائية الاجتماعية:</a:t>
            </a:r>
            <a:endParaRPr lang="en-US" sz="1650" dirty="0"/>
          </a:p>
        </p:txBody>
      </p:sp>
      <p:sp>
        <p:nvSpPr>
          <p:cNvPr id="10" name="Text 3"/>
          <p:cNvSpPr/>
          <p:nvPr/>
        </p:nvSpPr>
        <p:spPr>
          <a:xfrm>
            <a:off x="4972050" y="3038475"/>
            <a:ext cx="3840480" cy="211782"/>
          </a:xfrm>
          <a:prstGeom prst="rect">
            <a:avLst/>
          </a:prstGeom>
          <a:noFill/>
          <a:ln/>
        </p:spPr>
        <p:txBody>
          <a:bodyPr wrap="square" lIns="0" tIns="0" rIns="0" bIns="0" rtlCol="0" anchor="ctr" vert="horz"/>
          <a:lstStyle/>
          <a:p>
            <a:pPr indent="0" marL="0">
              <a:lnSpc>
                <a:spcPts val="1668"/>
              </a:lnSpc>
              <a:buNone/>
            </a:pPr>
            <a:r>
              <a:rPr lang="en-US" sz="1200" b="1" dirty="0">
                <a:solidFill>
                  <a:srgbClr val="000000"/>
                </a:solidFill>
                <a:latin typeface="Poppins" pitchFamily="34" charset="0"/>
                <a:ea typeface="Poppins" pitchFamily="34" charset="-122"/>
                <a:cs typeface="Poppins" pitchFamily="34" charset="-120"/>
              </a:rPr>
              <a:t>نقد النموذج التجريبي:</a:t>
            </a:r>
            <a:endParaRPr lang="en-US" sz="1200" dirty="0"/>
          </a:p>
        </p:txBody>
      </p:sp>
      <p:sp>
        <p:nvSpPr>
          <p:cNvPr id="11" name="Text 4"/>
          <p:cNvSpPr/>
          <p:nvPr/>
        </p:nvSpPr>
        <p:spPr>
          <a:xfrm>
            <a:off x="3571875" y="4438650"/>
            <a:ext cx="6732270" cy="251520"/>
          </a:xfrm>
          <a:prstGeom prst="rect">
            <a:avLst/>
          </a:prstGeom>
          <a:noFill/>
          <a:ln/>
        </p:spPr>
        <p:txBody>
          <a:bodyPr wrap="square" lIns="0" tIns="0" rIns="0" bIns="0" rtlCol="0" anchor="ctr" vert="horz"/>
          <a:lstStyle/>
          <a:p>
            <a:pPr indent="0" marL="0">
              <a:lnSpc>
                <a:spcPts val="1981"/>
              </a:lnSpc>
              <a:buNone/>
            </a:pPr>
            <a:r>
              <a:rPr lang="en-US" sz="1425" b="1" dirty="0">
                <a:solidFill>
                  <a:srgbClr val="000000"/>
                </a:solidFill>
                <a:latin typeface="Poppins" pitchFamily="34" charset="0"/>
                <a:ea typeface="Poppins" pitchFamily="34" charset="-122"/>
                <a:cs typeface="Poppins" pitchFamily="34" charset="-120"/>
              </a:rPr>
              <a:t>مساهمات فيفيان بور :Vivian Burr</a:t>
            </a:r>
            <a:endParaRPr lang="en-US" sz="1425" dirty="0"/>
          </a:p>
        </p:txBody>
      </p:sp>
      <p:sp>
        <p:nvSpPr>
          <p:cNvPr id="12" name="Text 5"/>
          <p:cNvSpPr/>
          <p:nvPr/>
        </p:nvSpPr>
        <p:spPr>
          <a:xfrm>
            <a:off x="10829925" y="3038475"/>
            <a:ext cx="6080760" cy="251520"/>
          </a:xfrm>
          <a:prstGeom prst="rect">
            <a:avLst/>
          </a:prstGeom>
          <a:noFill/>
          <a:ln/>
        </p:spPr>
        <p:txBody>
          <a:bodyPr wrap="square" lIns="0" tIns="0" rIns="0" bIns="0" rtlCol="0" anchor="ctr" vert="horz"/>
          <a:lstStyle/>
          <a:p>
            <a:pPr indent="0" marL="0">
              <a:lnSpc>
                <a:spcPts val="1981"/>
              </a:lnSpc>
              <a:buNone/>
            </a:pPr>
            <a:r>
              <a:rPr lang="en-US" sz="1425" b="1" dirty="0">
                <a:solidFill>
                  <a:srgbClr val="000000"/>
                </a:solidFill>
                <a:latin typeface="Poppins" pitchFamily="34" charset="0"/>
                <a:ea typeface="Poppins" pitchFamily="34" charset="-122"/>
                <a:cs typeface="Poppins" pitchFamily="34" charset="-120"/>
              </a:rPr>
              <a:t>الافتراضات النظرية الجوهرية:</a:t>
            </a:r>
            <a:endParaRPr lang="en-US" sz="1425" dirty="0"/>
          </a:p>
        </p:txBody>
      </p:sp>
      <p:sp>
        <p:nvSpPr>
          <p:cNvPr id="13" name="Text 6"/>
          <p:cNvSpPr/>
          <p:nvPr/>
        </p:nvSpPr>
        <p:spPr>
          <a:xfrm>
            <a:off x="5181600" y="1800225"/>
            <a:ext cx="696218" cy="293340"/>
          </a:xfrm>
          <a:prstGeom prst="rect">
            <a:avLst/>
          </a:prstGeom>
          <a:noFill/>
          <a:ln/>
        </p:spPr>
        <p:txBody>
          <a:bodyPr wrap="square" lIns="0" tIns="0" rIns="0" bIns="0" rtlCol="0" anchor="ctr" vert="horz"/>
          <a:lstStyle/>
          <a:p>
            <a:pPr indent="0" marL="0">
              <a:lnSpc>
                <a:spcPts val="770"/>
              </a:lnSpc>
              <a:buNone/>
            </a:pPr>
            <a:r>
              <a:rPr lang="en-US" sz="675" dirty="0">
                <a:solidFill>
                  <a:srgbClr val="000000"/>
                </a:solidFill>
                <a:latin typeface="Poppins" pitchFamily="34" charset="0"/>
                <a:ea typeface="Poppins" pitchFamily="34" charset="-122"/>
                <a:cs typeface="Poppins" pitchFamily="34" charset="-120"/>
              </a:rPr>
              <a:t>طور جيرجن نقداً جذرياً لعلم النفس التقليدي، مجدلاً بأن التركيز على الفرد كوحدة مستقلة يتجاهل الطبيعة الاجتماعية المتصلة</a:t>
            </a:r>
            <a:pPr indent="0" marL="0">
              <a:lnSpc>
                <a:spcPts val="770"/>
              </a:lnSpc>
              <a:buNone/>
            </a:pPr>
            <a:r>
              <a:rPr lang="en-US" sz="675" dirty="0">
                <a:solidFill>
                  <a:srgbClr val="000000"/>
                </a:solidFill>
                <a:latin typeface="Poppins" pitchFamily="34" charset="0"/>
                <a:ea typeface="Poppins" pitchFamily="34" charset="-122"/>
                <a:cs typeface="Poppins" pitchFamily="34" charset="-120"/>
              </a:rPr>
              <a:t>
</a:t>
            </a:r>
            <a:pPr indent="0" marL="0">
              <a:lnSpc>
                <a:spcPts val="770"/>
              </a:lnSpc>
              <a:buNone/>
            </a:pPr>
            <a:r>
              <a:rPr lang="en-US" sz="675" dirty="0">
                <a:solidFill>
                  <a:srgbClr val="000000"/>
                </a:solidFill>
                <a:latin typeface="Poppins" pitchFamily="34" charset="0"/>
                <a:ea typeface="Poppins" pitchFamily="34" charset="-122"/>
                <a:cs typeface="Poppins" pitchFamily="34" charset="-120"/>
              </a:rPr>
              <a:t>للفرد البشري، داعياً إلى علم نفس علاقي يركز على العمليات التفاعلية</a:t>
            </a:r>
            <a:pPr indent="0" marL="0">
              <a:lnSpc>
                <a:spcPts val="770"/>
              </a:lnSpc>
              <a:buNone/>
            </a:pPr>
            <a:r>
              <a:rPr lang="en-US" sz="675" dirty="0">
                <a:solidFill>
                  <a:srgbClr val="000000"/>
                </a:solidFill>
                <a:latin typeface="Poppins" pitchFamily="34" charset="0"/>
                <a:ea typeface="Poppins" pitchFamily="34" charset="-122"/>
                <a:cs typeface="Poppins" pitchFamily="34" charset="-120"/>
              </a:rPr>
              <a:t>
</a:t>
            </a:r>
            <a:pPr indent="0" marL="0">
              <a:lnSpc>
                <a:spcPts val="770"/>
              </a:lnSpc>
              <a:buNone/>
            </a:pPr>
            <a:r>
              <a:rPr lang="en-US" sz="675" dirty="0">
                <a:solidFill>
                  <a:srgbClr val="000000"/>
                </a:solidFill>
                <a:latin typeface="Poppins" pitchFamily="34" charset="0"/>
                <a:ea typeface="Poppins" pitchFamily="34" charset="-122"/>
                <a:cs typeface="Poppins" pitchFamily="34" charset="-120"/>
              </a:rPr>
              <a:t>بدلاً من الخصائص الفردية الثابتة.</a:t>
            </a:r>
            <a:endParaRPr lang="en-US" sz="675" dirty="0"/>
          </a:p>
        </p:txBody>
      </p:sp>
      <p:sp>
        <p:nvSpPr>
          <p:cNvPr id="14" name="Text 7"/>
          <p:cNvSpPr/>
          <p:nvPr/>
        </p:nvSpPr>
        <p:spPr>
          <a:xfrm>
            <a:off x="11534775" y="1800225"/>
            <a:ext cx="929580" cy="586234"/>
          </a:xfrm>
          <a:prstGeom prst="rect">
            <a:avLst/>
          </a:prstGeom>
          <a:noFill/>
          <a:ln/>
        </p:spPr>
        <p:txBody>
          <a:bodyPr wrap="square" lIns="0" tIns="0" rIns="0" bIns="0" rtlCol="0" anchor="ctr" vert="horz"/>
          <a:lstStyle/>
          <a:p>
            <a:pPr indent="0" marL="0">
              <a:lnSpc>
                <a:spcPts val="1539"/>
              </a:lnSpc>
              <a:buNone/>
            </a:pPr>
            <a:r>
              <a:rPr lang="en-US" sz="1350" dirty="0">
                <a:solidFill>
                  <a:srgbClr val="000000"/>
                </a:solidFill>
                <a:latin typeface="Poppins" pitchFamily="34" charset="0"/>
                <a:ea typeface="Poppins" pitchFamily="34" charset="-122"/>
                <a:cs typeface="Poppins" pitchFamily="34" charset="-120"/>
              </a:rPr>
              <a:t>يحدد المنهج الثنائي الاجتماعي الافتراضات التقليدية في علم النفس، مؤكداً أن</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
</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الواقع والمعرفة ليسا واقعتين موضوعيتين مكتشفتين بالبنات الاجتماعية بشكل</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
</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من خلال التفاعل والخطاب الاجتماعي.</a:t>
            </a:r>
            <a:endParaRPr lang="en-US" sz="1350" dirty="0"/>
          </a:p>
        </p:txBody>
      </p:sp>
      <p:sp>
        <p:nvSpPr>
          <p:cNvPr id="15" name="Text 8"/>
          <p:cNvSpPr/>
          <p:nvPr/>
        </p:nvSpPr>
        <p:spPr>
          <a:xfrm>
            <a:off x="4991100" y="3343275"/>
            <a:ext cx="874365" cy="738188"/>
          </a:xfrm>
          <a:prstGeom prst="rect">
            <a:avLst/>
          </a:prstGeom>
          <a:noFill/>
          <a:ln/>
        </p:spPr>
        <p:txBody>
          <a:bodyPr wrap="square" lIns="0" tIns="0" rIns="0" bIns="0" rtlCol="0" anchor="ctr" vert="horz"/>
          <a:lstStyle/>
          <a:p>
            <a:pPr indent="0" marL="0">
              <a:lnSpc>
                <a:spcPts val="1454"/>
              </a:lnSpc>
              <a:buNone/>
            </a:pPr>
            <a:r>
              <a:rPr lang="en-US" sz="1275" dirty="0">
                <a:solidFill>
                  <a:srgbClr val="000000"/>
                </a:solidFill>
                <a:latin typeface="Poppins" pitchFamily="34" charset="0"/>
                <a:ea typeface="Poppins" pitchFamily="34" charset="-122"/>
                <a:cs typeface="Poppins" pitchFamily="34" charset="-120"/>
              </a:rPr>
              <a:t>يرى جيرجن أن المنهج التجريبي التقليدي، بسعيه للحصول على</a:t>
            </a:r>
            <a:pPr indent="0" marL="0">
              <a:lnSpc>
                <a:spcPts val="1454"/>
              </a:lnSpc>
              <a:buNone/>
            </a:pPr>
            <a:r>
              <a:rPr lang="en-US" sz="1275" dirty="0">
                <a:solidFill>
                  <a:srgbClr val="000000"/>
                </a:solidFill>
                <a:latin typeface="Poppins" pitchFamily="34" charset="0"/>
                <a:ea typeface="Poppins" pitchFamily="34" charset="-122"/>
                <a:cs typeface="Poppins" pitchFamily="34" charset="-120"/>
              </a:rPr>
              <a:t>
</a:t>
            </a:r>
            <a:pPr indent="0" marL="0">
              <a:lnSpc>
                <a:spcPts val="1454"/>
              </a:lnSpc>
              <a:buNone/>
            </a:pPr>
            <a:r>
              <a:rPr lang="en-US" sz="1275" dirty="0">
                <a:solidFill>
                  <a:srgbClr val="000000"/>
                </a:solidFill>
                <a:latin typeface="Poppins" pitchFamily="34" charset="0"/>
                <a:ea typeface="Poppins" pitchFamily="34" charset="-122"/>
                <a:cs typeface="Poppins" pitchFamily="34" charset="-120"/>
              </a:rPr>
              <a:t>معرفة موضوعية، يفشل في الاعتراف بأن المعرفة نفسها هي منتج</a:t>
            </a:r>
            <a:pPr indent="0" marL="0">
              <a:lnSpc>
                <a:spcPts val="1454"/>
              </a:lnSpc>
              <a:buNone/>
            </a:pPr>
            <a:r>
              <a:rPr lang="en-US" sz="1275" dirty="0">
                <a:solidFill>
                  <a:srgbClr val="000000"/>
                </a:solidFill>
                <a:latin typeface="Poppins" pitchFamily="34" charset="0"/>
                <a:ea typeface="Poppins" pitchFamily="34" charset="-122"/>
                <a:cs typeface="Poppins" pitchFamily="34" charset="-120"/>
              </a:rPr>
              <a:t>
</a:t>
            </a:r>
            <a:pPr indent="0" marL="0">
              <a:lnSpc>
                <a:spcPts val="1454"/>
              </a:lnSpc>
              <a:buNone/>
            </a:pPr>
            <a:r>
              <a:rPr lang="en-US" sz="1275" dirty="0">
                <a:solidFill>
                  <a:srgbClr val="000000"/>
                </a:solidFill>
                <a:latin typeface="Poppins" pitchFamily="34" charset="0"/>
                <a:ea typeface="Poppins" pitchFamily="34" charset="-122"/>
                <a:cs typeface="Poppins" pitchFamily="34" charset="-120"/>
              </a:rPr>
              <a:t>اجتماعي. الباحث ليس مراقباً حيادياً، بل مشارك في بناء الواقع</a:t>
            </a:r>
            <a:pPr indent="0" marL="0">
              <a:lnSpc>
                <a:spcPts val="1454"/>
              </a:lnSpc>
              <a:buNone/>
            </a:pPr>
            <a:r>
              <a:rPr lang="en-US" sz="1275" dirty="0">
                <a:solidFill>
                  <a:srgbClr val="000000"/>
                </a:solidFill>
                <a:latin typeface="Poppins" pitchFamily="34" charset="0"/>
                <a:ea typeface="Poppins" pitchFamily="34" charset="-122"/>
                <a:cs typeface="Poppins" pitchFamily="34" charset="-120"/>
              </a:rPr>
              <a:t>
</a:t>
            </a:r>
            <a:pPr indent="0" marL="0">
              <a:lnSpc>
                <a:spcPts val="1454"/>
              </a:lnSpc>
              <a:buNone/>
            </a:pPr>
            <a:r>
              <a:rPr lang="en-US" sz="1275" dirty="0">
                <a:solidFill>
                  <a:srgbClr val="000000"/>
                </a:solidFill>
                <a:latin typeface="Poppins" pitchFamily="34" charset="0"/>
                <a:ea typeface="Poppins" pitchFamily="34" charset="-122"/>
                <a:cs typeface="Poppins" pitchFamily="34" charset="-120"/>
              </a:rPr>
              <a:t>الواقع الذي يدرسه.</a:t>
            </a:r>
            <a:endParaRPr lang="en-US" sz="1275" dirty="0"/>
          </a:p>
        </p:txBody>
      </p:sp>
      <p:sp>
        <p:nvSpPr>
          <p:cNvPr id="16" name="Text 9"/>
          <p:cNvSpPr/>
          <p:nvPr/>
        </p:nvSpPr>
        <p:spPr>
          <a:xfrm>
            <a:off x="10906125" y="3429000"/>
            <a:ext cx="811411" cy="781645"/>
          </a:xfrm>
          <a:prstGeom prst="rect">
            <a:avLst/>
          </a:prstGeom>
          <a:noFill/>
          <a:ln/>
        </p:spPr>
        <p:txBody>
          <a:bodyPr wrap="square" lIns="0" tIns="0" rIns="0" bIns="0" rtlCol="0" anchor="ctr" vert="horz"/>
          <a:lstStyle/>
          <a:p>
            <a:pPr indent="0" marL="0">
              <a:lnSpc>
                <a:spcPts val="1539"/>
              </a:lnSpc>
              <a:buNone/>
            </a:pPr>
            <a:r>
              <a:rPr lang="en-US" sz="1350" dirty="0">
                <a:solidFill>
                  <a:srgbClr val="000000"/>
                </a:solidFill>
                <a:latin typeface="Poppins" pitchFamily="34" charset="0"/>
                <a:ea typeface="Poppins" pitchFamily="34" charset="-122"/>
                <a:cs typeface="Poppins" pitchFamily="34" charset="-120"/>
              </a:rPr>
              <a:t>بناء الواقع الاجتماعي لا يولد واقع موضوعي مستقل عن الملاحظ.</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
</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الواقع الذي تخبره هو نتائج عمليات التفاوض الاجتماعي والتقافي</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
</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المستمرة. حيث تتشكل المعاني من خلال الممارسات الختامية</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
</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المشتركة.</a:t>
            </a:r>
            <a:endParaRPr lang="en-US" sz="1350" dirty="0"/>
          </a:p>
        </p:txBody>
      </p:sp>
      <p:sp>
        <p:nvSpPr>
          <p:cNvPr id="17" name="Text 10"/>
          <p:cNvSpPr/>
          <p:nvPr/>
        </p:nvSpPr>
        <p:spPr>
          <a:xfrm>
            <a:off x="4648200" y="4781550"/>
            <a:ext cx="1252538" cy="521047"/>
          </a:xfrm>
          <a:prstGeom prst="rect">
            <a:avLst/>
          </a:prstGeom>
          <a:noFill/>
          <a:ln/>
        </p:spPr>
        <p:txBody>
          <a:bodyPr wrap="square" lIns="0" tIns="0" rIns="0" bIns="0" rtlCol="0" anchor="ctr" vert="horz"/>
          <a:lstStyle/>
          <a:p>
            <a:pPr indent="0" marL="0">
              <a:lnSpc>
                <a:spcPts val="1368"/>
              </a:lnSpc>
              <a:buNone/>
            </a:pPr>
            <a:r>
              <a:rPr lang="en-US" sz="1200" dirty="0">
                <a:solidFill>
                  <a:srgbClr val="000000"/>
                </a:solidFill>
                <a:latin typeface="Poppins" pitchFamily="34" charset="0"/>
                <a:ea typeface="Poppins" pitchFamily="34" charset="-122"/>
                <a:cs typeface="Poppins" pitchFamily="34" charset="-120"/>
              </a:rPr>
              <a:t>قدمت بور تحليلاً أنبائياً للمبادئ الأساسية للبنائية الاجتماعية، مؤكدة</a:t>
            </a:r>
            <a:pPr indent="0" marL="0">
              <a:lnSpc>
                <a:spcPts val="1368"/>
              </a:lnSpc>
              <a:buNone/>
            </a:pPr>
            <a:r>
              <a:rPr lang="en-US" sz="1200" dirty="0">
                <a:solidFill>
                  <a:srgbClr val="000000"/>
                </a:solidFill>
                <a:latin typeface="Poppins" pitchFamily="34" charset="0"/>
                <a:ea typeface="Poppins" pitchFamily="34" charset="-122"/>
                <a:cs typeface="Poppins" pitchFamily="34" charset="-120"/>
              </a:rPr>
              <a:t>
</a:t>
            </a:r>
            <a:pPr indent="0" marL="0">
              <a:lnSpc>
                <a:spcPts val="1368"/>
              </a:lnSpc>
              <a:buNone/>
            </a:pPr>
            <a:r>
              <a:rPr lang="en-US" sz="1200" dirty="0">
                <a:solidFill>
                  <a:srgbClr val="000000"/>
                </a:solidFill>
                <a:latin typeface="Poppins" pitchFamily="34" charset="0"/>
                <a:ea typeface="Poppins" pitchFamily="34" charset="-122"/>
                <a:cs typeface="Poppins" pitchFamily="34" charset="-120"/>
              </a:rPr>
              <a:t>موجودة على أهمية فهم كيفية تشكيل الخطابات المهنية فهماً للذات</a:t>
            </a:r>
            <a:pPr indent="0" marL="0">
              <a:lnSpc>
                <a:spcPts val="1368"/>
              </a:lnSpc>
              <a:buNone/>
            </a:pPr>
            <a:r>
              <a:rPr lang="en-US" sz="1200" dirty="0">
                <a:solidFill>
                  <a:srgbClr val="000000"/>
                </a:solidFill>
                <a:latin typeface="Poppins" pitchFamily="34" charset="0"/>
                <a:ea typeface="Poppins" pitchFamily="34" charset="-122"/>
                <a:cs typeface="Poppins" pitchFamily="34" charset="-120"/>
              </a:rPr>
              <a:t>
</a:t>
            </a:r>
            <a:pPr indent="0" marL="0">
              <a:lnSpc>
                <a:spcPts val="1368"/>
              </a:lnSpc>
              <a:buNone/>
            </a:pPr>
            <a:r>
              <a:rPr lang="en-US" sz="1200" dirty="0">
                <a:solidFill>
                  <a:srgbClr val="000000"/>
                </a:solidFill>
                <a:latin typeface="Poppins" pitchFamily="34" charset="0"/>
                <a:ea typeface="Poppins" pitchFamily="34" charset="-122"/>
                <a:cs typeface="Poppins" pitchFamily="34" charset="-120"/>
              </a:rPr>
              <a:t>والآخرين. ذكرت على كيفية تأثير العلاقات القوية على عمليات بناء المعنى.</a:t>
            </a:r>
            <a:endParaRPr lang="en-US" sz="1200" dirty="0"/>
          </a:p>
        </p:txBody>
      </p:sp>
      <p:sp>
        <p:nvSpPr>
          <p:cNvPr id="18" name="Text 11"/>
          <p:cNvSpPr/>
          <p:nvPr/>
        </p:nvSpPr>
        <p:spPr>
          <a:xfrm>
            <a:off x="4943475" y="5543550"/>
            <a:ext cx="3840480" cy="211782"/>
          </a:xfrm>
          <a:prstGeom prst="rect">
            <a:avLst/>
          </a:prstGeom>
          <a:noFill/>
          <a:ln/>
        </p:spPr>
        <p:txBody>
          <a:bodyPr wrap="square" lIns="0" tIns="0" rIns="0" bIns="0" rtlCol="0" anchor="ctr" vert="horz"/>
          <a:lstStyle/>
          <a:p>
            <a:pPr indent="0" marL="0">
              <a:lnSpc>
                <a:spcPts val="1668"/>
              </a:lnSpc>
              <a:buNone/>
            </a:pPr>
            <a:r>
              <a:rPr lang="en-US" sz="1200" b="1" dirty="0">
                <a:solidFill>
                  <a:srgbClr val="000000"/>
                </a:solidFill>
                <a:latin typeface="Poppins" pitchFamily="34" charset="0"/>
                <a:ea typeface="Poppins" pitchFamily="34" charset="-122"/>
                <a:cs typeface="Poppins" pitchFamily="34" charset="-120"/>
              </a:rPr>
              <a:t>التمثيلات الاجتماعية:</a:t>
            </a:r>
            <a:endParaRPr lang="en-US" sz="1200" dirty="0"/>
          </a:p>
        </p:txBody>
      </p:sp>
      <p:sp>
        <p:nvSpPr>
          <p:cNvPr id="19" name="Text 12"/>
          <p:cNvSpPr/>
          <p:nvPr/>
        </p:nvSpPr>
        <p:spPr>
          <a:xfrm>
            <a:off x="10953750" y="4600575"/>
            <a:ext cx="751433" cy="586234"/>
          </a:xfrm>
          <a:prstGeom prst="rect">
            <a:avLst/>
          </a:prstGeom>
          <a:noFill/>
          <a:ln/>
        </p:spPr>
        <p:txBody>
          <a:bodyPr wrap="square" lIns="0" tIns="0" rIns="0" bIns="0" rtlCol="0" anchor="ctr" vert="horz"/>
          <a:lstStyle/>
          <a:p>
            <a:pPr indent="0" marL="0">
              <a:lnSpc>
                <a:spcPts val="1539"/>
              </a:lnSpc>
              <a:buNone/>
            </a:pPr>
            <a:r>
              <a:rPr lang="en-US" sz="1350" dirty="0">
                <a:solidFill>
                  <a:srgbClr val="000000"/>
                </a:solidFill>
                <a:latin typeface="Poppins" pitchFamily="34" charset="0"/>
                <a:ea typeface="Poppins" pitchFamily="34" charset="-122"/>
                <a:cs typeface="Poppins" pitchFamily="34" charset="-120"/>
              </a:rPr>
              <a:t>اللغة كأداة بناء: اللغة ليست مجرد وسيلة لوصف العالم الموجود،</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
</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بل هي الآلية الأساسية التي نبني من خلالها فهمنا للواقع.</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
</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المكالمات والمقاييس تخلق الظواهر التي تصفها، وليس العكس.</a:t>
            </a:r>
            <a:endParaRPr lang="en-US" sz="1350" dirty="0"/>
          </a:p>
        </p:txBody>
      </p:sp>
      <p:sp>
        <p:nvSpPr>
          <p:cNvPr id="20" name="Text 13"/>
          <p:cNvSpPr/>
          <p:nvPr/>
        </p:nvSpPr>
        <p:spPr>
          <a:xfrm>
            <a:off x="5057775" y="5857875"/>
            <a:ext cx="842963" cy="586234"/>
          </a:xfrm>
          <a:prstGeom prst="rect">
            <a:avLst/>
          </a:prstGeom>
          <a:noFill/>
          <a:ln/>
        </p:spPr>
        <p:txBody>
          <a:bodyPr wrap="square" lIns="0" tIns="0" rIns="0" bIns="0" rtlCol="0" anchor="ctr" vert="horz"/>
          <a:lstStyle/>
          <a:p>
            <a:pPr indent="0" marL="0">
              <a:lnSpc>
                <a:spcPts val="1539"/>
              </a:lnSpc>
              <a:buNone/>
            </a:pPr>
            <a:r>
              <a:rPr lang="en-US" sz="1350" dirty="0">
                <a:solidFill>
                  <a:srgbClr val="000000"/>
                </a:solidFill>
                <a:latin typeface="Poppins" pitchFamily="34" charset="0"/>
                <a:ea typeface="Poppins" pitchFamily="34" charset="-122"/>
                <a:cs typeface="Poppins" pitchFamily="34" charset="-120"/>
              </a:rPr>
              <a:t>استكشفت كيف تنتشر الفواهم المعقدة مثل "الصحة النفسية" أو</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
</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"الشخصية" في المجتمع وتصبح جزءاً من الفهم الشائع، مؤثرة على</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
</a:t>
            </a:r>
            <a:pPr indent="0" marL="0">
              <a:lnSpc>
                <a:spcPts val="1539"/>
              </a:lnSpc>
              <a:buNone/>
            </a:pPr>
            <a:r>
              <a:rPr lang="en-US" sz="1350" dirty="0">
                <a:solidFill>
                  <a:srgbClr val="000000"/>
                </a:solidFill>
                <a:latin typeface="Poppins" pitchFamily="34" charset="0"/>
                <a:ea typeface="Poppins" pitchFamily="34" charset="-122"/>
                <a:cs typeface="Poppins" pitchFamily="34" charset="-120"/>
              </a:rPr>
              <a:t>كيفية تفسير الأفراد لتجاربهم الشخصية.</a:t>
            </a:r>
            <a:endParaRPr lang="en-US" sz="1350" dirty="0"/>
          </a:p>
        </p:txBody>
      </p:sp>
      <p:sp>
        <p:nvSpPr>
          <p:cNvPr id="21" name="Text 14"/>
          <p:cNvSpPr/>
          <p:nvPr/>
        </p:nvSpPr>
        <p:spPr>
          <a:xfrm>
            <a:off x="10753725" y="5486400"/>
            <a:ext cx="951458" cy="738188"/>
          </a:xfrm>
          <a:prstGeom prst="rect">
            <a:avLst/>
          </a:prstGeom>
          <a:noFill/>
          <a:ln/>
        </p:spPr>
        <p:txBody>
          <a:bodyPr wrap="square" lIns="0" tIns="0" rIns="0" bIns="0" rtlCol="0" anchor="ctr" vert="horz"/>
          <a:lstStyle/>
          <a:p>
            <a:pPr indent="0" marL="0">
              <a:lnSpc>
                <a:spcPts val="1454"/>
              </a:lnSpc>
              <a:buNone/>
            </a:pPr>
            <a:r>
              <a:rPr lang="en-US" sz="1275" dirty="0">
                <a:solidFill>
                  <a:srgbClr val="000000"/>
                </a:solidFill>
                <a:latin typeface="Poppins" pitchFamily="34" charset="0"/>
                <a:ea typeface="Poppins" pitchFamily="34" charset="-122"/>
                <a:cs typeface="Poppins" pitchFamily="34" charset="-120"/>
              </a:rPr>
              <a:t>التاريخية والثقافية: جميع أشكال المعرفة، بما في ذلك الملاحظة</a:t>
            </a:r>
            <a:pPr indent="0" marL="0">
              <a:lnSpc>
                <a:spcPts val="1454"/>
              </a:lnSpc>
              <a:buNone/>
            </a:pPr>
            <a:r>
              <a:rPr lang="en-US" sz="1275" dirty="0">
                <a:solidFill>
                  <a:srgbClr val="000000"/>
                </a:solidFill>
                <a:latin typeface="Poppins" pitchFamily="34" charset="0"/>
                <a:ea typeface="Poppins" pitchFamily="34" charset="-122"/>
                <a:cs typeface="Poppins" pitchFamily="34" charset="-120"/>
              </a:rPr>
              <a:t>
</a:t>
            </a:r>
            <a:pPr indent="0" marL="0">
              <a:lnSpc>
                <a:spcPts val="1454"/>
              </a:lnSpc>
              <a:buNone/>
            </a:pPr>
            <a:r>
              <a:rPr lang="en-US" sz="1275" dirty="0">
                <a:solidFill>
                  <a:srgbClr val="000000"/>
                </a:solidFill>
                <a:latin typeface="Poppins" pitchFamily="34" charset="0"/>
                <a:ea typeface="Poppins" pitchFamily="34" charset="-122"/>
                <a:cs typeface="Poppins" pitchFamily="34" charset="-120"/>
              </a:rPr>
              <a:t>النفسية، مرتبطة بأ历史文化 المعينة التي تربط بها التباقيات التاريخي.</a:t>
            </a:r>
            <a:pPr indent="0" marL="0">
              <a:lnSpc>
                <a:spcPts val="1454"/>
              </a:lnSpc>
              <a:buNone/>
            </a:pPr>
            <a:r>
              <a:rPr lang="en-US" sz="1275" dirty="0">
                <a:solidFill>
                  <a:srgbClr val="000000"/>
                </a:solidFill>
                <a:latin typeface="Poppins" pitchFamily="34" charset="0"/>
                <a:ea typeface="Poppins" pitchFamily="34" charset="-122"/>
                <a:cs typeface="Poppins" pitchFamily="34" charset="-120"/>
              </a:rPr>
              <a:t>
</a:t>
            </a:r>
            <a:pPr indent="0" marL="0">
              <a:lnSpc>
                <a:spcPts val="1454"/>
              </a:lnSpc>
              <a:buNone/>
            </a:pPr>
            <a:r>
              <a:rPr lang="en-US" sz="1275" dirty="0">
                <a:solidFill>
                  <a:srgbClr val="000000"/>
                </a:solidFill>
                <a:latin typeface="Poppins" pitchFamily="34" charset="0"/>
                <a:ea typeface="Poppins" pitchFamily="34" charset="-122"/>
                <a:cs typeface="Poppins" pitchFamily="34" charset="-120"/>
              </a:rPr>
              <a:t>والثقافي. ما تقتبسه "حقائق" نفسية في ثقافة معينة قد يكون مختلفاً</a:t>
            </a:r>
            <a:pPr indent="0" marL="0">
              <a:lnSpc>
                <a:spcPts val="1454"/>
              </a:lnSpc>
              <a:buNone/>
            </a:pPr>
            <a:r>
              <a:rPr lang="en-US" sz="1275" dirty="0">
                <a:solidFill>
                  <a:srgbClr val="000000"/>
                </a:solidFill>
                <a:latin typeface="Poppins" pitchFamily="34" charset="0"/>
                <a:ea typeface="Poppins" pitchFamily="34" charset="-122"/>
                <a:cs typeface="Poppins" pitchFamily="34" charset="-120"/>
              </a:rPr>
              <a:t>
</a:t>
            </a:r>
            <a:pPr indent="0" marL="0">
              <a:lnSpc>
                <a:spcPts val="1454"/>
              </a:lnSpc>
              <a:buNone/>
            </a:pPr>
            <a:r>
              <a:rPr lang="en-US" sz="1275" dirty="0">
                <a:solidFill>
                  <a:srgbClr val="000000"/>
                </a:solidFill>
                <a:latin typeface="Poppins" pitchFamily="34" charset="0"/>
                <a:ea typeface="Poppins" pitchFamily="34" charset="-122"/>
                <a:cs typeface="Poppins" pitchFamily="34" charset="-120"/>
              </a:rPr>
              <a:t>تماماً في سياق آخر.</a:t>
            </a:r>
            <a:endParaRPr lang="en-US" sz="1275"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8692753" y="5863530"/>
            <a:ext cx="329059" cy="342900"/>
          </a:xfrm>
          <a:prstGeom prst="rect">
            <a:avLst/>
          </a:prstGeom>
        </p:spPr>
      </p:pic>
      <p:pic>
        <p:nvPicPr>
          <p:cNvPr id="4" name="Image 2" descr="preencoded.png">    </p:cNvPr>
          <p:cNvPicPr>
            <a:picLocks noChangeAspect="1"/>
          </p:cNvPicPr>
          <p:nvPr/>
        </p:nvPicPr>
        <p:blipFill>
          <a:blip r:embed="rId3"/>
          <a:stretch>
            <a:fillRect/>
          </a:stretch>
        </p:blipFill>
        <p:spPr>
          <a:xfrm>
            <a:off x="8692753" y="5493246"/>
            <a:ext cx="329059" cy="329059"/>
          </a:xfrm>
          <a:prstGeom prst="rect">
            <a:avLst/>
          </a:prstGeom>
        </p:spPr>
      </p:pic>
      <p:pic>
        <p:nvPicPr>
          <p:cNvPr id="5" name="Image 3" descr="preencoded.png">    </p:cNvPr>
          <p:cNvPicPr>
            <a:picLocks noChangeAspect="1"/>
          </p:cNvPicPr>
          <p:nvPr/>
        </p:nvPicPr>
        <p:blipFill>
          <a:blip r:embed="rId4"/>
          <a:stretch>
            <a:fillRect/>
          </a:stretch>
        </p:blipFill>
        <p:spPr>
          <a:xfrm>
            <a:off x="11314063" y="4882753"/>
            <a:ext cx="219373" cy="267444"/>
          </a:xfrm>
          <a:prstGeom prst="rect">
            <a:avLst/>
          </a:prstGeom>
        </p:spPr>
      </p:pic>
      <p:pic>
        <p:nvPicPr>
          <p:cNvPr id="6" name="Image 4" descr="preencoded.png">    </p:cNvPr>
          <p:cNvPicPr>
            <a:picLocks noChangeAspect="1"/>
          </p:cNvPicPr>
          <p:nvPr/>
        </p:nvPicPr>
        <p:blipFill>
          <a:blip r:embed="rId5"/>
          <a:stretch>
            <a:fillRect/>
          </a:stretch>
        </p:blipFill>
        <p:spPr>
          <a:xfrm>
            <a:off x="8692753" y="5157192"/>
            <a:ext cx="329059" cy="294829"/>
          </a:xfrm>
          <a:prstGeom prst="rect">
            <a:avLst/>
          </a:prstGeom>
        </p:spPr>
      </p:pic>
      <p:pic>
        <p:nvPicPr>
          <p:cNvPr id="7" name="Image 5" descr="preencoded.png">    </p:cNvPr>
          <p:cNvPicPr>
            <a:picLocks noChangeAspect="1"/>
          </p:cNvPicPr>
          <p:nvPr/>
        </p:nvPicPr>
        <p:blipFill>
          <a:blip r:embed="rId6"/>
          <a:stretch>
            <a:fillRect/>
          </a:stretch>
        </p:blipFill>
        <p:spPr>
          <a:xfrm>
            <a:off x="8692753" y="4882753"/>
            <a:ext cx="280392" cy="267444"/>
          </a:xfrm>
          <a:prstGeom prst="rect">
            <a:avLst/>
          </a:prstGeom>
        </p:spPr>
      </p:pic>
      <p:pic>
        <p:nvPicPr>
          <p:cNvPr id="8" name="Image 6" descr="preencoded.png">    </p:cNvPr>
          <p:cNvPicPr>
            <a:picLocks noChangeAspect="1"/>
          </p:cNvPicPr>
          <p:nvPr/>
        </p:nvPicPr>
        <p:blipFill>
          <a:blip r:embed="rId7"/>
          <a:stretch>
            <a:fillRect/>
          </a:stretch>
        </p:blipFill>
        <p:spPr>
          <a:xfrm>
            <a:off x="11119098" y="3010644"/>
            <a:ext cx="414486" cy="397669"/>
          </a:xfrm>
          <a:prstGeom prst="rect">
            <a:avLst/>
          </a:prstGeom>
        </p:spPr>
      </p:pic>
      <p:pic>
        <p:nvPicPr>
          <p:cNvPr id="9" name="Image 7" descr="preencoded.png">    </p:cNvPr>
          <p:cNvPicPr>
            <a:picLocks noChangeAspect="1"/>
          </p:cNvPicPr>
          <p:nvPr/>
        </p:nvPicPr>
        <p:blipFill>
          <a:blip r:embed="rId8"/>
          <a:stretch>
            <a:fillRect/>
          </a:stretch>
        </p:blipFill>
        <p:spPr>
          <a:xfrm>
            <a:off x="11119098" y="2557909"/>
            <a:ext cx="414486" cy="425053"/>
          </a:xfrm>
          <a:prstGeom prst="rect">
            <a:avLst/>
          </a:prstGeom>
        </p:spPr>
      </p:pic>
      <p:pic>
        <p:nvPicPr>
          <p:cNvPr id="10" name="Image 8" descr="preencoded.png">    </p:cNvPr>
          <p:cNvPicPr>
            <a:picLocks noChangeAspect="1"/>
          </p:cNvPicPr>
          <p:nvPr/>
        </p:nvPicPr>
        <p:blipFill>
          <a:blip r:embed="rId9"/>
          <a:stretch>
            <a:fillRect/>
          </a:stretch>
        </p:blipFill>
        <p:spPr>
          <a:xfrm>
            <a:off x="7461498" y="3374082"/>
            <a:ext cx="3121075" cy="1069777"/>
          </a:xfrm>
          <a:prstGeom prst="rect">
            <a:avLst/>
          </a:prstGeom>
        </p:spPr>
      </p:pic>
      <p:pic>
        <p:nvPicPr>
          <p:cNvPr id="11" name="Image 9" descr="preencoded.png">    </p:cNvPr>
          <p:cNvPicPr>
            <a:picLocks noChangeAspect="1"/>
          </p:cNvPicPr>
          <p:nvPr/>
        </p:nvPicPr>
        <p:blipFill>
          <a:blip r:embed="rId10"/>
          <a:stretch>
            <a:fillRect/>
          </a:stretch>
        </p:blipFill>
        <p:spPr>
          <a:xfrm>
            <a:off x="1304479" y="4574232"/>
            <a:ext cx="3523357" cy="1632198"/>
          </a:xfrm>
          <a:prstGeom prst="rect">
            <a:avLst/>
          </a:prstGeom>
        </p:spPr>
      </p:pic>
      <p:pic>
        <p:nvPicPr>
          <p:cNvPr id="12" name="Image 10" descr="preencoded.png">    </p:cNvPr>
          <p:cNvPicPr>
            <a:picLocks noChangeAspect="1"/>
          </p:cNvPicPr>
          <p:nvPr/>
        </p:nvPicPr>
        <p:blipFill>
          <a:blip r:embed="rId11"/>
          <a:stretch>
            <a:fillRect/>
          </a:stretch>
        </p:blipFill>
        <p:spPr>
          <a:xfrm>
            <a:off x="5218063" y="3943350"/>
            <a:ext cx="511969" cy="493663"/>
          </a:xfrm>
          <a:prstGeom prst="rect">
            <a:avLst/>
          </a:prstGeom>
        </p:spPr>
      </p:pic>
      <p:pic>
        <p:nvPicPr>
          <p:cNvPr id="13" name="Image 11" descr="preencoded.png">    </p:cNvPr>
          <p:cNvPicPr>
            <a:picLocks noChangeAspect="1"/>
          </p:cNvPicPr>
          <p:nvPr/>
        </p:nvPicPr>
        <p:blipFill>
          <a:blip r:embed="rId12"/>
          <a:stretch>
            <a:fillRect/>
          </a:stretch>
        </p:blipFill>
        <p:spPr>
          <a:xfrm>
            <a:off x="5230267" y="3305473"/>
            <a:ext cx="499765" cy="493663"/>
          </a:xfrm>
          <a:prstGeom prst="rect">
            <a:avLst/>
          </a:prstGeom>
        </p:spPr>
      </p:pic>
      <p:pic>
        <p:nvPicPr>
          <p:cNvPr id="14" name="Image 12" descr="preencoded.png">    </p:cNvPr>
          <p:cNvPicPr>
            <a:picLocks noChangeAspect="1"/>
          </p:cNvPicPr>
          <p:nvPr/>
        </p:nvPicPr>
        <p:blipFill>
          <a:blip r:embed="rId13"/>
          <a:stretch>
            <a:fillRect/>
          </a:stretch>
        </p:blipFill>
        <p:spPr>
          <a:xfrm>
            <a:off x="5218063" y="2729359"/>
            <a:ext cx="511969" cy="493663"/>
          </a:xfrm>
          <a:prstGeom prst="rect">
            <a:avLst/>
          </a:prstGeom>
        </p:spPr>
      </p:pic>
      <p:sp>
        <p:nvSpPr>
          <p:cNvPr id="15" name="Text 0"/>
          <p:cNvSpPr/>
          <p:nvPr/>
        </p:nvSpPr>
        <p:spPr>
          <a:xfrm>
            <a:off x="-2811825" y="314325"/>
            <a:ext cx="18790920" cy="411510"/>
          </a:xfrm>
          <a:prstGeom prst="rect">
            <a:avLst/>
          </a:prstGeom>
          <a:noFill/>
          <a:ln/>
        </p:spPr>
        <p:txBody>
          <a:bodyPr wrap="square" lIns="0" tIns="0" rIns="0" bIns="0" rtlCol="0" anchor="ctr" vert="horz"/>
          <a:lstStyle/>
          <a:p>
            <a:pPr algn="ctr" indent="0" marL="0">
              <a:lnSpc>
                <a:spcPts val="3240"/>
              </a:lnSpc>
              <a:buNone/>
            </a:pPr>
            <a:r>
              <a:rPr lang="en-US" sz="2700" b="1" spc="60" kern="0" dirty="0">
                <a:solidFill>
                  <a:srgbClr val="FFFFFF"/>
                </a:solidFill>
                <a:latin typeface="Montserrat" pitchFamily="34" charset="0"/>
                <a:ea typeface="Montserrat" pitchFamily="34" charset="-122"/>
                <a:cs typeface="Montserrat" pitchFamily="34" charset="-120"/>
              </a:rPr>
              <a:t>الجلسة 8: العلاج السردي والتمثيلات الاجتماعية</a:t>
            </a:r>
            <a:endParaRPr lang="en-US" sz="2700" dirty="0"/>
          </a:p>
        </p:txBody>
      </p:sp>
      <p:sp>
        <p:nvSpPr>
          <p:cNvPr id="16" name="Text 1"/>
          <p:cNvSpPr/>
          <p:nvPr/>
        </p:nvSpPr>
        <p:spPr>
          <a:xfrm>
            <a:off x="-374809" y="1085850"/>
            <a:ext cx="7612380" cy="205680"/>
          </a:xfrm>
          <a:prstGeom prst="rect">
            <a:avLst/>
          </a:prstGeom>
          <a:noFill/>
          <a:ln/>
        </p:spPr>
        <p:txBody>
          <a:bodyPr wrap="square" lIns="0" tIns="0" rIns="0" bIns="0" rtlCol="0" anchor="ctr" vert="horz"/>
          <a:lstStyle/>
          <a:p>
            <a:pPr algn="ctr" indent="0" marL="0">
              <a:lnSpc>
                <a:spcPts val="1620"/>
              </a:lnSpc>
              <a:buNone/>
            </a:pPr>
            <a:r>
              <a:rPr lang="en-US" sz="1350" b="1" dirty="0">
                <a:solidFill>
                  <a:srgbClr val="FFFFFF"/>
                </a:solidFill>
                <a:latin typeface="Roboto Condensed" pitchFamily="34" charset="0"/>
                <a:ea typeface="Roboto Condensed" pitchFamily="34" charset="-122"/>
                <a:cs typeface="Roboto Condensed" pitchFamily="34" charset="-120"/>
              </a:rPr>
              <a:t>العلاج السردي: إعادة تأليف قصص الحياة</a:t>
            </a:r>
            <a:endParaRPr lang="en-US" sz="1350" dirty="0"/>
          </a:p>
        </p:txBody>
      </p:sp>
      <p:sp>
        <p:nvSpPr>
          <p:cNvPr id="17" name="Text 2"/>
          <p:cNvSpPr/>
          <p:nvPr/>
        </p:nvSpPr>
        <p:spPr>
          <a:xfrm>
            <a:off x="4151441" y="1085850"/>
            <a:ext cx="10081260" cy="205680"/>
          </a:xfrm>
          <a:prstGeom prst="rect">
            <a:avLst/>
          </a:prstGeom>
          <a:noFill/>
          <a:ln/>
        </p:spPr>
        <p:txBody>
          <a:bodyPr wrap="square" lIns="0" tIns="0" rIns="0" bIns="0" rtlCol="0" anchor="ctr" vert="horz"/>
          <a:lstStyle/>
          <a:p>
            <a:pPr algn="ctr" indent="0" marL="0">
              <a:lnSpc>
                <a:spcPts val="1620"/>
              </a:lnSpc>
              <a:buNone/>
            </a:pPr>
            <a:r>
              <a:rPr lang="en-US" sz="1350" b="1" dirty="0">
                <a:solidFill>
                  <a:srgbClr val="FFFFFF"/>
                </a:solidFill>
                <a:latin typeface="Roboto Condensed" pitchFamily="34" charset="0"/>
                <a:ea typeface="Roboto Condensed" pitchFamily="34" charset="-122"/>
                <a:cs typeface="Roboto Condensed" pitchFamily="34" charset="-120"/>
              </a:rPr>
              <a:t>نظرية التمثيلات الاجتماعية: بناء المعرفة الجماعية</a:t>
            </a:r>
            <a:endParaRPr lang="en-US" sz="1350" dirty="0"/>
          </a:p>
        </p:txBody>
      </p:sp>
      <p:sp>
        <p:nvSpPr>
          <p:cNvPr id="18" name="Text 3"/>
          <p:cNvSpPr/>
          <p:nvPr/>
        </p:nvSpPr>
        <p:spPr>
          <a:xfrm>
            <a:off x="-4656817" y="6467475"/>
            <a:ext cx="22585680" cy="123825"/>
          </a:xfrm>
          <a:prstGeom prst="rect">
            <a:avLst/>
          </a:prstGeom>
          <a:noFill/>
          <a:ln/>
        </p:spPr>
        <p:txBody>
          <a:bodyPr wrap="square" lIns="0" tIns="0" rIns="0" bIns="0" rtlCol="0" anchor="ctr" vert="horz"/>
          <a:lstStyle/>
          <a:p>
            <a:pPr algn="ctr" indent="0" marL="0">
              <a:lnSpc>
                <a:spcPts val="975"/>
              </a:lnSpc>
              <a:buNone/>
            </a:pPr>
            <a:r>
              <a:rPr lang="en-US" sz="975" b="1" dirty="0">
                <a:solidFill>
                  <a:srgbClr val="FFFFFF"/>
                </a:solidFill>
                <a:latin typeface="ArialNarrow-BoldItalic" pitchFamily="34" charset="0"/>
                <a:ea typeface="ArialNarrow-BoldItalic" pitchFamily="34" charset="-122"/>
                <a:cs typeface="ArialNarrow-BoldItalic" pitchFamily="34" charset="-120"/>
              </a:rPr>
              <a:t>كيف يمكن للمعالجين النفسيين التوازن بين التعارف بالبناء الاجتماعي للمعرفة والحفاظ على الستفادة من الأدلة العلمية الموضوعية في ممارستهم؟Discussion Prompt</a:t>
            </a:r>
            <a:endParaRPr lang="en-US" sz="975" dirty="0"/>
          </a:p>
        </p:txBody>
      </p:sp>
      <p:sp>
        <p:nvSpPr>
          <p:cNvPr id="19" name="Text 4"/>
          <p:cNvSpPr/>
          <p:nvPr/>
        </p:nvSpPr>
        <p:spPr>
          <a:xfrm>
            <a:off x="4314825" y="1600200"/>
            <a:ext cx="2086868" cy="371475"/>
          </a:xfrm>
          <a:prstGeom prst="rect">
            <a:avLst/>
          </a:prstGeom>
          <a:noFill/>
          <a:ln/>
        </p:spPr>
        <p:txBody>
          <a:bodyPr wrap="square" lIns="0" tIns="0" rIns="0" bIns="0" rtlCol="0" anchor="ctr" vert="horz"/>
          <a:lstStyle/>
          <a:p>
            <a:pPr algn="l" indent="0" marL="0">
              <a:lnSpc>
                <a:spcPts val="975"/>
              </a:lnSpc>
              <a:buNone/>
            </a:pPr>
            <a:r>
              <a:rPr lang="en-US" sz="750" dirty="0">
                <a:solidFill>
                  <a:srgbClr val="333333"/>
                </a:solidFill>
                <a:latin typeface="ArialNarrow-Italic" pitchFamily="34" charset="0"/>
                <a:ea typeface="ArialNarrow-Italic" pitchFamily="34" charset="-122"/>
                <a:cs typeface="ArialNarrow-Italic" pitchFamily="34" charset="-120"/>
              </a:rPr>
              <a:t>يتمثل العلاج السردي أحد أبرز التطبيقات العملية للمنهج التاني الاجتماعي، حيث طوره مايكل</a:t>
            </a:r>
            <a:pPr algn="l" indent="0" marL="0">
              <a:lnSpc>
                <a:spcPts val="975"/>
              </a:lnSpc>
              <a:buNone/>
            </a:pPr>
            <a:r>
              <a:rPr lang="en-US" sz="750" dirty="0">
                <a:solidFill>
                  <a:srgbClr val="333333"/>
                </a:solidFill>
                <a:latin typeface="ArialNarrow-Italic" pitchFamily="34" charset="0"/>
                <a:ea typeface="ArialNarrow-Italic" pitchFamily="34" charset="-122"/>
                <a:cs typeface="ArialNarrow-Italic" pitchFamily="34" charset="-120"/>
              </a:rPr>
              <a:t>
</a:t>
            </a:r>
            <a:pPr algn="l" indent="0" marL="0">
              <a:lnSpc>
                <a:spcPts val="975"/>
              </a:lnSpc>
              <a:buNone/>
            </a:pPr>
            <a:r>
              <a:rPr lang="en-US" sz="750" dirty="0">
                <a:solidFill>
                  <a:srgbClr val="333333"/>
                </a:solidFill>
                <a:latin typeface="ArialNarrow-Italic" pitchFamily="34" charset="0"/>
                <a:ea typeface="ArialNarrow-Italic" pitchFamily="34" charset="-122"/>
                <a:cs typeface="ArialNarrow-Italic" pitchFamily="34" charset="-120"/>
              </a:rPr>
              <a:t>إبستون (David Epston) وマイكل وايت (Michael White) وتعريفه ليسون أن الأفراد مفاهيمهم حياتهم ويشكلونها خلال</a:t>
            </a:r>
            <a:pPr algn="l" indent="0" marL="0">
              <a:lnSpc>
                <a:spcPts val="975"/>
              </a:lnSpc>
              <a:buNone/>
            </a:pPr>
            <a:r>
              <a:rPr lang="en-US" sz="750" dirty="0">
                <a:solidFill>
                  <a:srgbClr val="333333"/>
                </a:solidFill>
                <a:latin typeface="ArialNarrow-Italic" pitchFamily="34" charset="0"/>
                <a:ea typeface="ArialNarrow-Italic" pitchFamily="34" charset="-122"/>
                <a:cs typeface="ArialNarrow-Italic" pitchFamily="34" charset="-120"/>
              </a:rPr>
              <a:t>
</a:t>
            </a:r>
            <a:pPr algn="l" indent="0" marL="0">
              <a:lnSpc>
                <a:spcPts val="975"/>
              </a:lnSpc>
              <a:buNone/>
            </a:pPr>
            <a:r>
              <a:rPr lang="en-US" sz="750" dirty="0">
                <a:solidFill>
                  <a:srgbClr val="333333"/>
                </a:solidFill>
                <a:latin typeface="ArialNarrow-Italic" pitchFamily="34" charset="0"/>
                <a:ea typeface="ArialNarrow-Italic" pitchFamily="34" charset="-122"/>
                <a:cs typeface="ArialNarrow-Italic" pitchFamily="34" charset="-120"/>
              </a:rPr>
              <a:t>العالي على فرضية مفادها أن الأفراد مفاهيمهم حياتهم ويشكلونها خلال السرديات والقصص التي يروونها عن أنفسهم وتجاربهم.</a:t>
            </a:r>
            <a:endParaRPr lang="en-US" sz="750" dirty="0"/>
          </a:p>
        </p:txBody>
      </p:sp>
      <p:sp>
        <p:nvSpPr>
          <p:cNvPr id="20" name="Text 5"/>
          <p:cNvSpPr/>
          <p:nvPr/>
        </p:nvSpPr>
        <p:spPr>
          <a:xfrm>
            <a:off x="5350669" y="2400300"/>
            <a:ext cx="4606290" cy="136178"/>
          </a:xfrm>
          <a:prstGeom prst="rect">
            <a:avLst/>
          </a:prstGeom>
          <a:noFill/>
          <a:ln/>
        </p:spPr>
        <p:txBody>
          <a:bodyPr wrap="square" lIns="0" tIns="0" rIns="0" bIns="0" rtlCol="0" anchor="ctr" vert="horz"/>
          <a:lstStyle/>
          <a:p>
            <a:pPr algn="l" indent="0" marL="0">
              <a:lnSpc>
                <a:spcPts val="1073"/>
              </a:lnSpc>
              <a:buNone/>
            </a:pPr>
            <a:r>
              <a:rPr lang="en-US" sz="975" b="1" dirty="0">
                <a:solidFill>
                  <a:srgbClr val="333333"/>
                </a:solidFill>
                <a:latin typeface="ArialNarrow-BoldItalic" pitchFamily="34" charset="0"/>
                <a:ea typeface="ArialNarrow-BoldItalic" pitchFamily="34" charset="-122"/>
                <a:cs typeface="ArialNarrow-BoldItalic" pitchFamily="34" charset="-120"/>
              </a:rPr>
              <a:t>المبادئ الأساسية للعلاج السردي:</a:t>
            </a:r>
            <a:endParaRPr lang="en-US" sz="975" dirty="0"/>
          </a:p>
        </p:txBody>
      </p:sp>
      <p:sp>
        <p:nvSpPr>
          <p:cNvPr id="21" name="Text 6"/>
          <p:cNvSpPr/>
          <p:nvPr/>
        </p:nvSpPr>
        <p:spPr>
          <a:xfrm>
            <a:off x="11256169" y="1600200"/>
            <a:ext cx="953839" cy="520154"/>
          </a:xfrm>
          <a:prstGeom prst="rect">
            <a:avLst/>
          </a:prstGeom>
          <a:noFill/>
          <a:ln/>
        </p:spPr>
        <p:txBody>
          <a:bodyPr wrap="square" lIns="0" tIns="0" rIns="0" bIns="0" rtlCol="0" anchor="ctr" vert="horz"/>
          <a:lstStyle/>
          <a:p>
            <a:pPr algn="l" indent="0" marL="0">
              <a:lnSpc>
                <a:spcPts val="1365"/>
              </a:lnSpc>
              <a:buNone/>
            </a:pPr>
            <a:r>
              <a:rPr lang="en-US" sz="975" dirty="0">
                <a:solidFill>
                  <a:srgbClr val="333333"/>
                </a:solidFill>
                <a:latin typeface="ArialNarrow-Italic" pitchFamily="34" charset="0"/>
                <a:ea typeface="ArialNarrow-Italic" pitchFamily="34" charset="-122"/>
                <a:cs typeface="ArialNarrow-Italic" pitchFamily="34" charset="-120"/>
              </a:rPr>
              <a:t>طور سيرج موسوفوتشي نظرية التمثيلات الاجتماعية لتقديم تفسير أنظمة من المعرفة المجمعة</a:t>
            </a:r>
            <a:pPr algn="l" indent="0" marL="0">
              <a:lnSpc>
                <a:spcPts val="1365"/>
              </a:lnSpc>
              <a:buNone/>
            </a:pPr>
            <a:r>
              <a:rPr lang="en-US" sz="975" dirty="0">
                <a:solidFill>
                  <a:srgbClr val="333333"/>
                </a:solidFill>
                <a:latin typeface="ArialNarrow-Italic" pitchFamily="34" charset="0"/>
                <a:ea typeface="ArialNarrow-Italic" pitchFamily="34" charset="-122"/>
                <a:cs typeface="ArialNarrow-Italic" pitchFamily="34" charset="-120"/>
              </a:rPr>
              <a:t>
</a:t>
            </a:r>
            <a:pPr algn="l" indent="0" marL="0">
              <a:lnSpc>
                <a:spcPts val="1365"/>
              </a:lnSpc>
              <a:buNone/>
            </a:pPr>
            <a:r>
              <a:rPr lang="en-US" sz="975" dirty="0">
                <a:solidFill>
                  <a:srgbClr val="333333"/>
                </a:solidFill>
                <a:latin typeface="ArialNarrow-Italic" pitchFamily="34" charset="0"/>
                <a:ea typeface="ArialNarrow-Italic" pitchFamily="34" charset="-122"/>
                <a:cs typeface="ArialNarrow-Italic" pitchFamily="34" charset="-120"/>
              </a:rPr>
              <a:t>المشتركة حول الظواهر المعقدة. التمثيلات الاجتماعية هي أنظمة من المعرفة والفكر والمعارضات</a:t>
            </a:r>
            <a:pPr algn="l" indent="0" marL="0">
              <a:lnSpc>
                <a:spcPts val="1365"/>
              </a:lnSpc>
              <a:buNone/>
            </a:pPr>
            <a:r>
              <a:rPr lang="en-US" sz="975" dirty="0">
                <a:solidFill>
                  <a:srgbClr val="333333"/>
                </a:solidFill>
                <a:latin typeface="ArialNarrow-Italic" pitchFamily="34" charset="0"/>
                <a:ea typeface="ArialNarrow-Italic" pitchFamily="34" charset="-122"/>
                <a:cs typeface="ArialNarrow-Italic" pitchFamily="34" charset="-120"/>
              </a:rPr>
              <a:t>
</a:t>
            </a:r>
            <a:pPr algn="l" indent="0" marL="0">
              <a:lnSpc>
                <a:spcPts val="1365"/>
              </a:lnSpc>
              <a:buNone/>
            </a:pPr>
            <a:r>
              <a:rPr lang="en-US" sz="975" dirty="0">
                <a:solidFill>
                  <a:srgbClr val="333333"/>
                </a:solidFill>
                <a:latin typeface="ArialNarrow-Italic" pitchFamily="34" charset="0"/>
                <a:ea typeface="ArialNarrow-Italic" pitchFamily="34" charset="-122"/>
                <a:cs typeface="ArialNarrow-Italic" pitchFamily="34" charset="-120"/>
              </a:rPr>
              <a:t>التي تمكن الأفراد في التوجه في عالمهم الاجتماعي والتوّاص عن الآخر.</a:t>
            </a:r>
            <a:endParaRPr lang="en-US" sz="975" dirty="0"/>
          </a:p>
        </p:txBody>
      </p:sp>
      <p:sp>
        <p:nvSpPr>
          <p:cNvPr id="22" name="Text 7"/>
          <p:cNvSpPr/>
          <p:nvPr/>
        </p:nvSpPr>
        <p:spPr>
          <a:xfrm>
            <a:off x="9991725" y="2619375"/>
            <a:ext cx="7966710" cy="178147"/>
          </a:xfrm>
          <a:prstGeom prst="rect">
            <a:avLst/>
          </a:prstGeom>
          <a:noFill/>
          <a:ln/>
        </p:spPr>
        <p:txBody>
          <a:bodyPr wrap="square" lIns="0" tIns="0" rIns="0" bIns="0" rtlCol="0" anchor="ctr" vert="horz"/>
          <a:lstStyle/>
          <a:p>
            <a:pPr algn="l" indent="0" marL="0">
              <a:lnSpc>
                <a:spcPts val="1402"/>
              </a:lnSpc>
              <a:buNone/>
            </a:pPr>
            <a:r>
              <a:rPr lang="en-US" sz="1275" b="1" dirty="0">
                <a:solidFill>
                  <a:srgbClr val="333333"/>
                </a:solidFill>
                <a:latin typeface="ArialNarrow-BoldItalic" pitchFamily="34" charset="0"/>
                <a:ea typeface="ArialNarrow-BoldItalic" pitchFamily="34" charset="-122"/>
                <a:cs typeface="ArialNarrow-BoldItalic" pitchFamily="34" charset="-120"/>
              </a:rPr>
              <a:t>المبادئ والمقومات الأساسية للعلاج السردي:</a:t>
            </a:r>
            <a:endParaRPr lang="en-US" sz="1275" dirty="0"/>
          </a:p>
        </p:txBody>
      </p:sp>
      <p:sp>
        <p:nvSpPr>
          <p:cNvPr id="23" name="Text 8"/>
          <p:cNvSpPr/>
          <p:nvPr/>
        </p:nvSpPr>
        <p:spPr>
          <a:xfrm>
            <a:off x="8624888" y="4638675"/>
            <a:ext cx="4663440" cy="178147"/>
          </a:xfrm>
          <a:prstGeom prst="rect">
            <a:avLst/>
          </a:prstGeom>
          <a:noFill/>
          <a:ln/>
        </p:spPr>
        <p:txBody>
          <a:bodyPr wrap="square" lIns="0" tIns="0" rIns="0" bIns="0" rtlCol="0" anchor="ctr" vert="horz"/>
          <a:lstStyle/>
          <a:p>
            <a:pPr algn="l" indent="0" marL="0">
              <a:lnSpc>
                <a:spcPts val="1402"/>
              </a:lnSpc>
              <a:buNone/>
            </a:pPr>
            <a:r>
              <a:rPr lang="en-US" sz="1275" b="1" dirty="0">
                <a:solidFill>
                  <a:srgbClr val="333333"/>
                </a:solidFill>
                <a:latin typeface="ArialNarrow-BoldItalic" pitchFamily="34" charset="0"/>
                <a:ea typeface="ArialNarrow-BoldItalic" pitchFamily="34" charset="-122"/>
                <a:cs typeface="ArialNarrow-BoldItalic" pitchFamily="34" charset="-120"/>
              </a:rPr>
              <a:t>التقييم النقدي للأكاذيب:</a:t>
            </a:r>
            <a:endParaRPr lang="en-US" sz="1275" dirty="0"/>
          </a:p>
        </p:txBody>
      </p:sp>
      <p:sp>
        <p:nvSpPr>
          <p:cNvPr id="24" name="Text 9"/>
          <p:cNvSpPr/>
          <p:nvPr/>
        </p:nvSpPr>
        <p:spPr>
          <a:xfrm>
            <a:off x="7229475" y="4895850"/>
            <a:ext cx="2336453" cy="335161"/>
          </a:xfrm>
          <a:prstGeom prst="rect">
            <a:avLst/>
          </a:prstGeom>
          <a:noFill/>
          <a:ln/>
        </p:spPr>
        <p:txBody>
          <a:bodyPr wrap="square" lIns="0" tIns="0" rIns="0" bIns="0" rtlCol="0" anchor="ctr" vert="horz"/>
          <a:lstStyle/>
          <a:p>
            <a:pPr algn="l" indent="0" marL="0">
              <a:lnSpc>
                <a:spcPts val="660"/>
              </a:lnSpc>
              <a:buNone/>
            </a:pPr>
            <a:r>
              <a:rPr lang="en-US" sz="600" dirty="0">
                <a:solidFill>
                  <a:srgbClr val="333333"/>
                </a:solidFill>
                <a:latin typeface="ArialNarrow-Italic" pitchFamily="34" charset="0"/>
                <a:ea typeface="ArialNarrow-Italic" pitchFamily="34" charset="-122"/>
                <a:cs typeface="ArialNarrow-Italic" pitchFamily="34" charset="-120"/>
              </a:rPr>
              <a:t>النقد الأكاذيب الجوهري:</a:t>
            </a:r>
            <a:pPr algn="l" indent="0" marL="0">
              <a:lnSpc>
                <a:spcPts val="660"/>
              </a:lnSpc>
              <a:buNone/>
            </a:pPr>
            <a:r>
              <a:rPr lang="en-US" sz="600" dirty="0">
                <a:solidFill>
                  <a:srgbClr val="333333"/>
                </a:solidFill>
                <a:latin typeface="ArialNarrow-Italic" pitchFamily="34" charset="0"/>
                <a:ea typeface="ArialNarrow-Italic" pitchFamily="34" charset="-122"/>
                <a:cs typeface="ArialNarrow-Italic" pitchFamily="34" charset="-120"/>
              </a:rPr>
              <a:t>
</a:t>
            </a:r>
            <a:pPr algn="l" indent="0" marL="0">
              <a:lnSpc>
                <a:spcPts val="660"/>
              </a:lnSpc>
              <a:buNone/>
            </a:pPr>
            <a:r>
              <a:rPr lang="en-US" sz="600" dirty="0">
                <a:solidFill>
                  <a:srgbClr val="333333"/>
                </a:solidFill>
                <a:latin typeface="ArialNarrow-Italic" pitchFamily="34" charset="0"/>
                <a:ea typeface="ArialNarrow-Italic" pitchFamily="34" charset="-122"/>
                <a:cs typeface="ArialNarrow-Italic" pitchFamily="34" charset="-120"/>
              </a:rPr>
              <a:t>التسبية المقروطة:</a:t>
            </a:r>
            <a:pPr algn="l" indent="0" marL="0">
              <a:lnSpc>
                <a:spcPts val="660"/>
              </a:lnSpc>
              <a:buNone/>
            </a:pPr>
            <a:r>
              <a:rPr lang="en-US" sz="600" dirty="0">
                <a:solidFill>
                  <a:srgbClr val="333333"/>
                </a:solidFill>
                <a:latin typeface="ArialNarrow-Italic" pitchFamily="34" charset="0"/>
                <a:ea typeface="ArialNarrow-Italic" pitchFamily="34" charset="-122"/>
                <a:cs typeface="ArialNarrow-Italic" pitchFamily="34" charset="-120"/>
              </a:rPr>
              <a:t>
</a:t>
            </a:r>
            <a:pPr algn="l" indent="0" marL="0">
              <a:lnSpc>
                <a:spcPts val="660"/>
              </a:lnSpc>
              <a:buNone/>
            </a:pPr>
            <a:r>
              <a:rPr lang="en-US" sz="600" dirty="0">
                <a:solidFill>
                  <a:srgbClr val="333333"/>
                </a:solidFill>
                <a:latin typeface="ArialNarrow-Italic" pitchFamily="34" charset="0"/>
                <a:ea typeface="ArialNarrow-Italic" pitchFamily="34" charset="-122"/>
                <a:cs typeface="ArialNarrow-Italic" pitchFamily="34" charset="-120"/>
              </a:rPr>
              <a:t>وعاء المهمة المتقادرة هو سبب ميلي نحو السياقة الخاطئة.</a:t>
            </a:r>
            <a:pPr algn="l" indent="0" marL="0">
              <a:lnSpc>
                <a:spcPts val="660"/>
              </a:lnSpc>
              <a:buNone/>
            </a:pPr>
            <a:r>
              <a:rPr lang="en-US" sz="600" dirty="0">
                <a:solidFill>
                  <a:srgbClr val="333333"/>
                </a:solidFill>
                <a:latin typeface="ArialNarrow-Italic" pitchFamily="34" charset="0"/>
                <a:ea typeface="ArialNarrow-Italic" pitchFamily="34" charset="-122"/>
                <a:cs typeface="ArialNarrow-Italic" pitchFamily="34" charset="-120"/>
              </a:rPr>
              <a:t>
</a:t>
            </a:r>
            <a:pPr algn="l" indent="0" marL="0">
              <a:lnSpc>
                <a:spcPts val="660"/>
              </a:lnSpc>
              <a:buNone/>
            </a:pPr>
            <a:r>
              <a:rPr lang="en-US" sz="600" dirty="0">
                <a:solidFill>
                  <a:srgbClr val="333333"/>
                </a:solidFill>
                <a:latin typeface="ArialNarrow-Italic" pitchFamily="34" charset="0"/>
                <a:ea typeface="ArialNarrow-Italic" pitchFamily="34" charset="-122"/>
                <a:cs typeface="ArialNarrow-Italic" pitchFamily="34" charset="-120"/>
              </a:rPr>
              <a:t>مما يبرز تساؤلات حول العلاقة بين النقد العلمي والتسبية المقروطة.</a:t>
            </a:r>
            <a:endParaRPr lang="en-US" sz="600" dirty="0"/>
          </a:p>
        </p:txBody>
      </p:sp>
      <p:sp>
        <p:nvSpPr>
          <p:cNvPr id="25" name="Text 10"/>
          <p:cNvSpPr/>
          <p:nvPr/>
        </p:nvSpPr>
        <p:spPr>
          <a:xfrm>
            <a:off x="10679906" y="4895850"/>
            <a:ext cx="1142405" cy="953244"/>
          </a:xfrm>
          <a:prstGeom prst="rect">
            <a:avLst/>
          </a:prstGeom>
          <a:noFill/>
          <a:ln/>
        </p:spPr>
        <p:txBody>
          <a:bodyPr wrap="square" lIns="0" tIns="0" rIns="0" bIns="0" rtlCol="0" anchor="ctr" vert="horz"/>
          <a:lstStyle/>
          <a:p>
            <a:pPr algn="l" indent="0" marL="0">
              <a:lnSpc>
                <a:spcPts val="1073"/>
              </a:lnSpc>
              <a:buNone/>
            </a:pPr>
            <a:r>
              <a:rPr lang="en-US" sz="825" dirty="0">
                <a:solidFill>
                  <a:srgbClr val="333333"/>
                </a:solidFill>
                <a:latin typeface="ArialNarrow-Italic" pitchFamily="34" charset="0"/>
                <a:ea typeface="ArialNarrow-Italic" pitchFamily="34" charset="-122"/>
                <a:cs typeface="ArialNarrow-Italic" pitchFamily="34" charset="-120"/>
              </a:rPr>
              <a:t>نقاء القوة الظاهرية والحمالية:</a:t>
            </a:r>
            <a:pPr algn="l" indent="0" marL="0">
              <a:lnSpc>
                <a:spcPts val="1073"/>
              </a:lnSpc>
              <a:buNone/>
            </a:pPr>
            <a:r>
              <a:rPr lang="en-US" sz="825" dirty="0">
                <a:solidFill>
                  <a:srgbClr val="333333"/>
                </a:solidFill>
                <a:latin typeface="ArialNarrow-Italic" pitchFamily="34" charset="0"/>
                <a:ea typeface="ArialNarrow-Italic" pitchFamily="34" charset="-122"/>
                <a:cs typeface="ArialNarrow-Italic" pitchFamily="34" charset="-120"/>
              </a:rPr>
              <a:t>
</a:t>
            </a:r>
            <a:pPr algn="l" indent="0" marL="0">
              <a:lnSpc>
                <a:spcPts val="1073"/>
              </a:lnSpc>
              <a:buNone/>
            </a:pPr>
            <a:r>
              <a:rPr lang="en-US" sz="825" dirty="0">
                <a:solidFill>
                  <a:srgbClr val="333333"/>
                </a:solidFill>
                <a:latin typeface="ArialNarrow-Italic" pitchFamily="34" charset="0"/>
                <a:ea typeface="ArialNarrow-Italic" pitchFamily="34" charset="-122"/>
                <a:cs typeface="ArialNarrow-Italic" pitchFamily="34" charset="-120"/>
              </a:rPr>
              <a:t>يفرز المنهج التاني الاجتماعي نظراً</a:t>
            </a:r>
            <a:pPr algn="l" indent="0" marL="0">
              <a:lnSpc>
                <a:spcPts val="1073"/>
              </a:lnSpc>
              <a:buNone/>
            </a:pPr>
            <a:r>
              <a:rPr lang="en-US" sz="825" dirty="0">
                <a:solidFill>
                  <a:srgbClr val="333333"/>
                </a:solidFill>
                <a:latin typeface="ArialNarrow-Italic" pitchFamily="34" charset="0"/>
                <a:ea typeface="ArialNarrow-Italic" pitchFamily="34" charset="-122"/>
                <a:cs typeface="ArialNarrow-Italic" pitchFamily="34" charset="-120"/>
              </a:rPr>
              <a:t>
</a:t>
            </a:r>
            <a:pPr algn="l" indent="0" marL="0">
              <a:lnSpc>
                <a:spcPts val="1073"/>
              </a:lnSpc>
              <a:buNone/>
            </a:pPr>
            <a:r>
              <a:rPr lang="en-US" sz="825" dirty="0">
                <a:solidFill>
                  <a:srgbClr val="333333"/>
                </a:solidFill>
                <a:latin typeface="ArialNarrow-Italic" pitchFamily="34" charset="0"/>
                <a:ea typeface="ArialNarrow-Italic" pitchFamily="34" charset="-122"/>
                <a:cs typeface="ArialNarrow-Italic" pitchFamily="34" charset="-120"/>
              </a:rPr>
              <a:t>لبراءة المهمة تشكيل القوية والحمارية في</a:t>
            </a:r>
            <a:pPr algn="l" indent="0" marL="0">
              <a:lnSpc>
                <a:spcPts val="1073"/>
              </a:lnSpc>
              <a:buNone/>
            </a:pPr>
            <a:r>
              <a:rPr lang="en-US" sz="825" dirty="0">
                <a:solidFill>
                  <a:srgbClr val="333333"/>
                </a:solidFill>
                <a:latin typeface="ArialNarrow-Italic" pitchFamily="34" charset="0"/>
                <a:ea typeface="ArialNarrow-Italic" pitchFamily="34" charset="-122"/>
                <a:cs typeface="ArialNarrow-Italic" pitchFamily="34" charset="-120"/>
              </a:rPr>
              <a:t>
</a:t>
            </a:r>
            <a:pPr algn="l" indent="0" marL="0">
              <a:lnSpc>
                <a:spcPts val="1073"/>
              </a:lnSpc>
              <a:buNone/>
            </a:pPr>
            <a:r>
              <a:rPr lang="en-US" sz="825" dirty="0">
                <a:solidFill>
                  <a:srgbClr val="333333"/>
                </a:solidFill>
                <a:latin typeface="ArialNarrow-Italic" pitchFamily="34" charset="0"/>
                <a:ea typeface="ArialNarrow-Italic" pitchFamily="34" charset="-122"/>
                <a:cs typeface="ArialNarrow-Italic" pitchFamily="34" charset="-120"/>
              </a:rPr>
              <a:t>السلوكيات الثقافية:</a:t>
            </a:r>
            <a:pPr algn="l" indent="0" marL="0">
              <a:lnSpc>
                <a:spcPts val="1073"/>
              </a:lnSpc>
              <a:buNone/>
            </a:pPr>
            <a:r>
              <a:rPr lang="en-US" sz="825" dirty="0">
                <a:solidFill>
                  <a:srgbClr val="333333"/>
                </a:solidFill>
                <a:latin typeface="ArialNarrow-Italic" pitchFamily="34" charset="0"/>
                <a:ea typeface="ArialNarrow-Italic" pitchFamily="34" charset="-122"/>
                <a:cs typeface="ArialNarrow-Italic" pitchFamily="34" charset="-120"/>
              </a:rPr>
              <a:t>
</a:t>
            </a:r>
            <a:pPr algn="l" indent="0" marL="0">
              <a:lnSpc>
                <a:spcPts val="1073"/>
              </a:lnSpc>
              <a:buNone/>
            </a:pPr>
            <a:r>
              <a:rPr lang="en-US" sz="825" dirty="0">
                <a:solidFill>
                  <a:srgbClr val="333333"/>
                </a:solidFill>
                <a:latin typeface="ArialNarrow-Italic" pitchFamily="34" charset="0"/>
                <a:ea typeface="ArialNarrow-Italic" pitchFamily="34" charset="-122"/>
                <a:cs typeface="ArialNarrow-Italic" pitchFamily="34" charset="-120"/>
              </a:rPr>
              <a:t>السلوكيات الأصلية تتأثر بعوامل خارجية مع</a:t>
            </a:r>
            <a:pPr algn="l" indent="0" marL="0">
              <a:lnSpc>
                <a:spcPts val="1073"/>
              </a:lnSpc>
              <a:buNone/>
            </a:pPr>
            <a:r>
              <a:rPr lang="en-US" sz="825" dirty="0">
                <a:solidFill>
                  <a:srgbClr val="333333"/>
                </a:solidFill>
                <a:latin typeface="ArialNarrow-Italic" pitchFamily="34" charset="0"/>
                <a:ea typeface="ArialNarrow-Italic" pitchFamily="34" charset="-122"/>
                <a:cs typeface="ArialNarrow-Italic" pitchFamily="34" charset="-120"/>
              </a:rPr>
              <a:t>
</a:t>
            </a:r>
            <a:pPr algn="l" indent="0" marL="0">
              <a:lnSpc>
                <a:spcPts val="1073"/>
              </a:lnSpc>
              <a:buNone/>
            </a:pPr>
            <a:r>
              <a:rPr lang="en-US" sz="825" dirty="0">
                <a:solidFill>
                  <a:srgbClr val="333333"/>
                </a:solidFill>
                <a:latin typeface="ArialNarrow-Italic" pitchFamily="34" charset="0"/>
                <a:ea typeface="ArialNarrow-Italic" pitchFamily="34" charset="-122"/>
                <a:cs typeface="ArialNarrow-Italic" pitchFamily="34" charset="-120"/>
              </a:rPr>
              <a:t>التمثيلات الاجتماعية الأظهر والفارغة الذي يعاون</a:t>
            </a:r>
            <a:pPr algn="l" indent="0" marL="0">
              <a:lnSpc>
                <a:spcPts val="1073"/>
              </a:lnSpc>
              <a:buNone/>
            </a:pPr>
            <a:r>
              <a:rPr lang="en-US" sz="825" dirty="0">
                <a:solidFill>
                  <a:srgbClr val="333333"/>
                </a:solidFill>
                <a:latin typeface="ArialNarrow-Italic" pitchFamily="34" charset="0"/>
                <a:ea typeface="ArialNarrow-Italic" pitchFamily="34" charset="-122"/>
                <a:cs typeface="ArialNarrow-Italic" pitchFamily="34" charset="-120"/>
              </a:rPr>
              <a:t>
</a:t>
            </a:r>
            <a:pPr algn="l" indent="0" marL="0">
              <a:lnSpc>
                <a:spcPts val="1073"/>
              </a:lnSpc>
              <a:buNone/>
            </a:pPr>
            <a:r>
              <a:rPr lang="en-US" sz="825" dirty="0">
                <a:solidFill>
                  <a:srgbClr val="333333"/>
                </a:solidFill>
                <a:latin typeface="ArialNarrow-Italic" pitchFamily="34" charset="0"/>
                <a:ea typeface="ArialNarrow-Italic" pitchFamily="34" charset="-122"/>
                <a:cs typeface="ArialNarrow-Italic" pitchFamily="34" charset="-120"/>
              </a:rPr>
              <a:t>من لوم الذات والانتماء.</a:t>
            </a:r>
            <a:endParaRPr lang="en-US" sz="825" dirty="0"/>
          </a:p>
        </p:txBody>
      </p:sp>
      <p:sp>
        <p:nvSpPr>
          <p:cNvPr id="26" name="Text 11"/>
          <p:cNvSpPr/>
          <p:nvPr/>
        </p:nvSpPr>
        <p:spPr>
          <a:xfrm>
            <a:off x="7429500" y="5553075"/>
            <a:ext cx="1469678" cy="628650"/>
          </a:xfrm>
          <a:prstGeom prst="rect">
            <a:avLst/>
          </a:prstGeom>
          <a:noFill/>
          <a:ln/>
        </p:spPr>
        <p:txBody>
          <a:bodyPr wrap="square" lIns="0" tIns="0" rIns="0" bIns="0" rtlCol="0" anchor="ctr" vert="horz"/>
          <a:lstStyle/>
          <a:p>
            <a:pPr algn="l" indent="0" marL="0">
              <a:lnSpc>
                <a:spcPts val="825"/>
              </a:lnSpc>
              <a:buNone/>
            </a:pPr>
            <a:r>
              <a:rPr lang="en-US" sz="750" dirty="0">
                <a:solidFill>
                  <a:srgbClr val="333333"/>
                </a:solidFill>
                <a:latin typeface="ArialNarrow-Italic" pitchFamily="34" charset="0"/>
                <a:ea typeface="ArialNarrow-Italic" pitchFamily="34" charset="-122"/>
                <a:cs typeface="ArialNarrow-Italic" pitchFamily="34" charset="-120"/>
              </a:rPr>
              <a:t>تحليل العوامل المحيطة:</a:t>
            </a:r>
            <a:pPr algn="l" indent="0" marL="0">
              <a:lnSpc>
                <a:spcPts val="825"/>
              </a:lnSpc>
              <a:buNone/>
            </a:pPr>
            <a:r>
              <a:rPr lang="en-US" sz="750" dirty="0">
                <a:solidFill>
                  <a:srgbClr val="333333"/>
                </a:solidFill>
                <a:latin typeface="ArialNarrow-Italic" pitchFamily="34" charset="0"/>
                <a:ea typeface="ArialNarrow-Italic" pitchFamily="34" charset="-122"/>
                <a:cs typeface="ArialNarrow-Italic" pitchFamily="34" charset="-120"/>
              </a:rPr>
              <a:t>
</a:t>
            </a:r>
            <a:pPr algn="l" indent="0" marL="0">
              <a:lnSpc>
                <a:spcPts val="825"/>
              </a:lnSpc>
              <a:buNone/>
            </a:pPr>
            <a:r>
              <a:rPr lang="en-US" sz="750" dirty="0">
                <a:solidFill>
                  <a:srgbClr val="333333"/>
                </a:solidFill>
                <a:latin typeface="ArialNarrow-Italic" pitchFamily="34" charset="0"/>
                <a:ea typeface="ArialNarrow-Italic" pitchFamily="34" charset="-122"/>
                <a:cs typeface="ArialNarrow-Italic" pitchFamily="34" charset="-120"/>
              </a:rPr>
              <a:t>يصل المهمة إلى التقليل من شأن السبب البيولوجي</a:t>
            </a:r>
            <a:pPr algn="l" indent="0" marL="0">
              <a:lnSpc>
                <a:spcPts val="825"/>
              </a:lnSpc>
              <a:buNone/>
            </a:pPr>
            <a:r>
              <a:rPr lang="en-US" sz="750" dirty="0">
                <a:solidFill>
                  <a:srgbClr val="333333"/>
                </a:solidFill>
                <a:latin typeface="ArialNarrow-Italic" pitchFamily="34" charset="0"/>
                <a:ea typeface="ArialNarrow-Italic" pitchFamily="34" charset="-122"/>
                <a:cs typeface="ArialNarrow-Italic" pitchFamily="34" charset="-120"/>
              </a:rPr>
              <a:t>
</a:t>
            </a:r>
            <a:pPr algn="l" indent="0" marL="0">
              <a:lnSpc>
                <a:spcPts val="825"/>
              </a:lnSpc>
              <a:buNone/>
            </a:pPr>
            <a:r>
              <a:rPr lang="en-US" sz="750" dirty="0">
                <a:solidFill>
                  <a:srgbClr val="333333"/>
                </a:solidFill>
                <a:latin typeface="ArialNarrow-Italic" pitchFamily="34" charset="0"/>
                <a:ea typeface="ArialNarrow-Italic" pitchFamily="34" charset="-122"/>
                <a:cs typeface="ArialNarrow-Italic" pitchFamily="34" charset="-120"/>
              </a:rPr>
              <a:t>لسلوكيات وظائفية.</a:t>
            </a:r>
            <a:pPr algn="l" indent="0" marL="0">
              <a:lnSpc>
                <a:spcPts val="825"/>
              </a:lnSpc>
              <a:buNone/>
            </a:pPr>
            <a:r>
              <a:rPr lang="en-US" sz="750" dirty="0">
                <a:solidFill>
                  <a:srgbClr val="333333"/>
                </a:solidFill>
                <a:latin typeface="ArialNarrow-Italic" pitchFamily="34" charset="0"/>
                <a:ea typeface="ArialNarrow-Italic" pitchFamily="34" charset="-122"/>
                <a:cs typeface="ArialNarrow-Italic" pitchFamily="34" charset="-120"/>
              </a:rPr>
              <a:t>
</a:t>
            </a:r>
            <a:pPr algn="l" indent="0" marL="0">
              <a:lnSpc>
                <a:spcPts val="825"/>
              </a:lnSpc>
              <a:buNone/>
            </a:pPr>
            <a:r>
              <a:rPr lang="en-US" sz="750" dirty="0">
                <a:solidFill>
                  <a:srgbClr val="333333"/>
                </a:solidFill>
                <a:latin typeface="ArialNarrow-Italic" pitchFamily="34" charset="0"/>
                <a:ea typeface="ArialNarrow-Italic" pitchFamily="34" charset="-122"/>
                <a:cs typeface="ArialNarrow-Italic" pitchFamily="34" charset="-120"/>
              </a:rPr>
              <a:t>عوامل النقد التجريبي:</a:t>
            </a:r>
            <a:pPr algn="l" indent="0" marL="0">
              <a:lnSpc>
                <a:spcPts val="825"/>
              </a:lnSpc>
              <a:buNone/>
            </a:pPr>
            <a:r>
              <a:rPr lang="en-US" sz="750" dirty="0">
                <a:solidFill>
                  <a:srgbClr val="333333"/>
                </a:solidFill>
                <a:latin typeface="ArialNarrow-Italic" pitchFamily="34" charset="0"/>
                <a:ea typeface="ArialNarrow-Italic" pitchFamily="34" charset="-122"/>
                <a:cs typeface="ArialNarrow-Italic" pitchFamily="34" charset="-120"/>
              </a:rPr>
              <a:t>
</a:t>
            </a:r>
            <a:pPr algn="l" indent="0" marL="0">
              <a:lnSpc>
                <a:spcPts val="825"/>
              </a:lnSpc>
              <a:buNone/>
            </a:pPr>
            <a:r>
              <a:rPr lang="en-US" sz="750" dirty="0">
                <a:solidFill>
                  <a:srgbClr val="333333"/>
                </a:solidFill>
                <a:latin typeface="ArialNarrow-Italic" pitchFamily="34" charset="0"/>
                <a:ea typeface="ArialNarrow-Italic" pitchFamily="34" charset="-122"/>
                <a:cs typeface="ArialNarrow-Italic" pitchFamily="34" charset="-120"/>
              </a:rPr>
              <a:t>طبيعة المنهج التوني يجعل من الصعب إصلاح الاختيار</a:t>
            </a:r>
            <a:pPr algn="l" indent="0" marL="0">
              <a:lnSpc>
                <a:spcPts val="825"/>
              </a:lnSpc>
              <a:buNone/>
            </a:pPr>
            <a:r>
              <a:rPr lang="en-US" sz="750" dirty="0">
                <a:solidFill>
                  <a:srgbClr val="333333"/>
                </a:solidFill>
                <a:latin typeface="ArialNarrow-Italic" pitchFamily="34" charset="0"/>
                <a:ea typeface="ArialNarrow-Italic" pitchFamily="34" charset="-122"/>
                <a:cs typeface="ArialNarrow-Italic" pitchFamily="34" charset="-120"/>
              </a:rPr>
              <a:t>
</a:t>
            </a:r>
            <a:pPr algn="l" indent="0" marL="0">
              <a:lnSpc>
                <a:spcPts val="825"/>
              </a:lnSpc>
              <a:buNone/>
            </a:pPr>
            <a:r>
              <a:rPr lang="en-US" sz="750" dirty="0">
                <a:solidFill>
                  <a:srgbClr val="333333"/>
                </a:solidFill>
                <a:latin typeface="ArialNarrow-Italic" pitchFamily="34" charset="0"/>
                <a:ea typeface="ArialNarrow-Italic" pitchFamily="34" charset="-122"/>
                <a:cs typeface="ArialNarrow-Italic" pitchFamily="34" charset="-120"/>
              </a:rPr>
              <a:t>التدريبي العام.</a:t>
            </a:r>
            <a:endParaRPr lang="en-US" sz="750" dirty="0"/>
          </a:p>
        </p:txBody>
      </p:sp>
      <p:sp>
        <p:nvSpPr>
          <p:cNvPr id="27" name="Text 12"/>
          <p:cNvSpPr/>
          <p:nvPr/>
        </p:nvSpPr>
        <p:spPr>
          <a:xfrm>
            <a:off x="11120438" y="2286000"/>
            <a:ext cx="4114800" cy="157163"/>
          </a:xfrm>
          <a:prstGeom prst="rect">
            <a:avLst/>
          </a:prstGeom>
          <a:noFill/>
          <a:ln/>
        </p:spPr>
        <p:txBody>
          <a:bodyPr wrap="square" lIns="0" tIns="0" rIns="0" bIns="0" rtlCol="0" anchor="ctr" vert="horz"/>
          <a:lstStyle/>
          <a:p>
            <a:pPr algn="l" indent="0" marL="0">
              <a:lnSpc>
                <a:spcPts val="1238"/>
              </a:lnSpc>
              <a:buNone/>
            </a:pPr>
            <a:r>
              <a:rPr lang="en-US" sz="1125" b="1" dirty="0">
                <a:solidFill>
                  <a:srgbClr val="333333"/>
                </a:solidFill>
                <a:latin typeface="ArialNarrow-BoldItalic" pitchFamily="34" charset="0"/>
                <a:ea typeface="ArialNarrow-BoldItalic" pitchFamily="34" charset="-122"/>
                <a:cs typeface="ArialNarrow-BoldItalic" pitchFamily="34" charset="-120"/>
              </a:rPr>
              <a:t>عمليات التثيت والمقاومة:</a:t>
            </a:r>
            <a:endParaRPr lang="en-US" sz="1125" dirty="0"/>
          </a:p>
        </p:txBody>
      </p:sp>
      <p:sp>
        <p:nvSpPr>
          <p:cNvPr id="28" name="Text 13"/>
          <p:cNvSpPr/>
          <p:nvPr/>
        </p:nvSpPr>
        <p:spPr>
          <a:xfrm>
            <a:off x="2486025" y="2800350"/>
            <a:ext cx="5353943" cy="1173063"/>
          </a:xfrm>
          <a:prstGeom prst="rect">
            <a:avLst/>
          </a:prstGeom>
          <a:noFill/>
          <a:ln/>
        </p:spPr>
        <p:txBody>
          <a:bodyPr wrap="square" lIns="0" tIns="0" rIns="0" bIns="0" rtlCol="0" anchor="ctr" vert="horz"/>
          <a:lstStyle/>
          <a:p>
            <a:pPr algn="l" indent="0" marL="0">
              <a:lnSpc>
                <a:spcPts val="1320"/>
              </a:lnSpc>
              <a:buNone/>
            </a:pPr>
            <a:r>
              <a:rPr lang="en-US" sz="1200" dirty="0">
                <a:solidFill>
                  <a:srgbClr val="333333"/>
                </a:solidFill>
                <a:latin typeface="ArialNarrow-Italic" pitchFamily="34" charset="0"/>
                <a:ea typeface="ArialNarrow-Italic" pitchFamily="34" charset="-122"/>
                <a:cs typeface="ArialNarrow-Italic" pitchFamily="34" charset="-120"/>
              </a:rPr>
              <a:t>المسكاة المعتمدة على الشخص:</a:t>
            </a:r>
            <a:pPr algn="l" indent="0" marL="0">
              <a:lnSpc>
                <a:spcPts val="1320"/>
              </a:lnSpc>
              <a:buNone/>
            </a:pPr>
            <a:r>
              <a:rPr lang="en-US" sz="1200" dirty="0">
                <a:solidFill>
                  <a:srgbClr val="333333"/>
                </a:solidFill>
                <a:latin typeface="ArialNarrow-Italic" pitchFamily="34" charset="0"/>
                <a:ea typeface="ArialNarrow-Italic" pitchFamily="34" charset="-122"/>
                <a:cs typeface="ArialNarrow-Italic" pitchFamily="34" charset="-120"/>
              </a:rPr>
              <a:t>
</a:t>
            </a:r>
            <a:pPr algn="l" indent="0" marL="0">
              <a:lnSpc>
                <a:spcPts val="1320"/>
              </a:lnSpc>
              <a:buNone/>
            </a:pPr>
            <a:r>
              <a:rPr lang="en-US" sz="1200" dirty="0">
                <a:solidFill>
                  <a:srgbClr val="333333"/>
                </a:solidFill>
                <a:latin typeface="ArialNarrow-Italic" pitchFamily="34" charset="0"/>
                <a:ea typeface="ArialNarrow-Italic" pitchFamily="34" charset="-122"/>
                <a:cs typeface="ArialNarrow-Italic" pitchFamily="34" charset="-120"/>
              </a:rPr>
              <a:t>بدأ من تقارير الفرد ("مكيت") ونظّر إلى التكابح معه لتحديد إعادته صياغة هذا</a:t>
            </a:r>
            <a:pPr algn="l" indent="0" marL="0">
              <a:lnSpc>
                <a:spcPts val="1320"/>
              </a:lnSpc>
              <a:buNone/>
            </a:pPr>
            <a:r>
              <a:rPr lang="en-US" sz="1200" dirty="0">
                <a:solidFill>
                  <a:srgbClr val="333333"/>
                </a:solidFill>
                <a:latin typeface="ArialNarrow-Italic" pitchFamily="34" charset="0"/>
                <a:ea typeface="ArialNarrow-Italic" pitchFamily="34" charset="-122"/>
                <a:cs typeface="ArialNarrow-Italic" pitchFamily="34" charset="-120"/>
              </a:rPr>
              <a:t>
</a:t>
            </a:r>
            <a:pPr algn="l" indent="0" marL="0">
              <a:lnSpc>
                <a:spcPts val="1320"/>
              </a:lnSpc>
              <a:buNone/>
            </a:pPr>
            <a:r>
              <a:rPr lang="en-US" sz="1200" dirty="0">
                <a:solidFill>
                  <a:srgbClr val="333333"/>
                </a:solidFill>
                <a:latin typeface="ArialNarrow-Italic" pitchFamily="34" charset="0"/>
                <a:ea typeface="ArialNarrow-Italic" pitchFamily="34" charset="-122"/>
                <a:cs typeface="ArialNarrow-Italic" pitchFamily="34" charset="-120"/>
              </a:rPr>
              <a:t>السرديات المعاصرة وتفعيل المجال السرديات بحرية أكبر.</a:t>
            </a:r>
            <a:pPr algn="l" indent="0" marL="0">
              <a:lnSpc>
                <a:spcPts val="1320"/>
              </a:lnSpc>
              <a:buNone/>
            </a:pPr>
            <a:r>
              <a:rPr lang="en-US" sz="1200" dirty="0">
                <a:solidFill>
                  <a:srgbClr val="333333"/>
                </a:solidFill>
                <a:latin typeface="ArialNarrow-Italic" pitchFamily="34" charset="0"/>
                <a:ea typeface="ArialNarrow-Italic" pitchFamily="34" charset="-122"/>
                <a:cs typeface="ArialNarrow-Italic" pitchFamily="34" charset="-120"/>
              </a:rPr>
              <a:t>
</a:t>
            </a:r>
            <a:pPr algn="l" indent="0" marL="0">
              <a:lnSpc>
                <a:spcPts val="1320"/>
              </a:lnSpc>
              <a:buNone/>
            </a:pPr>
            <a:r>
              <a:rPr lang="en-US" sz="1200" dirty="0">
                <a:solidFill>
                  <a:srgbClr val="333333"/>
                </a:solidFill>
                <a:latin typeface="ArialNarrow-Italic" pitchFamily="34" charset="0"/>
                <a:ea typeface="ArialNarrow-Italic" pitchFamily="34" charset="-122"/>
                <a:cs typeface="ArialNarrow-Italic" pitchFamily="34" charset="-120"/>
              </a:rPr>
              <a:t>السرديات المعاصرة والبدلة:</a:t>
            </a:r>
            <a:pPr algn="l" indent="0" marL="0">
              <a:lnSpc>
                <a:spcPts val="1320"/>
              </a:lnSpc>
              <a:buNone/>
            </a:pPr>
            <a:r>
              <a:rPr lang="en-US" sz="1200" dirty="0">
                <a:solidFill>
                  <a:srgbClr val="333333"/>
                </a:solidFill>
                <a:latin typeface="ArialNarrow-Italic" pitchFamily="34" charset="0"/>
                <a:ea typeface="ArialNarrow-Italic" pitchFamily="34" charset="-122"/>
                <a:cs typeface="ArialNarrow-Italic" pitchFamily="34" charset="-120"/>
              </a:rPr>
              <a:t>
</a:t>
            </a:r>
            <a:pPr algn="l" indent="0" marL="0">
              <a:lnSpc>
                <a:spcPts val="1320"/>
              </a:lnSpc>
              <a:buNone/>
            </a:pPr>
            <a:r>
              <a:rPr lang="en-US" sz="1200" dirty="0">
                <a:solidFill>
                  <a:srgbClr val="333333"/>
                </a:solidFill>
                <a:latin typeface="ArialNarrow-Italic" pitchFamily="34" charset="0"/>
                <a:ea typeface="ArialNarrow-Italic" pitchFamily="34" charset="-122"/>
                <a:cs typeface="ArialNarrow-Italic" pitchFamily="34" charset="-120"/>
              </a:rPr>
              <a:t>ساعد العلاج المكمل على تحديد القصور المعيّن في حالتهم،</a:t>
            </a:r>
            <a:pPr algn="l" indent="0" marL="0">
              <a:lnSpc>
                <a:spcPts val="1320"/>
              </a:lnSpc>
              <a:buNone/>
            </a:pPr>
            <a:r>
              <a:rPr lang="en-US" sz="1200" dirty="0">
                <a:solidFill>
                  <a:srgbClr val="333333"/>
                </a:solidFill>
                <a:latin typeface="ArialNarrow-Italic" pitchFamily="34" charset="0"/>
                <a:ea typeface="ArialNarrow-Italic" pitchFamily="34" charset="-122"/>
                <a:cs typeface="ArialNarrow-Italic" pitchFamily="34" charset="-120"/>
              </a:rPr>
              <a:t>
</a:t>
            </a:r>
            <a:pPr algn="l" indent="0" marL="0">
              <a:lnSpc>
                <a:spcPts val="1320"/>
              </a:lnSpc>
              <a:buNone/>
            </a:pPr>
            <a:r>
              <a:rPr lang="en-US" sz="1200" dirty="0">
                <a:solidFill>
                  <a:srgbClr val="333333"/>
                </a:solidFill>
                <a:latin typeface="ArialNarrow-Italic" pitchFamily="34" charset="0"/>
                <a:ea typeface="ArialNarrow-Italic" pitchFamily="34" charset="-122"/>
                <a:cs typeface="ArialNarrow-Italic" pitchFamily="34" charset="-120"/>
              </a:rPr>
              <a:t>ثم استكشاف السرديات البديلة التي تزاح القوة والمقاومة والإنجازات</a:t>
            </a:r>
            <a:pPr algn="l" indent="0" marL="0">
              <a:lnSpc>
                <a:spcPts val="1320"/>
              </a:lnSpc>
              <a:buNone/>
            </a:pPr>
            <a:r>
              <a:rPr lang="en-US" sz="1200" dirty="0">
                <a:solidFill>
                  <a:srgbClr val="333333"/>
                </a:solidFill>
                <a:latin typeface="ArialNarrow-Italic" pitchFamily="34" charset="0"/>
                <a:ea typeface="ArialNarrow-Italic" pitchFamily="34" charset="-122"/>
                <a:cs typeface="ArialNarrow-Italic" pitchFamily="34" charset="-120"/>
              </a:rPr>
              <a:t>
</a:t>
            </a:r>
            <a:pPr algn="l" indent="0" marL="0">
              <a:lnSpc>
                <a:spcPts val="1320"/>
              </a:lnSpc>
              <a:buNone/>
            </a:pPr>
            <a:r>
              <a:rPr lang="en-US" sz="1200" dirty="0">
                <a:solidFill>
                  <a:srgbClr val="333333"/>
                </a:solidFill>
                <a:latin typeface="ArialNarrow-Italic" pitchFamily="34" charset="0"/>
                <a:ea typeface="ArialNarrow-Italic" pitchFamily="34" charset="-122"/>
                <a:cs typeface="ArialNarrow-Italic" pitchFamily="34" charset="-120"/>
              </a:rPr>
              <a:t>المتاحة.</a:t>
            </a:r>
            <a:endParaRPr lang="en-US" sz="1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11155561" y="5897761"/>
            <a:ext cx="597396" cy="658267"/>
          </a:xfrm>
          <a:prstGeom prst="rect">
            <a:avLst/>
          </a:prstGeom>
        </p:spPr>
      </p:pic>
      <p:pic>
        <p:nvPicPr>
          <p:cNvPr id="4" name="Image 2" descr="preencoded.png">    </p:cNvPr>
          <p:cNvPicPr>
            <a:picLocks noChangeAspect="1"/>
          </p:cNvPicPr>
          <p:nvPr/>
        </p:nvPicPr>
        <p:blipFill>
          <a:blip r:embed="rId3"/>
          <a:stretch>
            <a:fillRect/>
          </a:stretch>
        </p:blipFill>
        <p:spPr>
          <a:xfrm>
            <a:off x="11155561" y="5033665"/>
            <a:ext cx="597396" cy="665113"/>
          </a:xfrm>
          <a:prstGeom prst="rect">
            <a:avLst/>
          </a:prstGeom>
        </p:spPr>
      </p:pic>
      <p:pic>
        <p:nvPicPr>
          <p:cNvPr id="5" name="Image 3" descr="preencoded.png">    </p:cNvPr>
          <p:cNvPicPr>
            <a:picLocks noChangeAspect="1"/>
          </p:cNvPicPr>
          <p:nvPr/>
        </p:nvPicPr>
        <p:blipFill>
          <a:blip r:embed="rId4"/>
          <a:stretch>
            <a:fillRect/>
          </a:stretch>
        </p:blipFill>
        <p:spPr>
          <a:xfrm>
            <a:off x="11155561" y="4162723"/>
            <a:ext cx="597396" cy="624036"/>
          </a:xfrm>
          <a:prstGeom prst="rect">
            <a:avLst/>
          </a:prstGeom>
        </p:spPr>
      </p:pic>
      <p:pic>
        <p:nvPicPr>
          <p:cNvPr id="6" name="Image 4" descr="preencoded.png">    </p:cNvPr>
          <p:cNvPicPr>
            <a:picLocks noChangeAspect="1"/>
          </p:cNvPicPr>
          <p:nvPr/>
        </p:nvPicPr>
        <p:blipFill>
          <a:blip r:embed="rId5"/>
          <a:stretch>
            <a:fillRect/>
          </a:stretch>
        </p:blipFill>
        <p:spPr>
          <a:xfrm>
            <a:off x="10058400" y="1831032"/>
            <a:ext cx="1694557" cy="1467594"/>
          </a:xfrm>
          <a:prstGeom prst="rect">
            <a:avLst/>
          </a:prstGeom>
        </p:spPr>
      </p:pic>
      <p:pic>
        <p:nvPicPr>
          <p:cNvPr id="7" name="Image 5" descr="preencoded.png">    </p:cNvPr>
          <p:cNvPicPr>
            <a:picLocks noChangeAspect="1"/>
          </p:cNvPicPr>
          <p:nvPr/>
        </p:nvPicPr>
        <p:blipFill>
          <a:blip r:embed="rId6"/>
          <a:stretch>
            <a:fillRect/>
          </a:stretch>
        </p:blipFill>
        <p:spPr>
          <a:xfrm>
            <a:off x="6303169" y="1824186"/>
            <a:ext cx="1731169" cy="1488132"/>
          </a:xfrm>
          <a:prstGeom prst="rect">
            <a:avLst/>
          </a:prstGeom>
        </p:spPr>
      </p:pic>
      <p:pic>
        <p:nvPicPr>
          <p:cNvPr id="8" name="Image 6" descr="preencoded.png">    </p:cNvPr>
          <p:cNvPicPr>
            <a:picLocks noChangeAspect="1"/>
          </p:cNvPicPr>
          <p:nvPr/>
        </p:nvPicPr>
        <p:blipFill>
          <a:blip r:embed="rId7"/>
          <a:stretch>
            <a:fillRect/>
          </a:stretch>
        </p:blipFill>
        <p:spPr>
          <a:xfrm>
            <a:off x="1938486" y="4649688"/>
            <a:ext cx="3950196" cy="1961257"/>
          </a:xfrm>
          <a:prstGeom prst="rect">
            <a:avLst/>
          </a:prstGeom>
        </p:spPr>
      </p:pic>
      <p:pic>
        <p:nvPicPr>
          <p:cNvPr id="9" name="Image 7" descr="preencoded.png">    </p:cNvPr>
          <p:cNvPicPr>
            <a:picLocks noChangeAspect="1"/>
          </p:cNvPicPr>
          <p:nvPr/>
        </p:nvPicPr>
        <p:blipFill>
          <a:blip r:embed="rId8"/>
          <a:stretch>
            <a:fillRect/>
          </a:stretch>
        </p:blipFill>
        <p:spPr>
          <a:xfrm>
            <a:off x="414486" y="4656534"/>
            <a:ext cx="1377553" cy="1762423"/>
          </a:xfrm>
          <a:prstGeom prst="rect">
            <a:avLst/>
          </a:prstGeom>
        </p:spPr>
      </p:pic>
      <p:pic>
        <p:nvPicPr>
          <p:cNvPr id="10" name="Image 8" descr="preencoded.png">    </p:cNvPr>
          <p:cNvPicPr>
            <a:picLocks noChangeAspect="1"/>
          </p:cNvPicPr>
          <p:nvPr/>
        </p:nvPicPr>
        <p:blipFill>
          <a:blip r:embed="rId9"/>
          <a:stretch>
            <a:fillRect/>
          </a:stretch>
        </p:blipFill>
        <p:spPr>
          <a:xfrm>
            <a:off x="414486" y="1392138"/>
            <a:ext cx="2669977" cy="3051721"/>
          </a:xfrm>
          <a:prstGeom prst="rect">
            <a:avLst/>
          </a:prstGeom>
        </p:spPr>
      </p:pic>
      <p:pic>
        <p:nvPicPr>
          <p:cNvPr id="11" name="Image 9" descr="preencoded.png">    </p:cNvPr>
          <p:cNvPicPr>
            <a:picLocks noChangeAspect="1"/>
          </p:cNvPicPr>
          <p:nvPr/>
        </p:nvPicPr>
        <p:blipFill>
          <a:blip r:embed="rId10"/>
          <a:stretch>
            <a:fillRect/>
          </a:stretch>
        </p:blipFill>
        <p:spPr>
          <a:xfrm>
            <a:off x="5157192" y="966936"/>
            <a:ext cx="1865263" cy="253603"/>
          </a:xfrm>
          <a:prstGeom prst="rect">
            <a:avLst/>
          </a:prstGeom>
        </p:spPr>
      </p:pic>
      <p:sp>
        <p:nvSpPr>
          <p:cNvPr id="12" name="Text 0"/>
          <p:cNvSpPr/>
          <p:nvPr/>
        </p:nvSpPr>
        <p:spPr>
          <a:xfrm>
            <a:off x="-2292206" y="266700"/>
            <a:ext cx="19522440" cy="440085"/>
          </a:xfrm>
          <a:prstGeom prst="rect">
            <a:avLst/>
          </a:prstGeom>
          <a:noFill/>
          <a:ln/>
        </p:spPr>
        <p:txBody>
          <a:bodyPr wrap="square" lIns="0" tIns="0" rIns="0" bIns="0" rtlCol="0" anchor="ctr" vert="horz"/>
          <a:lstStyle/>
          <a:p>
            <a:pPr algn="ctr" indent="0" marL="0">
              <a:lnSpc>
                <a:spcPts val="3465"/>
              </a:lnSpc>
              <a:buNone/>
            </a:pPr>
            <a:r>
              <a:rPr lang="en-US" sz="3150" b="1" spc="60" kern="0" dirty="0">
                <a:solidFill>
                  <a:srgbClr val="3A2E1D"/>
                </a:solidFill>
                <a:latin typeface="NotoSerifJP-Black" pitchFamily="34" charset="0"/>
                <a:ea typeface="NotoSerifJP-Black" pitchFamily="34" charset="-122"/>
                <a:cs typeface="NotoSerifJP-Black" pitchFamily="34" charset="-120"/>
              </a:rPr>
              <a:t>الجلسة 9: المنهج التطوري والبقاء والتكيف</a:t>
            </a:r>
            <a:endParaRPr lang="en-US" sz="3150" dirty="0"/>
          </a:p>
        </p:txBody>
      </p:sp>
      <p:sp>
        <p:nvSpPr>
          <p:cNvPr id="13" name="Text 1"/>
          <p:cNvSpPr/>
          <p:nvPr/>
        </p:nvSpPr>
        <p:spPr>
          <a:xfrm>
            <a:off x="1353979" y="1638300"/>
            <a:ext cx="6583680" cy="205680"/>
          </a:xfrm>
          <a:prstGeom prst="rect">
            <a:avLst/>
          </a:prstGeom>
          <a:noFill/>
          <a:ln/>
        </p:spPr>
        <p:txBody>
          <a:bodyPr wrap="square" lIns="0" tIns="0" rIns="0" bIns="0" rtlCol="0" anchor="ctr" vert="horz"/>
          <a:lstStyle/>
          <a:p>
            <a:pPr algn="ctr" indent="0" marL="0">
              <a:lnSpc>
                <a:spcPts val="1620"/>
              </a:lnSpc>
              <a:buNone/>
            </a:pPr>
            <a:r>
              <a:rPr lang="en-US" sz="1350" b="1" dirty="0">
                <a:solidFill>
                  <a:srgbClr val="4A3B2A"/>
                </a:solidFill>
                <a:latin typeface="Baskerville Old Face" pitchFamily="34" charset="0"/>
                <a:ea typeface="Baskerville Old Face" pitchFamily="34" charset="-122"/>
                <a:cs typeface="Baskerville Old Face" pitchFamily="34" charset="-120"/>
              </a:rPr>
              <a:t>المنهج التطوري والانتقال الطبيعي</a:t>
            </a:r>
            <a:endParaRPr lang="en-US" sz="1350" dirty="0"/>
          </a:p>
        </p:txBody>
      </p:sp>
      <p:sp>
        <p:nvSpPr>
          <p:cNvPr id="14" name="Text 2"/>
          <p:cNvSpPr/>
          <p:nvPr/>
        </p:nvSpPr>
        <p:spPr>
          <a:xfrm>
            <a:off x="7353746" y="1428750"/>
            <a:ext cx="6629400" cy="228600"/>
          </a:xfrm>
          <a:prstGeom prst="rect">
            <a:avLst/>
          </a:prstGeom>
          <a:noFill/>
          <a:ln/>
        </p:spPr>
        <p:txBody>
          <a:bodyPr wrap="square" lIns="0" tIns="0" rIns="0" bIns="0" rtlCol="0" anchor="ctr" vert="horz"/>
          <a:lstStyle/>
          <a:p>
            <a:pPr algn="ctr" indent="0" marL="0">
              <a:lnSpc>
                <a:spcPts val="1800"/>
              </a:lnSpc>
              <a:buNone/>
            </a:pPr>
            <a:r>
              <a:rPr lang="en-US" sz="1500" b="1" dirty="0">
                <a:solidFill>
                  <a:srgbClr val="4A3B2A"/>
                </a:solidFill>
                <a:latin typeface="Baskerville Old Face" pitchFamily="34" charset="0"/>
                <a:ea typeface="Baskerville Old Face" pitchFamily="34" charset="-122"/>
                <a:cs typeface="Baskerville Old Face" pitchFamily="34" charset="-120"/>
              </a:rPr>
              <a:t>البيئة التكيفية ونظريات راندة</a:t>
            </a:r>
            <a:endParaRPr lang="en-US" sz="1500" dirty="0"/>
          </a:p>
        </p:txBody>
      </p:sp>
      <p:sp>
        <p:nvSpPr>
          <p:cNvPr id="15" name="Text 3"/>
          <p:cNvSpPr/>
          <p:nvPr/>
        </p:nvSpPr>
        <p:spPr>
          <a:xfrm>
            <a:off x="2442671" y="3857625"/>
            <a:ext cx="4937760" cy="205680"/>
          </a:xfrm>
          <a:prstGeom prst="rect">
            <a:avLst/>
          </a:prstGeom>
          <a:noFill/>
          <a:ln/>
        </p:spPr>
        <p:txBody>
          <a:bodyPr wrap="square" lIns="0" tIns="0" rIns="0" bIns="0" rtlCol="0" anchor="ctr" vert="horz"/>
          <a:lstStyle/>
          <a:p>
            <a:pPr algn="ctr" indent="0" marL="0">
              <a:lnSpc>
                <a:spcPts val="1620"/>
              </a:lnSpc>
              <a:buNone/>
            </a:pPr>
            <a:r>
              <a:rPr lang="en-US" sz="1350" b="1" dirty="0">
                <a:solidFill>
                  <a:srgbClr val="4A3B2A"/>
                </a:solidFill>
                <a:latin typeface="Baskerville Old Face" pitchFamily="34" charset="0"/>
                <a:ea typeface="Baskerville Old Face" pitchFamily="34" charset="-122"/>
                <a:cs typeface="Baskerville Old Face" pitchFamily="34" charset="-120"/>
              </a:rPr>
              <a:t>الانتقال الطبيعي والسلوك</a:t>
            </a:r>
            <a:endParaRPr lang="en-US" sz="1350" dirty="0"/>
          </a:p>
        </p:txBody>
      </p:sp>
      <p:sp>
        <p:nvSpPr>
          <p:cNvPr id="16" name="Text 4"/>
          <p:cNvSpPr/>
          <p:nvPr/>
        </p:nvSpPr>
        <p:spPr>
          <a:xfrm>
            <a:off x="7285673" y="3733800"/>
            <a:ext cx="6412230" cy="194370"/>
          </a:xfrm>
          <a:prstGeom prst="rect">
            <a:avLst/>
          </a:prstGeom>
          <a:noFill/>
          <a:ln/>
        </p:spPr>
        <p:txBody>
          <a:bodyPr wrap="square" lIns="0" tIns="0" rIns="0" bIns="0" rtlCol="0" anchor="ctr" vert="horz"/>
          <a:lstStyle/>
          <a:p>
            <a:pPr algn="ctr" indent="0" marL="0">
              <a:lnSpc>
                <a:spcPts val="1530"/>
              </a:lnSpc>
              <a:buNone/>
            </a:pPr>
            <a:r>
              <a:rPr lang="en-US" sz="1275" b="1" dirty="0">
                <a:solidFill>
                  <a:srgbClr val="4A3B2A"/>
                </a:solidFill>
                <a:latin typeface="Baskerville Old Face" pitchFamily="34" charset="0"/>
                <a:ea typeface="Baskerville Old Face" pitchFamily="34" charset="-122"/>
                <a:cs typeface="Baskerville Old Face" pitchFamily="34" charset="-120"/>
              </a:rPr>
              <a:t>نظريات راندة في علم النفس التطوري</a:t>
            </a:r>
            <a:endParaRPr lang="en-US" sz="1275" dirty="0"/>
          </a:p>
        </p:txBody>
      </p:sp>
      <p:sp>
        <p:nvSpPr>
          <p:cNvPr id="17" name="Text 5"/>
          <p:cNvSpPr/>
          <p:nvPr/>
        </p:nvSpPr>
        <p:spPr>
          <a:xfrm>
            <a:off x="5681663" y="2057400"/>
            <a:ext cx="622846" cy="742950"/>
          </a:xfrm>
          <a:prstGeom prst="rect">
            <a:avLst/>
          </a:prstGeom>
          <a:noFill/>
          <a:ln/>
        </p:spPr>
        <p:txBody>
          <a:bodyPr wrap="square" lIns="0" tIns="0" rIns="0" bIns="0" rtlCol="0" anchor="ctr" vert="horz"/>
          <a:lstStyle/>
          <a:p>
            <a:pPr algn="l" indent="0" marL="0">
              <a:lnSpc>
                <a:spcPts val="1463"/>
              </a:lnSpc>
              <a:buNone/>
            </a:pPr>
            <a:r>
              <a:rPr lang="en-US" sz="1125" dirty="0">
                <a:solidFill>
                  <a:srgbClr val="3A2E1D"/>
                </a:solidFill>
                <a:latin typeface="Georgia" pitchFamily="34" charset="0"/>
                <a:ea typeface="Georgia" pitchFamily="34" charset="-122"/>
                <a:cs typeface="Georgia" pitchFamily="34" charset="-120"/>
              </a:rPr>
              <a:t>يحدد المنهج التطوري في علم النفس على</a:t>
            </a:r>
            <a:pPr algn="l" indent="0" marL="0">
              <a:lnSpc>
                <a:spcPts val="1463"/>
              </a:lnSpc>
              <a:buNone/>
            </a:pPr>
            <a:r>
              <a:rPr lang="en-US" sz="1125" dirty="0">
                <a:solidFill>
                  <a:srgbClr val="3A2E1D"/>
                </a:solidFill>
                <a:latin typeface="Georgia" pitchFamily="34" charset="0"/>
                <a:ea typeface="Georgia" pitchFamily="34" charset="-122"/>
                <a:cs typeface="Georgia" pitchFamily="34" charset="-120"/>
              </a:rPr>
              <a:t>
</a:t>
            </a:r>
            <a:pPr algn="l" indent="0" marL="0">
              <a:lnSpc>
                <a:spcPts val="1463"/>
              </a:lnSpc>
              <a:buNone/>
            </a:pPr>
            <a:r>
              <a:rPr lang="en-US" sz="1125" dirty="0">
                <a:solidFill>
                  <a:srgbClr val="3A2E1D"/>
                </a:solidFill>
                <a:latin typeface="Georgia" pitchFamily="34" charset="0"/>
                <a:ea typeface="Georgia" pitchFamily="34" charset="-122"/>
                <a:cs typeface="Georgia" pitchFamily="34" charset="-120"/>
              </a:rPr>
              <a:t>مبدأ أساسي: أن السلوكيات والعمليات العقلية</a:t>
            </a:r>
            <a:pPr algn="l" indent="0" marL="0">
              <a:lnSpc>
                <a:spcPts val="1463"/>
              </a:lnSpc>
              <a:buNone/>
            </a:pPr>
            <a:r>
              <a:rPr lang="en-US" sz="1125" dirty="0">
                <a:solidFill>
                  <a:srgbClr val="3A2E1D"/>
                </a:solidFill>
                <a:latin typeface="Georgia" pitchFamily="34" charset="0"/>
                <a:ea typeface="Georgia" pitchFamily="34" charset="-122"/>
                <a:cs typeface="Georgia" pitchFamily="34" charset="-120"/>
              </a:rPr>
              <a:t>
</a:t>
            </a:r>
            <a:pPr algn="l" indent="0" marL="0">
              <a:lnSpc>
                <a:spcPts val="1463"/>
              </a:lnSpc>
              <a:buNone/>
            </a:pPr>
            <a:r>
              <a:rPr lang="en-US" sz="1125" dirty="0">
                <a:solidFill>
                  <a:srgbClr val="3A2E1D"/>
                </a:solidFill>
                <a:latin typeface="Georgia" pitchFamily="34" charset="0"/>
                <a:ea typeface="Georgia" pitchFamily="34" charset="-122"/>
                <a:cs typeface="Georgia" pitchFamily="34" charset="-120"/>
              </a:rPr>
              <a:t>البشرية الحالية هي نتائج للانتقال الطبيعي عبر</a:t>
            </a:r>
            <a:pPr algn="l" indent="0" marL="0">
              <a:lnSpc>
                <a:spcPts val="1463"/>
              </a:lnSpc>
              <a:buNone/>
            </a:pPr>
            <a:r>
              <a:rPr lang="en-US" sz="1125" dirty="0">
                <a:solidFill>
                  <a:srgbClr val="3A2E1D"/>
                </a:solidFill>
                <a:latin typeface="Georgia" pitchFamily="34" charset="0"/>
                <a:ea typeface="Georgia" pitchFamily="34" charset="-122"/>
                <a:cs typeface="Georgia" pitchFamily="34" charset="-120"/>
              </a:rPr>
              <a:t>
</a:t>
            </a:r>
            <a:pPr algn="l" indent="0" marL="0">
              <a:lnSpc>
                <a:spcPts val="1463"/>
              </a:lnSpc>
              <a:buNone/>
            </a:pPr>
            <a:r>
              <a:rPr lang="en-US" sz="1125" dirty="0">
                <a:solidFill>
                  <a:srgbClr val="3A2E1D"/>
                </a:solidFill>
                <a:latin typeface="Georgia" pitchFamily="34" charset="0"/>
                <a:ea typeface="Georgia" pitchFamily="34" charset="-122"/>
                <a:cs typeface="Georgia" pitchFamily="34" charset="-120"/>
              </a:rPr>
              <a:t>مليين السنين من التطور.</a:t>
            </a:r>
            <a:endParaRPr lang="en-US" sz="1125" dirty="0"/>
          </a:p>
        </p:txBody>
      </p:sp>
      <p:sp>
        <p:nvSpPr>
          <p:cNvPr id="18" name="Text 6"/>
          <p:cNvSpPr/>
          <p:nvPr/>
        </p:nvSpPr>
        <p:spPr>
          <a:xfrm>
            <a:off x="5300663" y="2886075"/>
            <a:ext cx="1003846" cy="520154"/>
          </a:xfrm>
          <a:prstGeom prst="rect">
            <a:avLst/>
          </a:prstGeom>
          <a:noFill/>
          <a:ln/>
        </p:spPr>
        <p:txBody>
          <a:bodyPr wrap="square" lIns="0" tIns="0" rIns="0" bIns="0" rtlCol="0" anchor="ctr" vert="horz"/>
          <a:lstStyle/>
          <a:p>
            <a:pPr algn="l" indent="0" marL="0">
              <a:lnSpc>
                <a:spcPts val="1365"/>
              </a:lnSpc>
              <a:buNone/>
            </a:pPr>
            <a:r>
              <a:rPr lang="en-US" sz="1050" dirty="0">
                <a:solidFill>
                  <a:srgbClr val="3A2E1D"/>
                </a:solidFill>
                <a:latin typeface="Georgia" pitchFamily="34" charset="0"/>
                <a:ea typeface="Georgia" pitchFamily="34" charset="-122"/>
                <a:cs typeface="Georgia" pitchFamily="34" charset="-120"/>
              </a:rPr>
              <a:t>هذا المنهج يسعى لفهم الوظيفة التكيفية</a:t>
            </a:r>
            <a:pPr algn="l" indent="0" marL="0">
              <a:lnSpc>
                <a:spcPts val="1365"/>
              </a:lnSpc>
              <a:buNone/>
            </a:pPr>
            <a:r>
              <a:rPr lang="en-US" sz="1050" dirty="0">
                <a:solidFill>
                  <a:srgbClr val="3A2E1D"/>
                </a:solidFill>
                <a:latin typeface="Georgia" pitchFamily="34" charset="0"/>
                <a:ea typeface="Georgia" pitchFamily="34" charset="-122"/>
                <a:cs typeface="Georgia" pitchFamily="34" charset="-120"/>
              </a:rPr>
              <a:t>
</a:t>
            </a:r>
            <a:pPr algn="l" indent="0" marL="0">
              <a:lnSpc>
                <a:spcPts val="1365"/>
              </a:lnSpc>
              <a:buNone/>
            </a:pPr>
            <a:r>
              <a:rPr lang="en-US" sz="1050" dirty="0">
                <a:solidFill>
                  <a:srgbClr val="3A2E1D"/>
                </a:solidFill>
                <a:latin typeface="Georgia" pitchFamily="34" charset="0"/>
                <a:ea typeface="Georgia" pitchFamily="34" charset="-122"/>
                <a:cs typeface="Georgia" pitchFamily="34" charset="-120"/>
              </a:rPr>
              <a:t>للسلوكيات، أي كيف ساعدت أسلافنا في البقاء</a:t>
            </a:r>
            <a:pPr algn="l" indent="0" marL="0">
              <a:lnSpc>
                <a:spcPts val="1365"/>
              </a:lnSpc>
              <a:buNone/>
            </a:pPr>
            <a:r>
              <a:rPr lang="en-US" sz="1050" dirty="0">
                <a:solidFill>
                  <a:srgbClr val="3A2E1D"/>
                </a:solidFill>
                <a:latin typeface="Georgia" pitchFamily="34" charset="0"/>
                <a:ea typeface="Georgia" pitchFamily="34" charset="-122"/>
                <a:cs typeface="Georgia" pitchFamily="34" charset="-120"/>
              </a:rPr>
              <a:t>
</a:t>
            </a:r>
            <a:pPr algn="l" indent="0" marL="0">
              <a:lnSpc>
                <a:spcPts val="1365"/>
              </a:lnSpc>
              <a:buNone/>
            </a:pPr>
            <a:r>
              <a:rPr lang="en-US" sz="1050" dirty="0">
                <a:solidFill>
                  <a:srgbClr val="3A2E1D"/>
                </a:solidFill>
                <a:latin typeface="Georgia" pitchFamily="34" charset="0"/>
                <a:ea typeface="Georgia" pitchFamily="34" charset="-122"/>
                <a:cs typeface="Georgia" pitchFamily="34" charset="-120"/>
              </a:rPr>
              <a:t>والتكاثر في بيئةهم التطورية.</a:t>
            </a:r>
            <a:endParaRPr lang="en-US" sz="1050" dirty="0"/>
          </a:p>
        </p:txBody>
      </p:sp>
      <p:sp>
        <p:nvSpPr>
          <p:cNvPr id="19" name="Text 7"/>
          <p:cNvSpPr/>
          <p:nvPr/>
        </p:nvSpPr>
        <p:spPr>
          <a:xfrm>
            <a:off x="9601200" y="2019300"/>
            <a:ext cx="614363" cy="891183"/>
          </a:xfrm>
          <a:prstGeom prst="rect">
            <a:avLst/>
          </a:prstGeom>
          <a:noFill/>
          <a:ln/>
        </p:spPr>
        <p:txBody>
          <a:bodyPr wrap="square" lIns="0" tIns="0" rIns="0" bIns="0" rtlCol="0" anchor="ctr" vert="horz"/>
          <a:lstStyle/>
          <a:p>
            <a:pPr algn="l" indent="0" marL="0">
              <a:lnSpc>
                <a:spcPts val="1170"/>
              </a:lnSpc>
              <a:buNone/>
            </a:pPr>
            <a:r>
              <a:rPr lang="en-US" sz="900" dirty="0">
                <a:solidFill>
                  <a:srgbClr val="3A2E1D"/>
                </a:solidFill>
                <a:latin typeface="Georgia" pitchFamily="34" charset="0"/>
                <a:ea typeface="Georgia" pitchFamily="34" charset="-122"/>
                <a:cs typeface="Georgia" pitchFamily="34" charset="-120"/>
              </a:rPr>
              <a:t>يبرز هذا المنهج على الظروف</a:t>
            </a:r>
            <a:pPr algn="l" indent="0" marL="0">
              <a:lnSpc>
                <a:spcPts val="1170"/>
              </a:lnSpc>
              <a:buNone/>
            </a:pPr>
            <a:r>
              <a:rPr lang="en-US" sz="900" dirty="0">
                <a:solidFill>
                  <a:srgbClr val="3A2E1D"/>
                </a:solidFill>
                <a:latin typeface="Georgia" pitchFamily="34" charset="0"/>
                <a:ea typeface="Georgia" pitchFamily="34" charset="-122"/>
                <a:cs typeface="Georgia" pitchFamily="34" charset="-120"/>
              </a:rPr>
              <a:t>
</a:t>
            </a:r>
            <a:pPr algn="l" indent="0" marL="0">
              <a:lnSpc>
                <a:spcPts val="1170"/>
              </a:lnSpc>
              <a:buNone/>
            </a:pPr>
            <a:r>
              <a:rPr lang="en-US" sz="900" dirty="0">
                <a:solidFill>
                  <a:srgbClr val="3A2E1D"/>
                </a:solidFill>
                <a:latin typeface="Georgia" pitchFamily="34" charset="0"/>
                <a:ea typeface="Georgia" pitchFamily="34" charset="-122"/>
                <a:cs typeface="Georgia" pitchFamily="34" charset="-120"/>
              </a:rPr>
              <a:t>التي شكلت فيها هذه السلوكيات،</a:t>
            </a:r>
            <a:pPr algn="l" indent="0" marL="0">
              <a:lnSpc>
                <a:spcPts val="1170"/>
              </a:lnSpc>
              <a:buNone/>
            </a:pPr>
            <a:r>
              <a:rPr lang="en-US" sz="900" dirty="0">
                <a:solidFill>
                  <a:srgbClr val="3A2E1D"/>
                </a:solidFill>
                <a:latin typeface="Georgia" pitchFamily="34" charset="0"/>
                <a:ea typeface="Georgia" pitchFamily="34" charset="-122"/>
                <a:cs typeface="Georgia" pitchFamily="34" charset="-120"/>
              </a:rPr>
              <a:t>
</a:t>
            </a:r>
            <a:pPr algn="l" indent="0" marL="0">
              <a:lnSpc>
                <a:spcPts val="1170"/>
              </a:lnSpc>
              <a:buNone/>
            </a:pPr>
            <a:r>
              <a:rPr lang="en-US" sz="900" dirty="0">
                <a:solidFill>
                  <a:srgbClr val="3A2E1D"/>
                </a:solidFill>
                <a:latin typeface="Georgia" pitchFamily="34" charset="0"/>
                <a:ea typeface="Georgia" pitchFamily="34" charset="-122"/>
                <a:cs typeface="Georgia" pitchFamily="34" charset="-120"/>
              </a:rPr>
              <a:t>والتي غالباً ما تختلف جذرياً عن بيئة</a:t>
            </a:r>
            <a:pPr algn="l" indent="0" marL="0">
              <a:lnSpc>
                <a:spcPts val="1170"/>
              </a:lnSpc>
              <a:buNone/>
            </a:pPr>
            <a:r>
              <a:rPr lang="en-US" sz="900" dirty="0">
                <a:solidFill>
                  <a:srgbClr val="3A2E1D"/>
                </a:solidFill>
                <a:latin typeface="Georgia" pitchFamily="34" charset="0"/>
                <a:ea typeface="Georgia" pitchFamily="34" charset="-122"/>
                <a:cs typeface="Georgia" pitchFamily="34" charset="-120"/>
              </a:rPr>
              <a:t>
</a:t>
            </a:r>
            <a:pPr algn="l" indent="0" marL="0">
              <a:lnSpc>
                <a:spcPts val="1170"/>
              </a:lnSpc>
              <a:buNone/>
            </a:pPr>
            <a:r>
              <a:rPr lang="en-US" sz="900" dirty="0">
                <a:solidFill>
                  <a:srgbClr val="3A2E1D"/>
                </a:solidFill>
                <a:latin typeface="Georgia" pitchFamily="34" charset="0"/>
                <a:ea typeface="Georgia" pitchFamily="34" charset="-122"/>
                <a:cs typeface="Georgia" pitchFamily="34" charset="-120"/>
              </a:rPr>
              <a:t>الحدية. هذا التباين يفسر لماذا يعض</a:t>
            </a:r>
            <a:pPr algn="l" indent="0" marL="0">
              <a:lnSpc>
                <a:spcPts val="1170"/>
              </a:lnSpc>
              <a:buNone/>
            </a:pPr>
            <a:r>
              <a:rPr lang="en-US" sz="900" dirty="0">
                <a:solidFill>
                  <a:srgbClr val="3A2E1D"/>
                </a:solidFill>
                <a:latin typeface="Georgia" pitchFamily="34" charset="0"/>
                <a:ea typeface="Georgia" pitchFamily="34" charset="-122"/>
                <a:cs typeface="Georgia" pitchFamily="34" charset="-120"/>
              </a:rPr>
              <a:t>
</a:t>
            </a:r>
            <a:pPr algn="l" indent="0" marL="0">
              <a:lnSpc>
                <a:spcPts val="1170"/>
              </a:lnSpc>
              <a:buNone/>
            </a:pPr>
            <a:r>
              <a:rPr lang="en-US" sz="900" dirty="0">
                <a:solidFill>
                  <a:srgbClr val="3A2E1D"/>
                </a:solidFill>
                <a:latin typeface="Georgia" pitchFamily="34" charset="0"/>
                <a:ea typeface="Georgia" pitchFamily="34" charset="-122"/>
                <a:cs typeface="Georgia" pitchFamily="34" charset="-120"/>
              </a:rPr>
              <a:t>السلوكيات قد يبدو "غير منطقية" في</a:t>
            </a:r>
            <a:pPr algn="l" indent="0" marL="0">
              <a:lnSpc>
                <a:spcPts val="1170"/>
              </a:lnSpc>
              <a:buNone/>
            </a:pPr>
            <a:r>
              <a:rPr lang="en-US" sz="900" dirty="0">
                <a:solidFill>
                  <a:srgbClr val="3A2E1D"/>
                </a:solidFill>
                <a:latin typeface="Georgia" pitchFamily="34" charset="0"/>
                <a:ea typeface="Georgia" pitchFamily="34" charset="-122"/>
                <a:cs typeface="Georgia" pitchFamily="34" charset="-120"/>
              </a:rPr>
              <a:t>
</a:t>
            </a:r>
            <a:pPr algn="l" indent="0" marL="0">
              <a:lnSpc>
                <a:spcPts val="1170"/>
              </a:lnSpc>
              <a:buNone/>
            </a:pPr>
            <a:r>
              <a:rPr lang="en-US" sz="900" dirty="0">
                <a:solidFill>
                  <a:srgbClr val="3A2E1D"/>
                </a:solidFill>
                <a:latin typeface="Georgia" pitchFamily="34" charset="0"/>
                <a:ea typeface="Georgia" pitchFamily="34" charset="-122"/>
                <a:cs typeface="Georgia" pitchFamily="34" charset="-120"/>
              </a:rPr>
              <a:t>السياق المعاصِر.</a:t>
            </a:r>
            <a:endParaRPr lang="en-US" sz="900" dirty="0"/>
          </a:p>
        </p:txBody>
      </p:sp>
      <p:sp>
        <p:nvSpPr>
          <p:cNvPr id="20" name="Text 8"/>
          <p:cNvSpPr/>
          <p:nvPr/>
        </p:nvSpPr>
        <p:spPr>
          <a:xfrm>
            <a:off x="5495925" y="4181475"/>
            <a:ext cx="880021" cy="346770"/>
          </a:xfrm>
          <a:prstGeom prst="rect">
            <a:avLst/>
          </a:prstGeom>
          <a:noFill/>
          <a:ln/>
        </p:spPr>
        <p:txBody>
          <a:bodyPr wrap="square" lIns="0" tIns="0" rIns="0" bIns="0" rtlCol="0" anchor="ctr" vert="horz"/>
          <a:lstStyle/>
          <a:p>
            <a:pPr algn="l" indent="0" marL="0">
              <a:lnSpc>
                <a:spcPts val="1365"/>
              </a:lnSpc>
              <a:buNone/>
            </a:pPr>
            <a:r>
              <a:rPr lang="en-US" sz="1050" dirty="0">
                <a:solidFill>
                  <a:srgbClr val="3A2E1D"/>
                </a:solidFill>
                <a:latin typeface="Georgia" pitchFamily="34" charset="0"/>
                <a:ea typeface="Georgia" pitchFamily="34" charset="-122"/>
                <a:cs typeface="Georgia" pitchFamily="34" charset="-120"/>
              </a:rPr>
              <a:t>السلوك يتغير في البيئة والتكاثر لدى أسلافنا البشر في</a:t>
            </a:r>
            <a:pPr algn="l" indent="0" marL="0">
              <a:lnSpc>
                <a:spcPts val="1365"/>
              </a:lnSpc>
              <a:buNone/>
            </a:pPr>
            <a:r>
              <a:rPr lang="en-US" sz="1050" dirty="0">
                <a:solidFill>
                  <a:srgbClr val="3A2E1D"/>
                </a:solidFill>
                <a:latin typeface="Georgia" pitchFamily="34" charset="0"/>
                <a:ea typeface="Georgia" pitchFamily="34" charset="-122"/>
                <a:cs typeface="Georgia" pitchFamily="34" charset="-120"/>
              </a:rPr>
              <a:t>
</a:t>
            </a:r>
            <a:pPr algn="l" indent="0" marL="0">
              <a:lnSpc>
                <a:spcPts val="1365"/>
              </a:lnSpc>
              <a:buNone/>
            </a:pPr>
            <a:r>
              <a:rPr lang="en-US" sz="1050" dirty="0">
                <a:solidFill>
                  <a:srgbClr val="3A2E1D"/>
                </a:solidFill>
                <a:latin typeface="Georgia" pitchFamily="34" charset="0"/>
                <a:ea typeface="Georgia" pitchFamily="34" charset="-122"/>
                <a:cs typeface="Georgia" pitchFamily="34" charset="-120"/>
              </a:rPr>
              <a:t>المجموعة الجينية. بينما السلوكيات غير التكيفية تُlost دريجياً.</a:t>
            </a:r>
            <a:endParaRPr lang="en-US" sz="1050" dirty="0"/>
          </a:p>
        </p:txBody>
      </p:sp>
      <p:sp>
        <p:nvSpPr>
          <p:cNvPr id="21" name="Text 9"/>
          <p:cNvSpPr/>
          <p:nvPr/>
        </p:nvSpPr>
        <p:spPr>
          <a:xfrm>
            <a:off x="9525000" y="4143375"/>
            <a:ext cx="5374928" cy="594271"/>
          </a:xfrm>
          <a:prstGeom prst="rect">
            <a:avLst/>
          </a:prstGeom>
          <a:noFill/>
          <a:ln/>
        </p:spPr>
        <p:txBody>
          <a:bodyPr wrap="square" lIns="0" tIns="0" rIns="0" bIns="0" rtlCol="0" anchor="ctr" vert="horz"/>
          <a:lstStyle/>
          <a:p>
            <a:pPr algn="l" indent="0" marL="0">
              <a:lnSpc>
                <a:spcPts val="1560"/>
              </a:lnSpc>
              <a:buNone/>
            </a:pPr>
            <a:r>
              <a:rPr lang="en-US" sz="1200" dirty="0">
                <a:solidFill>
                  <a:srgbClr val="3A2E1D"/>
                </a:solidFill>
                <a:latin typeface="Georgia" pitchFamily="34" charset="0"/>
                <a:ea typeface="Georgia" pitchFamily="34" charset="-122"/>
                <a:cs typeface="Georgia" pitchFamily="34" charset="-120"/>
              </a:rPr>
              <a:t>نظريات راندة تشير إلى أن هناك سببًا وراء السلوكيات</a:t>
            </a:r>
            <a:pPr algn="l" indent="0" marL="0">
              <a:lnSpc>
                <a:spcPts val="1560"/>
              </a:lnSpc>
              <a:buNone/>
            </a:pPr>
            <a:r>
              <a:rPr lang="en-US" sz="1200" dirty="0">
                <a:solidFill>
                  <a:srgbClr val="3A2E1D"/>
                </a:solidFill>
                <a:latin typeface="Georgia" pitchFamily="34" charset="0"/>
                <a:ea typeface="Georgia" pitchFamily="34" charset="-122"/>
                <a:cs typeface="Georgia" pitchFamily="34" charset="-120"/>
              </a:rPr>
              <a:t>
</a:t>
            </a:r>
            <a:pPr algn="l" indent="0" marL="0">
              <a:lnSpc>
                <a:spcPts val="1560"/>
              </a:lnSpc>
              <a:buNone/>
            </a:pPr>
            <a:r>
              <a:rPr lang="en-US" sz="1200" dirty="0">
                <a:solidFill>
                  <a:srgbClr val="3A2E1D"/>
                </a:solidFill>
                <a:latin typeface="Georgia" pitchFamily="34" charset="0"/>
                <a:ea typeface="Georgia" pitchFamily="34" charset="-122"/>
                <a:cs typeface="Georgia" pitchFamily="34" charset="-120"/>
              </a:rPr>
              <a:t>التي تظهر في بيئة حديثة تختلف عن البيئة الأصلية. فمثلاً، تظهر</a:t>
            </a:r>
            <a:pPr algn="l" indent="0" marL="0">
              <a:lnSpc>
                <a:spcPts val="1560"/>
              </a:lnSpc>
              <a:buNone/>
            </a:pPr>
            <a:r>
              <a:rPr lang="en-US" sz="1200" dirty="0">
                <a:solidFill>
                  <a:srgbClr val="3A2E1D"/>
                </a:solidFill>
                <a:latin typeface="Georgia" pitchFamily="34" charset="0"/>
                <a:ea typeface="Georgia" pitchFamily="34" charset="-122"/>
                <a:cs typeface="Georgia" pitchFamily="34" charset="-120"/>
              </a:rPr>
              <a:t>
</a:t>
            </a:r>
            <a:pPr algn="l" indent="0" marL="0">
              <a:lnSpc>
                <a:spcPts val="1560"/>
              </a:lnSpc>
              <a:buNone/>
            </a:pPr>
            <a:r>
              <a:rPr lang="en-US" sz="1200" dirty="0">
                <a:solidFill>
                  <a:srgbClr val="3A2E1D"/>
                </a:solidFill>
                <a:latin typeface="Georgia" pitchFamily="34" charset="0"/>
                <a:ea typeface="Georgia" pitchFamily="34" charset="-122"/>
                <a:cs typeface="Georgia" pitchFamily="34" charset="-120"/>
              </a:rPr>
              <a:t>العدوانية في البيئة الحالية كوسيلة للسيطرة على الموارد والحماية.</a:t>
            </a:r>
            <a:endParaRPr lang="en-US" sz="1200" dirty="0"/>
          </a:p>
        </p:txBody>
      </p:sp>
      <p:sp>
        <p:nvSpPr>
          <p:cNvPr id="22" name="Text 10"/>
          <p:cNvSpPr/>
          <p:nvPr/>
        </p:nvSpPr>
        <p:spPr>
          <a:xfrm>
            <a:off x="8591550" y="5029200"/>
            <a:ext cx="5364361" cy="792361"/>
          </a:xfrm>
          <a:prstGeom prst="rect">
            <a:avLst/>
          </a:prstGeom>
          <a:noFill/>
          <a:ln/>
        </p:spPr>
        <p:txBody>
          <a:bodyPr wrap="square" lIns="0" tIns="0" rIns="0" bIns="0" rtlCol="0" anchor="ctr" vert="horz"/>
          <a:lstStyle/>
          <a:p>
            <a:pPr algn="l" indent="0" marL="0">
              <a:lnSpc>
                <a:spcPts val="1560"/>
              </a:lnSpc>
              <a:buNone/>
            </a:pPr>
            <a:r>
              <a:rPr lang="en-US" sz="1200" dirty="0">
                <a:solidFill>
                  <a:srgbClr val="3A2E1D"/>
                </a:solidFill>
                <a:latin typeface="Georgia" pitchFamily="34" charset="0"/>
                <a:ea typeface="Georgia" pitchFamily="34" charset="-122"/>
                <a:cs typeface="Georgia" pitchFamily="34" charset="-120"/>
              </a:rPr>
              <a:t>ننظر إلى الجين الثاني ليتشاردن كوزن.</a:t>
            </a:r>
            <a:pPr algn="l" indent="0" marL="0">
              <a:lnSpc>
                <a:spcPts val="1560"/>
              </a:lnSpc>
              <a:buNone/>
            </a:pPr>
            <a:r>
              <a:rPr lang="en-US" sz="1200" dirty="0">
                <a:solidFill>
                  <a:srgbClr val="3A2E1D"/>
                </a:solidFill>
                <a:latin typeface="Georgia" pitchFamily="34" charset="0"/>
                <a:ea typeface="Georgia" pitchFamily="34" charset="-122"/>
                <a:cs typeface="Georgia" pitchFamily="34" charset="-120"/>
              </a:rPr>
              <a:t>
</a:t>
            </a:r>
            <a:pPr algn="l" indent="0" marL="0">
              <a:lnSpc>
                <a:spcPts val="1560"/>
              </a:lnSpc>
              <a:buNone/>
            </a:pPr>
            <a:r>
              <a:rPr lang="en-US" sz="1200" dirty="0">
                <a:solidFill>
                  <a:srgbClr val="3A2E1D"/>
                </a:solidFill>
                <a:latin typeface="Georgia" pitchFamily="34" charset="0"/>
                <a:ea typeface="Georgia" pitchFamily="34" charset="-122"/>
                <a:cs typeface="Georgia" pitchFamily="34" charset="-120"/>
              </a:rPr>
              <a:t>قدم راندة نظريات حول السلوكيات الطبيعية</a:t>
            </a:r>
            <a:pPr algn="l" indent="0" marL="0">
              <a:lnSpc>
                <a:spcPts val="1560"/>
              </a:lnSpc>
              <a:buNone/>
            </a:pPr>
            <a:r>
              <a:rPr lang="en-US" sz="1200" dirty="0">
                <a:solidFill>
                  <a:srgbClr val="3A2E1D"/>
                </a:solidFill>
                <a:latin typeface="Georgia" pitchFamily="34" charset="0"/>
                <a:ea typeface="Georgia" pitchFamily="34" charset="-122"/>
                <a:cs typeface="Georgia" pitchFamily="34" charset="-120"/>
              </a:rPr>
              <a:t>
</a:t>
            </a:r>
            <a:pPr algn="l" indent="0" marL="0">
              <a:lnSpc>
                <a:spcPts val="1560"/>
              </a:lnSpc>
              <a:buNone/>
            </a:pPr>
            <a:r>
              <a:rPr lang="en-US" sz="1200" dirty="0">
                <a:solidFill>
                  <a:srgbClr val="3A2E1D"/>
                </a:solidFill>
                <a:latin typeface="Georgia" pitchFamily="34" charset="0"/>
                <a:ea typeface="Georgia" pitchFamily="34" charset="-122"/>
                <a:cs typeface="Georgia" pitchFamily="34" charset="-120"/>
              </a:rPr>
              <a:t>التي تظهر في بيئة حديثة تختلف عن البيئة الأصلية. فمثلاً، تظهر</a:t>
            </a:r>
            <a:pPr algn="l" indent="0" marL="0">
              <a:lnSpc>
                <a:spcPts val="1560"/>
              </a:lnSpc>
              <a:buNone/>
            </a:pPr>
            <a:r>
              <a:rPr lang="en-US" sz="1200" dirty="0">
                <a:solidFill>
                  <a:srgbClr val="3A2E1D"/>
                </a:solidFill>
                <a:latin typeface="Georgia" pitchFamily="34" charset="0"/>
                <a:ea typeface="Georgia" pitchFamily="34" charset="-122"/>
                <a:cs typeface="Georgia" pitchFamily="34" charset="-120"/>
              </a:rPr>
              <a:t>
</a:t>
            </a:r>
            <a:pPr algn="l" indent="0" marL="0">
              <a:lnSpc>
                <a:spcPts val="1560"/>
              </a:lnSpc>
              <a:buNone/>
            </a:pPr>
            <a:r>
              <a:rPr lang="en-US" sz="1200" dirty="0">
                <a:solidFill>
                  <a:srgbClr val="3A2E1D"/>
                </a:solidFill>
                <a:latin typeface="Georgia" pitchFamily="34" charset="0"/>
                <a:ea typeface="Georgia" pitchFamily="34" charset="-122"/>
                <a:cs typeface="Georgia" pitchFamily="34" charset="-120"/>
              </a:rPr>
              <a:t>العدوانية في البيئة الحالية كوسيلة للسيطرة على الموارد والحماية.</a:t>
            </a:r>
            <a:endParaRPr lang="en-US" sz="1200" dirty="0"/>
          </a:p>
        </p:txBody>
      </p:sp>
      <p:sp>
        <p:nvSpPr>
          <p:cNvPr id="23" name="Text 11"/>
          <p:cNvSpPr/>
          <p:nvPr/>
        </p:nvSpPr>
        <p:spPr>
          <a:xfrm>
            <a:off x="9958388" y="5981700"/>
            <a:ext cx="1730573" cy="866924"/>
          </a:xfrm>
          <a:prstGeom prst="rect">
            <a:avLst/>
          </a:prstGeom>
          <a:noFill/>
          <a:ln/>
        </p:spPr>
        <p:txBody>
          <a:bodyPr wrap="square" lIns="0" tIns="0" rIns="0" bIns="0" rtlCol="0" anchor="ctr" vert="horz"/>
          <a:lstStyle/>
          <a:p>
            <a:pPr algn="l" indent="0" marL="0">
              <a:lnSpc>
                <a:spcPts val="1365"/>
              </a:lnSpc>
              <a:buNone/>
            </a:pPr>
            <a:r>
              <a:rPr lang="en-US" sz="1050" dirty="0">
                <a:solidFill>
                  <a:srgbClr val="3A2E1D"/>
                </a:solidFill>
                <a:latin typeface="Georgia" pitchFamily="34" charset="0"/>
                <a:ea typeface="Georgia" pitchFamily="34" charset="-122"/>
                <a:cs typeface="Georgia" pitchFamily="34" charset="-120"/>
              </a:rPr>
              <a:t>تسير هذه النظرية في السبل التي تشير إلى أن الجين الثاني ليتشاردن</a:t>
            </a:r>
            <a:pPr algn="l" indent="0" marL="0">
              <a:lnSpc>
                <a:spcPts val="1365"/>
              </a:lnSpc>
              <a:buNone/>
            </a:pPr>
            <a:r>
              <a:rPr lang="en-US" sz="1050" dirty="0">
                <a:solidFill>
                  <a:srgbClr val="3A2E1D"/>
                </a:solidFill>
                <a:latin typeface="Georgia" pitchFamily="34" charset="0"/>
                <a:ea typeface="Georgia" pitchFamily="34" charset="-122"/>
                <a:cs typeface="Georgia" pitchFamily="34" charset="-120"/>
              </a:rPr>
              <a:t>
</a:t>
            </a:r>
            <a:pPr algn="l" indent="0" marL="0">
              <a:lnSpc>
                <a:spcPts val="1365"/>
              </a:lnSpc>
              <a:buNone/>
            </a:pPr>
            <a:r>
              <a:rPr lang="en-US" sz="1050" dirty="0">
                <a:solidFill>
                  <a:srgbClr val="3A2E1D"/>
                </a:solidFill>
                <a:latin typeface="Georgia" pitchFamily="34" charset="0"/>
                <a:ea typeface="Georgia" pitchFamily="34" charset="-122"/>
                <a:cs typeface="Georgia" pitchFamily="34" charset="-120"/>
              </a:rPr>
              <a:t>الاستثمار البيولوجي والاستراتيجيات التكاثرية</a:t>
            </a:r>
            <a:pPr algn="l" indent="0" marL="0">
              <a:lnSpc>
                <a:spcPts val="1365"/>
              </a:lnSpc>
              <a:buNone/>
            </a:pPr>
            <a:r>
              <a:rPr lang="en-US" sz="1050" dirty="0">
                <a:solidFill>
                  <a:srgbClr val="3A2E1D"/>
                </a:solidFill>
                <a:latin typeface="Georgia" pitchFamily="34" charset="0"/>
                <a:ea typeface="Georgia" pitchFamily="34" charset="-122"/>
                <a:cs typeface="Georgia" pitchFamily="34" charset="-120"/>
              </a:rPr>
              <a:t>
</a:t>
            </a:r>
            <a:pPr algn="l" indent="0" marL="0">
              <a:lnSpc>
                <a:spcPts val="1365"/>
              </a:lnSpc>
              <a:buNone/>
            </a:pPr>
            <a:r>
              <a:rPr lang="en-US" sz="1050" dirty="0">
                <a:solidFill>
                  <a:srgbClr val="3A2E1D"/>
                </a:solidFill>
                <a:latin typeface="Georgia" pitchFamily="34" charset="0"/>
                <a:ea typeface="Georgia" pitchFamily="34" charset="-122"/>
                <a:cs typeface="Georgia" pitchFamily="34" charset="-120"/>
              </a:rPr>
              <a:t>المستمرة في البيئة الأصلية تختلف عن البيئة الحالية بناءً على مدار الحافة والموارد</a:t>
            </a:r>
            <a:pPr algn="l" indent="0" marL="0">
              <a:lnSpc>
                <a:spcPts val="1365"/>
              </a:lnSpc>
              <a:buNone/>
            </a:pPr>
            <a:r>
              <a:rPr lang="en-US" sz="1050" dirty="0">
                <a:solidFill>
                  <a:srgbClr val="3A2E1D"/>
                </a:solidFill>
                <a:latin typeface="Georgia" pitchFamily="34" charset="0"/>
                <a:ea typeface="Georgia" pitchFamily="34" charset="-122"/>
                <a:cs typeface="Georgia" pitchFamily="34" charset="-120"/>
              </a:rPr>
              <a:t>
</a:t>
            </a:r>
            <a:pPr algn="l" indent="0" marL="0">
              <a:lnSpc>
                <a:spcPts val="1365"/>
              </a:lnSpc>
              <a:buNone/>
            </a:pPr>
            <a:r>
              <a:rPr lang="en-US" sz="1050" dirty="0">
                <a:solidFill>
                  <a:srgbClr val="3A2E1D"/>
                </a:solidFill>
                <a:latin typeface="Georgia" pitchFamily="34" charset="0"/>
                <a:ea typeface="Georgia" pitchFamily="34" charset="-122"/>
                <a:cs typeface="Georgia" pitchFamily="34" charset="-120"/>
              </a:rPr>
              <a:t>التي تتوفر في البيئة الحالية. فمثلاً، الجين الثاني ليتشاردن قد يصبح أكثر تلقائية في</a:t>
            </a:r>
            <a:pPr algn="l" indent="0" marL="0">
              <a:lnSpc>
                <a:spcPts val="1365"/>
              </a:lnSpc>
              <a:buNone/>
            </a:pPr>
            <a:r>
              <a:rPr lang="en-US" sz="1050" dirty="0">
                <a:solidFill>
                  <a:srgbClr val="3A2E1D"/>
                </a:solidFill>
                <a:latin typeface="Georgia" pitchFamily="34" charset="0"/>
                <a:ea typeface="Georgia" pitchFamily="34" charset="-122"/>
                <a:cs typeface="Georgia" pitchFamily="34" charset="-120"/>
              </a:rPr>
              <a:t>
</a:t>
            </a:r>
            <a:pPr algn="l" indent="0" marL="0">
              <a:lnSpc>
                <a:spcPts val="1365"/>
              </a:lnSpc>
              <a:buNone/>
            </a:pPr>
            <a:r>
              <a:rPr lang="en-US" sz="1050" dirty="0">
                <a:solidFill>
                  <a:srgbClr val="3A2E1D"/>
                </a:solidFill>
                <a:latin typeface="Georgia" pitchFamily="34" charset="0"/>
                <a:ea typeface="Georgia" pitchFamily="34" charset="-122"/>
                <a:cs typeface="Georgia" pitchFamily="34" charset="-120"/>
              </a:rPr>
              <a:t>اختيار الشركاء.</a:t>
            </a:r>
            <a:endParaRPr lang="en-US" sz="10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7083475" y="4855369"/>
            <a:ext cx="4584055" cy="1885950"/>
          </a:xfrm>
          <a:prstGeom prst="rect">
            <a:avLst/>
          </a:prstGeom>
        </p:spPr>
      </p:pic>
      <p:pic>
        <p:nvPicPr>
          <p:cNvPr id="4" name="Image 2" descr="preencoded.png">    </p:cNvPr>
          <p:cNvPicPr>
            <a:picLocks noChangeAspect="1"/>
          </p:cNvPicPr>
          <p:nvPr/>
        </p:nvPicPr>
        <p:blipFill>
          <a:blip r:embed="rId3"/>
          <a:stretch>
            <a:fillRect/>
          </a:stretch>
        </p:blipFill>
        <p:spPr>
          <a:xfrm>
            <a:off x="11448157" y="4018657"/>
            <a:ext cx="390079" cy="507355"/>
          </a:xfrm>
          <a:prstGeom prst="rect">
            <a:avLst/>
          </a:prstGeom>
        </p:spPr>
      </p:pic>
      <p:pic>
        <p:nvPicPr>
          <p:cNvPr id="5" name="Image 3" descr="preencoded.png">    </p:cNvPr>
          <p:cNvPicPr>
            <a:picLocks noChangeAspect="1"/>
          </p:cNvPicPr>
          <p:nvPr/>
        </p:nvPicPr>
        <p:blipFill>
          <a:blip r:embed="rId4"/>
          <a:stretch>
            <a:fillRect/>
          </a:stretch>
        </p:blipFill>
        <p:spPr>
          <a:xfrm>
            <a:off x="11411694" y="3250555"/>
            <a:ext cx="475357" cy="507355"/>
          </a:xfrm>
          <a:prstGeom prst="rect">
            <a:avLst/>
          </a:prstGeom>
        </p:spPr>
      </p:pic>
      <p:pic>
        <p:nvPicPr>
          <p:cNvPr id="6" name="Image 4" descr="preencoded.png">    </p:cNvPr>
          <p:cNvPicPr>
            <a:picLocks noChangeAspect="1"/>
          </p:cNvPicPr>
          <p:nvPr/>
        </p:nvPicPr>
        <p:blipFill>
          <a:blip r:embed="rId5"/>
          <a:stretch>
            <a:fillRect/>
          </a:stretch>
        </p:blipFill>
        <p:spPr>
          <a:xfrm>
            <a:off x="11411694" y="2509986"/>
            <a:ext cx="487561" cy="500509"/>
          </a:xfrm>
          <a:prstGeom prst="rect">
            <a:avLst/>
          </a:prstGeom>
        </p:spPr>
      </p:pic>
      <p:pic>
        <p:nvPicPr>
          <p:cNvPr id="7" name="Image 5" descr="preencoded.png">    </p:cNvPr>
          <p:cNvPicPr>
            <a:picLocks noChangeAspect="1"/>
          </p:cNvPicPr>
          <p:nvPr/>
        </p:nvPicPr>
        <p:blipFill>
          <a:blip r:embed="rId6"/>
          <a:stretch>
            <a:fillRect/>
          </a:stretch>
        </p:blipFill>
        <p:spPr>
          <a:xfrm>
            <a:off x="11411694" y="1611511"/>
            <a:ext cx="475357" cy="521196"/>
          </a:xfrm>
          <a:prstGeom prst="rect">
            <a:avLst/>
          </a:prstGeom>
        </p:spPr>
      </p:pic>
      <p:pic>
        <p:nvPicPr>
          <p:cNvPr id="8" name="Image 6" descr="preencoded.png">    </p:cNvPr>
          <p:cNvPicPr>
            <a:picLocks noChangeAspect="1"/>
          </p:cNvPicPr>
          <p:nvPr/>
        </p:nvPicPr>
        <p:blipFill>
          <a:blip r:embed="rId7"/>
          <a:stretch>
            <a:fillRect/>
          </a:stretch>
        </p:blipFill>
        <p:spPr>
          <a:xfrm>
            <a:off x="11362879" y="925711"/>
            <a:ext cx="548580" cy="569119"/>
          </a:xfrm>
          <a:prstGeom prst="rect">
            <a:avLst/>
          </a:prstGeom>
        </p:spPr>
      </p:pic>
      <p:pic>
        <p:nvPicPr>
          <p:cNvPr id="9" name="Image 7" descr="preencoded.png">    </p:cNvPr>
          <p:cNvPicPr>
            <a:picLocks noChangeAspect="1"/>
          </p:cNvPicPr>
          <p:nvPr/>
        </p:nvPicPr>
        <p:blipFill>
          <a:blip r:embed="rId8"/>
          <a:stretch>
            <a:fillRect/>
          </a:stretch>
        </p:blipFill>
        <p:spPr>
          <a:xfrm>
            <a:off x="5120580" y="4258717"/>
            <a:ext cx="585192" cy="596503"/>
          </a:xfrm>
          <a:prstGeom prst="rect">
            <a:avLst/>
          </a:prstGeom>
        </p:spPr>
      </p:pic>
      <p:pic>
        <p:nvPicPr>
          <p:cNvPr id="10" name="Image 8" descr="preencoded.png">    </p:cNvPr>
          <p:cNvPicPr>
            <a:picLocks noChangeAspect="1"/>
          </p:cNvPicPr>
          <p:nvPr/>
        </p:nvPicPr>
        <p:blipFill>
          <a:blip r:embed="rId9"/>
          <a:stretch>
            <a:fillRect/>
          </a:stretch>
        </p:blipFill>
        <p:spPr>
          <a:xfrm>
            <a:off x="4730353" y="4265563"/>
            <a:ext cx="316855" cy="582811"/>
          </a:xfrm>
          <a:prstGeom prst="rect">
            <a:avLst/>
          </a:prstGeom>
        </p:spPr>
      </p:pic>
      <p:pic>
        <p:nvPicPr>
          <p:cNvPr id="11" name="Image 9" descr="preencoded.png">    </p:cNvPr>
          <p:cNvPicPr>
            <a:picLocks noChangeAspect="1"/>
          </p:cNvPicPr>
          <p:nvPr/>
        </p:nvPicPr>
        <p:blipFill>
          <a:blip r:embed="rId10"/>
          <a:stretch>
            <a:fillRect/>
          </a:stretch>
        </p:blipFill>
        <p:spPr>
          <a:xfrm>
            <a:off x="4059882" y="4245025"/>
            <a:ext cx="621655" cy="610344"/>
          </a:xfrm>
          <a:prstGeom prst="rect">
            <a:avLst/>
          </a:prstGeom>
        </p:spPr>
      </p:pic>
      <p:pic>
        <p:nvPicPr>
          <p:cNvPr id="12" name="Image 10" descr="preencoded.png">    </p:cNvPr>
          <p:cNvPicPr>
            <a:picLocks noChangeAspect="1"/>
          </p:cNvPicPr>
          <p:nvPr/>
        </p:nvPicPr>
        <p:blipFill>
          <a:blip r:embed="rId11"/>
          <a:stretch>
            <a:fillRect/>
          </a:stretch>
        </p:blipFill>
        <p:spPr>
          <a:xfrm>
            <a:off x="2621161" y="5307955"/>
            <a:ext cx="536377" cy="541734"/>
          </a:xfrm>
          <a:prstGeom prst="rect">
            <a:avLst/>
          </a:prstGeom>
        </p:spPr>
      </p:pic>
      <p:pic>
        <p:nvPicPr>
          <p:cNvPr id="13" name="Image 11" descr="preencoded.png">    </p:cNvPr>
          <p:cNvPicPr>
            <a:picLocks noChangeAspect="1"/>
          </p:cNvPicPr>
          <p:nvPr/>
        </p:nvPicPr>
        <p:blipFill>
          <a:blip r:embed="rId12"/>
          <a:stretch>
            <a:fillRect/>
          </a:stretch>
        </p:blipFill>
        <p:spPr>
          <a:xfrm>
            <a:off x="1828800" y="5314950"/>
            <a:ext cx="426690" cy="534888"/>
          </a:xfrm>
          <a:prstGeom prst="rect">
            <a:avLst/>
          </a:prstGeom>
        </p:spPr>
      </p:pic>
      <p:pic>
        <p:nvPicPr>
          <p:cNvPr id="14" name="Image 12" descr="preencoded.png">    </p:cNvPr>
          <p:cNvPicPr>
            <a:picLocks noChangeAspect="1"/>
          </p:cNvPicPr>
          <p:nvPr/>
        </p:nvPicPr>
        <p:blipFill>
          <a:blip r:embed="rId13"/>
          <a:stretch>
            <a:fillRect/>
          </a:stretch>
        </p:blipFill>
        <p:spPr>
          <a:xfrm>
            <a:off x="1219200" y="5314950"/>
            <a:ext cx="365671" cy="390823"/>
          </a:xfrm>
          <a:prstGeom prst="rect">
            <a:avLst/>
          </a:prstGeom>
        </p:spPr>
      </p:pic>
      <p:pic>
        <p:nvPicPr>
          <p:cNvPr id="15" name="Image 13" descr="preencoded.png">    </p:cNvPr>
          <p:cNvPicPr>
            <a:picLocks noChangeAspect="1"/>
          </p:cNvPicPr>
          <p:nvPr/>
        </p:nvPicPr>
        <p:blipFill>
          <a:blip r:embed="rId14"/>
          <a:stretch>
            <a:fillRect/>
          </a:stretch>
        </p:blipFill>
        <p:spPr>
          <a:xfrm>
            <a:off x="487561" y="5342334"/>
            <a:ext cx="511969" cy="514350"/>
          </a:xfrm>
          <a:prstGeom prst="rect">
            <a:avLst/>
          </a:prstGeom>
        </p:spPr>
      </p:pic>
      <p:pic>
        <p:nvPicPr>
          <p:cNvPr id="16" name="Image 14" descr="preencoded.png">    </p:cNvPr>
          <p:cNvPicPr>
            <a:picLocks noChangeAspect="1"/>
          </p:cNvPicPr>
          <p:nvPr/>
        </p:nvPicPr>
        <p:blipFill>
          <a:blip r:embed="rId15"/>
          <a:stretch>
            <a:fillRect/>
          </a:stretch>
        </p:blipFill>
        <p:spPr>
          <a:xfrm>
            <a:off x="2706588" y="3668911"/>
            <a:ext cx="633859" cy="541734"/>
          </a:xfrm>
          <a:prstGeom prst="rect">
            <a:avLst/>
          </a:prstGeom>
        </p:spPr>
      </p:pic>
      <p:pic>
        <p:nvPicPr>
          <p:cNvPr id="17" name="Image 15" descr="preencoded.png">    </p:cNvPr>
          <p:cNvPicPr>
            <a:picLocks noChangeAspect="1"/>
          </p:cNvPicPr>
          <p:nvPr/>
        </p:nvPicPr>
        <p:blipFill>
          <a:blip r:embed="rId16"/>
          <a:stretch>
            <a:fillRect/>
          </a:stretch>
        </p:blipFill>
        <p:spPr>
          <a:xfrm>
            <a:off x="1743373" y="2797969"/>
            <a:ext cx="597396" cy="651421"/>
          </a:xfrm>
          <a:prstGeom prst="rect">
            <a:avLst/>
          </a:prstGeom>
        </p:spPr>
      </p:pic>
      <p:pic>
        <p:nvPicPr>
          <p:cNvPr id="18" name="Image 16" descr="preencoded.png">    </p:cNvPr>
          <p:cNvPicPr>
            <a:picLocks noChangeAspect="1"/>
          </p:cNvPicPr>
          <p:nvPr/>
        </p:nvPicPr>
        <p:blipFill>
          <a:blip r:embed="rId17"/>
          <a:stretch>
            <a:fillRect/>
          </a:stretch>
        </p:blipFill>
        <p:spPr>
          <a:xfrm>
            <a:off x="1194792" y="2784277"/>
            <a:ext cx="451098" cy="665113"/>
          </a:xfrm>
          <a:prstGeom prst="rect">
            <a:avLst/>
          </a:prstGeom>
        </p:spPr>
      </p:pic>
      <p:pic>
        <p:nvPicPr>
          <p:cNvPr id="19" name="Image 17" descr="preencoded.png">    </p:cNvPr>
          <p:cNvPicPr>
            <a:picLocks noChangeAspect="1"/>
          </p:cNvPicPr>
          <p:nvPr/>
        </p:nvPicPr>
        <p:blipFill>
          <a:blip r:embed="rId18"/>
          <a:stretch>
            <a:fillRect/>
          </a:stretch>
        </p:blipFill>
        <p:spPr>
          <a:xfrm>
            <a:off x="536377" y="2777430"/>
            <a:ext cx="621655" cy="671959"/>
          </a:xfrm>
          <a:prstGeom prst="rect">
            <a:avLst/>
          </a:prstGeom>
        </p:spPr>
      </p:pic>
      <p:pic>
        <p:nvPicPr>
          <p:cNvPr id="20" name="Image 18" descr="preencoded.png">    </p:cNvPr>
          <p:cNvPicPr>
            <a:picLocks noChangeAspect="1"/>
          </p:cNvPicPr>
          <p:nvPr/>
        </p:nvPicPr>
        <p:blipFill>
          <a:blip r:embed="rId19"/>
          <a:stretch>
            <a:fillRect/>
          </a:stretch>
        </p:blipFill>
        <p:spPr>
          <a:xfrm>
            <a:off x="5291286" y="1604665"/>
            <a:ext cx="536377" cy="548580"/>
          </a:xfrm>
          <a:prstGeom prst="rect">
            <a:avLst/>
          </a:prstGeom>
        </p:spPr>
      </p:pic>
      <p:pic>
        <p:nvPicPr>
          <p:cNvPr id="21" name="Image 19" descr="preencoded.png">    </p:cNvPr>
          <p:cNvPicPr>
            <a:picLocks noChangeAspect="1"/>
          </p:cNvPicPr>
          <p:nvPr/>
        </p:nvPicPr>
        <p:blipFill>
          <a:blip r:embed="rId20"/>
          <a:stretch>
            <a:fillRect/>
          </a:stretch>
        </p:blipFill>
        <p:spPr>
          <a:xfrm>
            <a:off x="5266879" y="925711"/>
            <a:ext cx="597396" cy="596503"/>
          </a:xfrm>
          <a:prstGeom prst="rect">
            <a:avLst/>
          </a:prstGeom>
        </p:spPr>
      </p:pic>
      <p:sp>
        <p:nvSpPr>
          <p:cNvPr id="22" name="Text 0"/>
          <p:cNvSpPr/>
          <p:nvPr/>
        </p:nvSpPr>
        <p:spPr>
          <a:xfrm>
            <a:off x="-1678811" y="266700"/>
            <a:ext cx="16322040" cy="377130"/>
          </a:xfrm>
          <a:prstGeom prst="rect">
            <a:avLst/>
          </a:prstGeom>
          <a:noFill/>
          <a:ln/>
        </p:spPr>
        <p:txBody>
          <a:bodyPr wrap="square" lIns="0" tIns="0" rIns="0" bIns="0" rtlCol="0" anchor="ctr" vert="horz"/>
          <a:lstStyle/>
          <a:p>
            <a:pPr algn="ctr" indent="0" marL="0">
              <a:lnSpc>
                <a:spcPts val="2970"/>
              </a:lnSpc>
              <a:buNone/>
            </a:pPr>
            <a:r>
              <a:rPr lang="en-US" sz="2700" b="1" spc="60" kern="0" dirty="0">
                <a:solidFill>
                  <a:srgbClr val="FFFFFF"/>
                </a:solidFill>
                <a:latin typeface="TimesNewRomanPS-BoldItalicMT" pitchFamily="34" charset="0"/>
                <a:ea typeface="TimesNewRomanPS-BoldItalicMT" pitchFamily="34" charset="-122"/>
                <a:cs typeface="TimesNewRomanPS-BoldItalicMT" pitchFamily="34" charset="-120"/>
              </a:rPr>
              <a:t>الجلسة 9: الطب التطوري والتقييم المنهجي</a:t>
            </a:r>
            <a:endParaRPr lang="en-US" sz="2700" dirty="0"/>
          </a:p>
        </p:txBody>
      </p:sp>
      <p:sp>
        <p:nvSpPr>
          <p:cNvPr id="23" name="Text 1"/>
          <p:cNvSpPr/>
          <p:nvPr/>
        </p:nvSpPr>
        <p:spPr>
          <a:xfrm>
            <a:off x="-804877" y="1085850"/>
            <a:ext cx="8675370" cy="238720"/>
          </a:xfrm>
          <a:prstGeom prst="rect">
            <a:avLst/>
          </a:prstGeom>
          <a:noFill/>
          <a:ln/>
        </p:spPr>
        <p:txBody>
          <a:bodyPr wrap="square" lIns="0" tIns="0" rIns="0" bIns="0" rtlCol="0" anchor="ctr" vert="horz"/>
          <a:lstStyle/>
          <a:p>
            <a:pPr algn="ctr" indent="0" marL="0">
              <a:lnSpc>
                <a:spcPts val="1880"/>
              </a:lnSpc>
              <a:buNone/>
            </a:pPr>
            <a:r>
              <a:rPr lang="en-US" sz="1725" b="1" dirty="0">
                <a:solidFill>
                  <a:srgbClr val="81D4FA"/>
                </a:solidFill>
                <a:latin typeface="TimesNewRomanPS-BoldItalicMT" pitchFamily="34" charset="0"/>
                <a:ea typeface="TimesNewRomanPS-BoldItalicMT" pitchFamily="34" charset="-122"/>
                <a:cs typeface="TimesNewRomanPS-BoldItalicMT" pitchFamily="34" charset="-120"/>
              </a:rPr>
              <a:t>التطبيقات العملية للمنهج التطوري:</a:t>
            </a:r>
            <a:endParaRPr lang="en-US" sz="1725" dirty="0"/>
          </a:p>
        </p:txBody>
      </p:sp>
      <p:sp>
        <p:nvSpPr>
          <p:cNvPr id="24" name="Text 2"/>
          <p:cNvSpPr/>
          <p:nvPr/>
        </p:nvSpPr>
        <p:spPr>
          <a:xfrm>
            <a:off x="7354238" y="1085850"/>
            <a:ext cx="5520690" cy="218033"/>
          </a:xfrm>
          <a:prstGeom prst="rect">
            <a:avLst/>
          </a:prstGeom>
          <a:noFill/>
          <a:ln/>
        </p:spPr>
        <p:txBody>
          <a:bodyPr wrap="square" lIns="0" tIns="0" rIns="0" bIns="0" rtlCol="0" anchor="ctr" vert="horz"/>
          <a:lstStyle/>
          <a:p>
            <a:pPr algn="ctr" indent="0" marL="0">
              <a:lnSpc>
                <a:spcPts val="1717"/>
              </a:lnSpc>
              <a:buNone/>
            </a:pPr>
            <a:r>
              <a:rPr lang="en-US" sz="1575" b="1" dirty="0">
                <a:solidFill>
                  <a:srgbClr val="81D4FA"/>
                </a:solidFill>
                <a:latin typeface="TimesNewRomanPS-BoldItalicMT" pitchFamily="34" charset="0"/>
                <a:ea typeface="TimesNewRomanPS-BoldItalicMT" pitchFamily="34" charset="-122"/>
                <a:cs typeface="TimesNewRomanPS-BoldItalicMT" pitchFamily="34" charset="-120"/>
              </a:rPr>
              <a:t>التقييم المنهجي النقدي:</a:t>
            </a:r>
            <a:endParaRPr lang="en-US" sz="1575" dirty="0"/>
          </a:p>
        </p:txBody>
      </p:sp>
      <p:sp>
        <p:nvSpPr>
          <p:cNvPr id="25" name="Text 3"/>
          <p:cNvSpPr/>
          <p:nvPr/>
        </p:nvSpPr>
        <p:spPr>
          <a:xfrm>
            <a:off x="1439704" y="1638300"/>
            <a:ext cx="4526280" cy="124718"/>
          </a:xfrm>
          <a:prstGeom prst="rect">
            <a:avLst/>
          </a:prstGeom>
          <a:noFill/>
          <a:ln/>
        </p:spPr>
        <p:txBody>
          <a:bodyPr wrap="square" lIns="0" tIns="0" rIns="0" bIns="0" rtlCol="0" anchor="ctr" vert="horz"/>
          <a:lstStyle/>
          <a:p>
            <a:pPr algn="ctr" indent="0" marL="0">
              <a:lnSpc>
                <a:spcPts val="982"/>
              </a:lnSpc>
              <a:buNone/>
            </a:pPr>
            <a:r>
              <a:rPr lang="en-US" sz="825" b="1" dirty="0">
                <a:solidFill>
                  <a:srgbClr val="FFFDD0"/>
                </a:solidFill>
                <a:latin typeface="TimesNewRomanPS-BoldItalicMT" pitchFamily="34" charset="0"/>
                <a:ea typeface="TimesNewRomanPS-BoldItalicMT" pitchFamily="34" charset="-122"/>
                <a:cs typeface="TimesNewRomanPS-BoldItalicMT" pitchFamily="34" charset="-120"/>
              </a:rPr>
              <a:t>الطب التطوري (Evolutionary Medicine)</a:t>
            </a:r>
            <a:endParaRPr lang="en-US" sz="825" dirty="0"/>
          </a:p>
        </p:txBody>
      </p:sp>
      <p:sp>
        <p:nvSpPr>
          <p:cNvPr id="26" name="Text 4"/>
          <p:cNvSpPr/>
          <p:nvPr/>
        </p:nvSpPr>
        <p:spPr>
          <a:xfrm>
            <a:off x="55215" y="3962400"/>
            <a:ext cx="3657600" cy="181421"/>
          </a:xfrm>
          <a:prstGeom prst="rect">
            <a:avLst/>
          </a:prstGeom>
          <a:noFill/>
          <a:ln/>
        </p:spPr>
        <p:txBody>
          <a:bodyPr wrap="square" lIns="0" tIns="0" rIns="0" bIns="0" rtlCol="0" anchor="ctr" vert="horz"/>
          <a:lstStyle/>
          <a:p>
            <a:pPr algn="ctr" indent="0" marL="0">
              <a:lnSpc>
                <a:spcPts val="1428"/>
              </a:lnSpc>
              <a:buNone/>
            </a:pPr>
            <a:r>
              <a:rPr lang="en-US" sz="1200" b="1" dirty="0">
                <a:solidFill>
                  <a:srgbClr val="FFFDD0"/>
                </a:solidFill>
                <a:latin typeface="TimesNewRomanPS-BoldItalicMT" pitchFamily="34" charset="0"/>
                <a:ea typeface="TimesNewRomanPS-BoldItalicMT" pitchFamily="34" charset="-122"/>
                <a:cs typeface="TimesNewRomanPS-BoldItalicMT" pitchFamily="34" charset="-120"/>
              </a:rPr>
              <a:t>فهم السلوكيات الحية:</a:t>
            </a:r>
            <a:endParaRPr lang="en-US" sz="1200" dirty="0"/>
          </a:p>
        </p:txBody>
      </p:sp>
      <p:sp>
        <p:nvSpPr>
          <p:cNvPr id="27" name="Text 5"/>
          <p:cNvSpPr/>
          <p:nvPr/>
        </p:nvSpPr>
        <p:spPr>
          <a:xfrm>
            <a:off x="2099280" y="5476875"/>
            <a:ext cx="5303520" cy="181421"/>
          </a:xfrm>
          <a:prstGeom prst="rect">
            <a:avLst/>
          </a:prstGeom>
          <a:noFill/>
          <a:ln/>
        </p:spPr>
        <p:txBody>
          <a:bodyPr wrap="square" lIns="0" tIns="0" rIns="0" bIns="0" rtlCol="0" anchor="ctr" vert="horz"/>
          <a:lstStyle/>
          <a:p>
            <a:pPr algn="ctr" indent="0" marL="0">
              <a:lnSpc>
                <a:spcPts val="1428"/>
              </a:lnSpc>
              <a:buNone/>
            </a:pPr>
            <a:r>
              <a:rPr lang="en-US" sz="1200" b="1" dirty="0">
                <a:solidFill>
                  <a:srgbClr val="FFFDD0"/>
                </a:solidFill>
                <a:latin typeface="TimesNewRomanPS-BoldItalicMT" pitchFamily="34" charset="0"/>
                <a:ea typeface="TimesNewRomanPS-BoldItalicMT" pitchFamily="34" charset="-122"/>
                <a:cs typeface="TimesNewRomanPS-BoldItalicMT" pitchFamily="34" charset="-120"/>
              </a:rPr>
              <a:t>السلوكيات الاجتماعية الحالية:</a:t>
            </a:r>
            <a:endParaRPr lang="en-US" sz="1200" dirty="0"/>
          </a:p>
        </p:txBody>
      </p:sp>
      <p:sp>
        <p:nvSpPr>
          <p:cNvPr id="28" name="Text 6"/>
          <p:cNvSpPr/>
          <p:nvPr/>
        </p:nvSpPr>
        <p:spPr>
          <a:xfrm>
            <a:off x="5908298" y="1638300"/>
            <a:ext cx="7520940" cy="158651"/>
          </a:xfrm>
          <a:prstGeom prst="rect">
            <a:avLst/>
          </a:prstGeom>
          <a:noFill/>
          <a:ln/>
        </p:spPr>
        <p:txBody>
          <a:bodyPr wrap="square" lIns="0" tIns="0" rIns="0" bIns="0" rtlCol="0" anchor="ctr" vert="horz"/>
          <a:lstStyle/>
          <a:p>
            <a:pPr algn="ctr" indent="0" marL="0">
              <a:lnSpc>
                <a:spcPts val="1250"/>
              </a:lnSpc>
              <a:buNone/>
            </a:pPr>
            <a:r>
              <a:rPr lang="en-US" sz="1050" b="1" dirty="0">
                <a:solidFill>
                  <a:srgbClr val="FFFDD0"/>
                </a:solidFill>
                <a:latin typeface="TimesNewRomanPS-BoldItalicMT" pitchFamily="34" charset="0"/>
                <a:ea typeface="TimesNewRomanPS-BoldItalicMT" pitchFamily="34" charset="-122"/>
                <a:cs typeface="TimesNewRomanPS-BoldItalicMT" pitchFamily="34" charset="-120"/>
              </a:rPr>
              <a:t>مشكلة التفسيرات البعيدة (Post-hoc Explanations)</a:t>
            </a:r>
            <a:endParaRPr lang="en-US" sz="1050" dirty="0"/>
          </a:p>
        </p:txBody>
      </p:sp>
      <p:sp>
        <p:nvSpPr>
          <p:cNvPr id="29" name="Text 7"/>
          <p:cNvSpPr/>
          <p:nvPr/>
        </p:nvSpPr>
        <p:spPr>
          <a:xfrm>
            <a:off x="7997666" y="2457450"/>
            <a:ext cx="4754880" cy="147340"/>
          </a:xfrm>
          <a:prstGeom prst="rect">
            <a:avLst/>
          </a:prstGeom>
          <a:noFill/>
          <a:ln/>
        </p:spPr>
        <p:txBody>
          <a:bodyPr wrap="square" lIns="0" tIns="0" rIns="0" bIns="0" rtlCol="0" anchor="ctr" vert="horz"/>
          <a:lstStyle/>
          <a:p>
            <a:pPr algn="ctr" indent="0" marL="0">
              <a:lnSpc>
                <a:spcPts val="1160"/>
              </a:lnSpc>
              <a:buNone/>
            </a:pPr>
            <a:r>
              <a:rPr lang="en-US" sz="975" b="1" dirty="0">
                <a:solidFill>
                  <a:srgbClr val="FFFDD0"/>
                </a:solidFill>
                <a:latin typeface="TimesNewRomanPS-BoldItalicMT" pitchFamily="34" charset="0"/>
                <a:ea typeface="TimesNewRomanPS-BoldItalicMT" pitchFamily="34" charset="-122"/>
                <a:cs typeface="TimesNewRomanPS-BoldItalicMT" pitchFamily="34" charset="-120"/>
              </a:rPr>
              <a:t>صعوبة الاختبار التجريبي المباشر:</a:t>
            </a:r>
            <a:endParaRPr lang="en-US" sz="975" dirty="0"/>
          </a:p>
        </p:txBody>
      </p:sp>
      <p:sp>
        <p:nvSpPr>
          <p:cNvPr id="30" name="Text 8"/>
          <p:cNvSpPr/>
          <p:nvPr/>
        </p:nvSpPr>
        <p:spPr>
          <a:xfrm>
            <a:off x="8183359" y="3829050"/>
            <a:ext cx="4320540" cy="158651"/>
          </a:xfrm>
          <a:prstGeom prst="rect">
            <a:avLst/>
          </a:prstGeom>
          <a:noFill/>
          <a:ln/>
        </p:spPr>
        <p:txBody>
          <a:bodyPr wrap="square" lIns="0" tIns="0" rIns="0" bIns="0" rtlCol="0" anchor="ctr" vert="horz"/>
          <a:lstStyle/>
          <a:p>
            <a:pPr algn="ctr" indent="0" marL="0">
              <a:lnSpc>
                <a:spcPts val="1250"/>
              </a:lnSpc>
              <a:buNone/>
            </a:pPr>
            <a:r>
              <a:rPr lang="en-US" sz="1050" b="1" dirty="0">
                <a:solidFill>
                  <a:srgbClr val="FFFDD0"/>
                </a:solidFill>
                <a:latin typeface="TimesNewRomanPS-BoldItalicMT" pitchFamily="34" charset="0"/>
                <a:ea typeface="TimesNewRomanPS-BoldItalicMT" pitchFamily="34" charset="-122"/>
                <a:cs typeface="TimesNewRomanPS-BoldItalicMT" pitchFamily="34" charset="-120"/>
              </a:rPr>
              <a:t>التجارب الثاقبة في التفسير:</a:t>
            </a:r>
            <a:endParaRPr lang="en-US" sz="1050" dirty="0"/>
          </a:p>
        </p:txBody>
      </p:sp>
      <p:sp>
        <p:nvSpPr>
          <p:cNvPr id="31" name="Text 9"/>
          <p:cNvSpPr/>
          <p:nvPr/>
        </p:nvSpPr>
        <p:spPr>
          <a:xfrm>
            <a:off x="285750" y="1838325"/>
            <a:ext cx="73819" cy="736997"/>
          </a:xfrm>
          <a:prstGeom prst="rect">
            <a:avLst/>
          </a:prstGeom>
          <a:noFill/>
          <a:ln/>
        </p:spPr>
        <p:txBody>
          <a:bodyPr wrap="square" lIns="0" tIns="0" rIns="0" bIns="0" rtlCol="0" anchor="ctr" vert="horz"/>
          <a:lstStyle/>
          <a:p>
            <a:pPr algn="r" indent="0" marL="0">
              <a:lnSpc>
                <a:spcPts val="1451"/>
              </a:lnSpc>
              <a:buNone/>
            </a:pPr>
            <a:r>
              <a:rPr lang="en-US" sz="1125" dirty="0">
                <a:solidFill>
                  <a:srgbClr val="F0F4C3"/>
                </a:solidFill>
                <a:latin typeface="TimesNewRomanPS-ItalicMT" pitchFamily="34" charset="0"/>
                <a:ea typeface="TimesNewRomanPS-ItalicMT" pitchFamily="34" charset="-122"/>
                <a:cs typeface="TimesNewRomanPS-ItalicMT" pitchFamily="34" charset="-120"/>
              </a:rPr>
              <a:t>يخلق المبادئ التطورية فهمًا أساسيًا للظواهر الطبية من منظور تكييفي.</a:t>
            </a:r>
            <a:pPr algn="r" indent="0" marL="0">
              <a:lnSpc>
                <a:spcPts val="1451"/>
              </a:lnSpc>
              <a:buNone/>
            </a:pPr>
            <a:r>
              <a:rPr lang="en-US" sz="1125" dirty="0">
                <a:solidFill>
                  <a:srgbClr val="F0F4C3"/>
                </a:solidFill>
                <a:latin typeface="TimesNewRomanPS-ItalicMT" pitchFamily="34" charset="0"/>
                <a:ea typeface="TimesNewRomanPS-ItalicMT" pitchFamily="34" charset="-122"/>
                <a:cs typeface="TimesNewRomanPS-ItalicMT" pitchFamily="34" charset="-120"/>
              </a:rPr>
              <a:t>
</a:t>
            </a:r>
            <a:pPr algn="r" indent="0" marL="0">
              <a:lnSpc>
                <a:spcPts val="1451"/>
              </a:lnSpc>
              <a:buNone/>
            </a:pPr>
            <a:r>
              <a:rPr lang="en-US" sz="1125" dirty="0">
                <a:solidFill>
                  <a:srgbClr val="F0F4C3"/>
                </a:solidFill>
                <a:latin typeface="TimesNewRomanPS-ItalicMT" pitchFamily="34" charset="0"/>
                <a:ea typeface="TimesNewRomanPS-ItalicMT" pitchFamily="34" charset="-122"/>
                <a:cs typeface="TimesNewRomanPS-ItalicMT" pitchFamily="34" charset="-120"/>
              </a:rPr>
              <a:t>لمعالجة تزامن القلق والكتابات إما كنت خارئة؟</a:t>
            </a:r>
            <a:pPr algn="r" indent="0" marL="0">
              <a:lnSpc>
                <a:spcPts val="1451"/>
              </a:lnSpc>
              <a:buNone/>
            </a:pPr>
            <a:r>
              <a:rPr lang="en-US" sz="1125" dirty="0">
                <a:solidFill>
                  <a:srgbClr val="F0F4C3"/>
                </a:solidFill>
                <a:latin typeface="TimesNewRomanPS-ItalicMT" pitchFamily="34" charset="0"/>
                <a:ea typeface="TimesNewRomanPS-ItalicMT" pitchFamily="34" charset="-122"/>
                <a:cs typeface="TimesNewRomanPS-ItalicMT" pitchFamily="34" charset="-120"/>
              </a:rPr>
              <a:t>
</a:t>
            </a:r>
            <a:pPr algn="r" indent="0" marL="0">
              <a:lnSpc>
                <a:spcPts val="1451"/>
              </a:lnSpc>
              <a:buNone/>
            </a:pPr>
            <a:r>
              <a:rPr lang="en-US" sz="1125" dirty="0">
                <a:solidFill>
                  <a:srgbClr val="F0F4C3"/>
                </a:solidFill>
                <a:latin typeface="TimesNewRomanPS-ItalicMT" pitchFamily="34" charset="0"/>
                <a:ea typeface="TimesNewRomanPS-ItalicMT" pitchFamily="34" charset="-122"/>
                <a:cs typeface="TimesNewRomanPS-ItalicMT" pitchFamily="34" charset="-120"/>
              </a:rPr>
              <a:t>قد تكون هذه الحالات لها وظائف تكيفية في سياقات معينة - القلق نظام إنذار مبكر</a:t>
            </a:r>
            <a:pPr algn="r" indent="0" marL="0">
              <a:lnSpc>
                <a:spcPts val="1451"/>
              </a:lnSpc>
              <a:buNone/>
            </a:pPr>
            <a:r>
              <a:rPr lang="en-US" sz="1125" dirty="0">
                <a:solidFill>
                  <a:srgbClr val="F0F4C3"/>
                </a:solidFill>
                <a:latin typeface="TimesNewRomanPS-ItalicMT" pitchFamily="34" charset="0"/>
                <a:ea typeface="TimesNewRomanPS-ItalicMT" pitchFamily="34" charset="-122"/>
                <a:cs typeface="TimesNewRomanPS-ItalicMT" pitchFamily="34" charset="-120"/>
              </a:rPr>
              <a:t>
</a:t>
            </a:r>
            <a:pPr algn="r" indent="0" marL="0">
              <a:lnSpc>
                <a:spcPts val="1451"/>
              </a:lnSpc>
              <a:buNone/>
            </a:pPr>
            <a:r>
              <a:rPr lang="en-US" sz="1125" dirty="0">
                <a:solidFill>
                  <a:srgbClr val="F0F4C3"/>
                </a:solidFill>
                <a:latin typeface="TimesNewRomanPS-ItalicMT" pitchFamily="34" charset="0"/>
                <a:ea typeface="TimesNewRomanPS-ItalicMT" pitchFamily="34" charset="-122"/>
                <a:cs typeface="TimesNewRomanPS-ItalicMT" pitchFamily="34" charset="-120"/>
              </a:rPr>
              <a:t>لخطر، والكتابات كآلية للحفاظ على الطاقة في أوقات الشدة.</a:t>
            </a:r>
            <a:endParaRPr lang="en-US" sz="1125" dirty="0"/>
          </a:p>
        </p:txBody>
      </p:sp>
      <p:sp>
        <p:nvSpPr>
          <p:cNvPr id="32" name="Text 10"/>
          <p:cNvSpPr/>
          <p:nvPr/>
        </p:nvSpPr>
        <p:spPr>
          <a:xfrm>
            <a:off x="3514725" y="3209925"/>
            <a:ext cx="38100" cy="798463"/>
          </a:xfrm>
          <a:prstGeom prst="rect">
            <a:avLst/>
          </a:prstGeom>
          <a:noFill/>
          <a:ln/>
        </p:spPr>
        <p:txBody>
          <a:bodyPr wrap="square" lIns="0" tIns="0" rIns="0" bIns="0" rtlCol="0" anchor="ctr" vert="horz"/>
          <a:lstStyle/>
          <a:p>
            <a:pPr algn="r" indent="0" marL="0">
              <a:lnSpc>
                <a:spcPts val="1258"/>
              </a:lnSpc>
              <a:buNone/>
            </a:pPr>
            <a:r>
              <a:rPr lang="en-US" sz="975" dirty="0">
                <a:solidFill>
                  <a:srgbClr val="F0F4C3"/>
                </a:solidFill>
                <a:latin typeface="TimesNewRomanPS-ItalicMT" pitchFamily="34" charset="0"/>
                <a:ea typeface="TimesNewRomanPS-ItalicMT" pitchFamily="34" charset="-122"/>
                <a:cs typeface="TimesNewRomanPS-ItalicMT" pitchFamily="34" charset="-120"/>
              </a:rPr>
              <a:t>تعيير فهم التفسيرات التدورية حتى</a:t>
            </a:r>
            <a:pPr algn="r" indent="0" marL="0">
              <a:lnSpc>
                <a:spcPts val="1258"/>
              </a:lnSpc>
              <a:buNone/>
            </a:pPr>
            <a:r>
              <a:rPr lang="en-US" sz="975" dirty="0">
                <a:solidFill>
                  <a:srgbClr val="F0F4C3"/>
                </a:solidFill>
                <a:latin typeface="TimesNewRomanPS-ItalicMT" pitchFamily="34" charset="0"/>
                <a:ea typeface="TimesNewRomanPS-ItalicMT" pitchFamily="34" charset="-122"/>
                <a:cs typeface="TimesNewRomanPS-ItalicMT" pitchFamily="34" charset="-120"/>
              </a:rPr>
              <a:t>
</a:t>
            </a:r>
            <a:pPr algn="r" indent="0" marL="0">
              <a:lnSpc>
                <a:spcPts val="1258"/>
              </a:lnSpc>
              <a:buNone/>
            </a:pPr>
            <a:r>
              <a:rPr lang="en-US" sz="975" dirty="0">
                <a:solidFill>
                  <a:srgbClr val="F0F4C3"/>
                </a:solidFill>
                <a:latin typeface="TimesNewRomanPS-ItalicMT" pitchFamily="34" charset="0"/>
                <a:ea typeface="TimesNewRomanPS-ItalicMT" pitchFamily="34" charset="-122"/>
                <a:cs typeface="TimesNewRomanPS-ItalicMT" pitchFamily="34" charset="-120"/>
              </a:rPr>
              <a:t>الحيوية تفسير التواجد بين حمية التقييم</a:t>
            </a:r>
            <a:pPr algn="r" indent="0" marL="0">
              <a:lnSpc>
                <a:spcPts val="1258"/>
              </a:lnSpc>
              <a:buNone/>
            </a:pPr>
            <a:r>
              <a:rPr lang="en-US" sz="975" dirty="0">
                <a:solidFill>
                  <a:srgbClr val="F0F4C3"/>
                </a:solidFill>
                <a:latin typeface="TimesNewRomanPS-ItalicMT" pitchFamily="34" charset="0"/>
                <a:ea typeface="TimesNewRomanPS-ItalicMT" pitchFamily="34" charset="-122"/>
                <a:cs typeface="TimesNewRomanPS-ItalicMT" pitchFamily="34" charset="-120"/>
              </a:rPr>
              <a:t>
</a:t>
            </a:r>
            <a:pPr algn="r" indent="0" marL="0">
              <a:lnSpc>
                <a:spcPts val="1258"/>
              </a:lnSpc>
              <a:buNone/>
            </a:pPr>
            <a:r>
              <a:rPr lang="en-US" sz="975" dirty="0">
                <a:solidFill>
                  <a:srgbClr val="F0F4C3"/>
                </a:solidFill>
                <a:latin typeface="TimesNewRomanPS-ItalicMT" pitchFamily="34" charset="0"/>
                <a:ea typeface="TimesNewRomanPS-ItalicMT" pitchFamily="34" charset="-122"/>
                <a:cs typeface="TimesNewRomanPS-ItalicMT" pitchFamily="34" charset="-120"/>
              </a:rPr>
              <a:t>لمؤشرات المقاومة والزيارات. عندما تصبح</a:t>
            </a:r>
            <a:pPr algn="r" indent="0" marL="0">
              <a:lnSpc>
                <a:spcPts val="1258"/>
              </a:lnSpc>
              <a:buNone/>
            </a:pPr>
            <a:r>
              <a:rPr lang="en-US" sz="975" dirty="0">
                <a:solidFill>
                  <a:srgbClr val="F0F4C3"/>
                </a:solidFill>
                <a:latin typeface="TimesNewRomanPS-ItalicMT" pitchFamily="34" charset="0"/>
                <a:ea typeface="TimesNewRomanPS-ItalicMT" pitchFamily="34" charset="-122"/>
                <a:cs typeface="TimesNewRomanPS-ItalicMT" pitchFamily="34" charset="-120"/>
              </a:rPr>
              <a:t>
</a:t>
            </a:r>
            <a:pPr algn="r" indent="0" marL="0">
              <a:lnSpc>
                <a:spcPts val="1258"/>
              </a:lnSpc>
              <a:buNone/>
            </a:pPr>
            <a:r>
              <a:rPr lang="en-US" sz="975" dirty="0">
                <a:solidFill>
                  <a:srgbClr val="F0F4C3"/>
                </a:solidFill>
                <a:latin typeface="TimesNewRomanPS-ItalicMT" pitchFamily="34" charset="0"/>
                <a:ea typeface="TimesNewRomanPS-ItalicMT" pitchFamily="34" charset="-122"/>
                <a:cs typeface="TimesNewRomanPS-ItalicMT" pitchFamily="34" charset="-120"/>
              </a:rPr>
              <a:t>لياتان تسلسل التي تصور الستا في بيئة</a:t>
            </a:r>
            <a:pPr algn="r" indent="0" marL="0">
              <a:lnSpc>
                <a:spcPts val="1258"/>
              </a:lnSpc>
              <a:buNone/>
            </a:pPr>
            <a:r>
              <a:rPr lang="en-US" sz="975" dirty="0">
                <a:solidFill>
                  <a:srgbClr val="F0F4C3"/>
                </a:solidFill>
                <a:latin typeface="TimesNewRomanPS-ItalicMT" pitchFamily="34" charset="0"/>
                <a:ea typeface="TimesNewRomanPS-ItalicMT" pitchFamily="34" charset="-122"/>
                <a:cs typeface="TimesNewRomanPS-ItalicMT" pitchFamily="34" charset="-120"/>
              </a:rPr>
              <a:t>
</a:t>
            </a:r>
            <a:pPr algn="r" indent="0" marL="0">
              <a:lnSpc>
                <a:spcPts val="1258"/>
              </a:lnSpc>
              <a:buNone/>
            </a:pPr>
            <a:r>
              <a:rPr lang="en-US" sz="975" dirty="0">
                <a:solidFill>
                  <a:srgbClr val="F0F4C3"/>
                </a:solidFill>
                <a:latin typeface="TimesNewRomanPS-ItalicMT" pitchFamily="34" charset="0"/>
                <a:ea typeface="TimesNewRomanPS-ItalicMT" pitchFamily="34" charset="-122"/>
                <a:cs typeface="TimesNewRomanPS-ItalicMT" pitchFamily="34" charset="-120"/>
              </a:rPr>
              <a:t>الحديبية.</a:t>
            </a:r>
            <a:endParaRPr lang="en-US" sz="975" dirty="0"/>
          </a:p>
        </p:txBody>
      </p:sp>
      <p:sp>
        <p:nvSpPr>
          <p:cNvPr id="33" name="Text 11"/>
          <p:cNvSpPr/>
          <p:nvPr/>
        </p:nvSpPr>
        <p:spPr>
          <a:xfrm>
            <a:off x="6686550" y="1838325"/>
            <a:ext cx="38100" cy="516136"/>
          </a:xfrm>
          <a:prstGeom prst="rect">
            <a:avLst/>
          </a:prstGeom>
          <a:noFill/>
          <a:ln/>
        </p:spPr>
        <p:txBody>
          <a:bodyPr wrap="square" lIns="0" tIns="0" rIns="0" bIns="0" rtlCol="0" anchor="ctr" vert="horz"/>
          <a:lstStyle/>
          <a:p>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التحدي الأساسي هو أن التفسيرات التطورية غالبًا ما تُطرح عبر سلوكيات موجودة</a:t>
            </a:r>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
</a:t>
            </a:r>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بالفعل، مما يجعلها صعبة الاختبار أو التوير.</a:t>
            </a:r>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
</a:t>
            </a:r>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كيف يمكن لآليات أن سلوكًا متعمدًا لمواجهة طور الحقيقة؟</a:t>
            </a:r>
            <a:endParaRPr lang="en-US" sz="1050" dirty="0"/>
          </a:p>
        </p:txBody>
      </p:sp>
      <p:sp>
        <p:nvSpPr>
          <p:cNvPr id="34" name="Text 12"/>
          <p:cNvSpPr/>
          <p:nvPr/>
        </p:nvSpPr>
        <p:spPr>
          <a:xfrm>
            <a:off x="6562725" y="2733675"/>
            <a:ext cx="38249" cy="344091"/>
          </a:xfrm>
          <a:prstGeom prst="rect">
            <a:avLst/>
          </a:prstGeom>
          <a:noFill/>
          <a:ln/>
        </p:spPr>
        <p:txBody>
          <a:bodyPr wrap="square" lIns="0" tIns="0" rIns="0" bIns="0" rtlCol="0" anchor="ctr" vert="horz"/>
          <a:lstStyle/>
          <a:p>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لا يمكن إعادة إنشاء البيئة التكيفية الطورية" لاختبار الفرضيات مباشرة. معظم الأدلة</a:t>
            </a:r>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
</a:t>
            </a:r>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تعتمد على الملاحظة والمقارنة بدلاً من التجريب المباشر.</a:t>
            </a:r>
            <a:endParaRPr lang="en-US" sz="1050" dirty="0"/>
          </a:p>
        </p:txBody>
      </p:sp>
      <p:sp>
        <p:nvSpPr>
          <p:cNvPr id="35" name="Text 13"/>
          <p:cNvSpPr/>
          <p:nvPr/>
        </p:nvSpPr>
        <p:spPr>
          <a:xfrm>
            <a:off x="6934200" y="3276600"/>
            <a:ext cx="38249" cy="344091"/>
          </a:xfrm>
          <a:prstGeom prst="rect">
            <a:avLst/>
          </a:prstGeom>
          <a:noFill/>
          <a:ln/>
        </p:spPr>
        <p:txBody>
          <a:bodyPr wrap="square" lIns="0" tIns="0" rIns="0" bIns="0" rtlCol="0" anchor="ctr" vert="horz"/>
          <a:lstStyle/>
          <a:p>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الليل يتسطيح السلوكيات المعقدة إلى مجرد "برمجة جينية" لتجاوز التأثير الهائل</a:t>
            </a:r>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
</a:t>
            </a:r>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للتقاليد، التعليم، والوراثة البشرية في التكيف مع البيئات الجديدة.</a:t>
            </a:r>
            <a:endParaRPr lang="en-US" sz="1050" dirty="0"/>
          </a:p>
        </p:txBody>
      </p:sp>
      <p:sp>
        <p:nvSpPr>
          <p:cNvPr id="36" name="Text 14"/>
          <p:cNvSpPr/>
          <p:nvPr/>
        </p:nvSpPr>
        <p:spPr>
          <a:xfrm>
            <a:off x="352425" y="4238625"/>
            <a:ext cx="38100" cy="638770"/>
          </a:xfrm>
          <a:prstGeom prst="rect">
            <a:avLst/>
          </a:prstGeom>
          <a:noFill/>
          <a:ln/>
        </p:spPr>
        <p:txBody>
          <a:bodyPr wrap="square" lIns="0" tIns="0" rIns="0" bIns="0" rtlCol="0" anchor="ctr" vert="horz"/>
          <a:lstStyle/>
          <a:p>
            <a:pPr algn="r" indent="0" marL="0">
              <a:lnSpc>
                <a:spcPts val="1258"/>
              </a:lnSpc>
              <a:buNone/>
            </a:pPr>
            <a:r>
              <a:rPr lang="en-US" sz="975" dirty="0">
                <a:solidFill>
                  <a:srgbClr val="F0F4C3"/>
                </a:solidFill>
                <a:latin typeface="TimesNewRomanPS-ItalicMT" pitchFamily="34" charset="0"/>
                <a:ea typeface="TimesNewRomanPS-ItalicMT" pitchFamily="34" charset="-122"/>
                <a:cs typeface="TimesNewRomanPS-ItalicMT" pitchFamily="34" charset="-120"/>
              </a:rPr>
              <a:t>تعيسر شعوب السلوكيات غير الحية في</a:t>
            </a:r>
            <a:pPr algn="r" indent="0" marL="0">
              <a:lnSpc>
                <a:spcPts val="1258"/>
              </a:lnSpc>
              <a:buNone/>
            </a:pPr>
            <a:r>
              <a:rPr lang="en-US" sz="975" dirty="0">
                <a:solidFill>
                  <a:srgbClr val="F0F4C3"/>
                </a:solidFill>
                <a:latin typeface="TimesNewRomanPS-ItalicMT" pitchFamily="34" charset="0"/>
                <a:ea typeface="TimesNewRomanPS-ItalicMT" pitchFamily="34" charset="-122"/>
                <a:cs typeface="TimesNewRomanPS-ItalicMT" pitchFamily="34" charset="-120"/>
              </a:rPr>
              <a:t>
</a:t>
            </a:r>
            <a:pPr algn="r" indent="0" marL="0">
              <a:lnSpc>
                <a:spcPts val="1258"/>
              </a:lnSpc>
              <a:buNone/>
            </a:pPr>
            <a:r>
              <a:rPr lang="en-US" sz="975" dirty="0">
                <a:solidFill>
                  <a:srgbClr val="F0F4C3"/>
                </a:solidFill>
                <a:latin typeface="TimesNewRomanPS-ItalicMT" pitchFamily="34" charset="0"/>
                <a:ea typeface="TimesNewRomanPS-ItalicMT" pitchFamily="34" charset="-122"/>
                <a:cs typeface="TimesNewRomanPS-ItalicMT" pitchFamily="34" charset="-120"/>
              </a:rPr>
              <a:t>المجتمعات الحديثة تكثيفات قوية. بنا السكر</a:t>
            </a:r>
            <a:pPr algn="r" indent="0" marL="0">
              <a:lnSpc>
                <a:spcPts val="1258"/>
              </a:lnSpc>
              <a:buNone/>
            </a:pPr>
            <a:r>
              <a:rPr lang="en-US" sz="975" dirty="0">
                <a:solidFill>
                  <a:srgbClr val="F0F4C3"/>
                </a:solidFill>
                <a:latin typeface="TimesNewRomanPS-ItalicMT" pitchFamily="34" charset="0"/>
                <a:ea typeface="TimesNewRomanPS-ItalicMT" pitchFamily="34" charset="-122"/>
                <a:cs typeface="TimesNewRomanPS-ItalicMT" pitchFamily="34" charset="-120"/>
              </a:rPr>
              <a:t>
</a:t>
            </a:r>
            <a:pPr algn="r" indent="0" marL="0">
              <a:lnSpc>
                <a:spcPts val="1258"/>
              </a:lnSpc>
              <a:buNone/>
            </a:pPr>
            <a:r>
              <a:rPr lang="en-US" sz="975" dirty="0">
                <a:solidFill>
                  <a:srgbClr val="F0F4C3"/>
                </a:solidFill>
                <a:latin typeface="TimesNewRomanPS-ItalicMT" pitchFamily="34" charset="0"/>
                <a:ea typeface="TimesNewRomanPS-ItalicMT" pitchFamily="34" charset="-122"/>
                <a:cs typeface="TimesNewRomanPS-ItalicMT" pitchFamily="34" charset="-120"/>
              </a:rPr>
              <a:t>والدهون كان مفيدًا عندما كانت مصادر الطاقة نادرة.</a:t>
            </a:r>
            <a:pPr algn="r" indent="0" marL="0">
              <a:lnSpc>
                <a:spcPts val="1258"/>
              </a:lnSpc>
              <a:buNone/>
            </a:pPr>
            <a:r>
              <a:rPr lang="en-US" sz="975" dirty="0">
                <a:solidFill>
                  <a:srgbClr val="F0F4C3"/>
                </a:solidFill>
                <a:latin typeface="TimesNewRomanPS-ItalicMT" pitchFamily="34" charset="0"/>
                <a:ea typeface="TimesNewRomanPS-ItalicMT" pitchFamily="34" charset="-122"/>
                <a:cs typeface="TimesNewRomanPS-ItalicMT" pitchFamily="34" charset="-120"/>
              </a:rPr>
              <a:t>
</a:t>
            </a:r>
            <a:pPr algn="r" indent="0" marL="0">
              <a:lnSpc>
                <a:spcPts val="1258"/>
              </a:lnSpc>
              <a:buNone/>
            </a:pPr>
            <a:r>
              <a:rPr lang="en-US" sz="975" dirty="0">
                <a:solidFill>
                  <a:srgbClr val="F0F4C3"/>
                </a:solidFill>
                <a:latin typeface="TimesNewRomanPS-ItalicMT" pitchFamily="34" charset="0"/>
                <a:ea typeface="TimesNewRomanPS-ItalicMT" pitchFamily="34" charset="-122"/>
                <a:cs typeface="TimesNewRomanPS-ItalicMT" pitchFamily="34" charset="-120"/>
              </a:rPr>
              <a:t>ندرة تلته بعبح مشكلة في بيئة الوفرة الحدية.</a:t>
            </a:r>
            <a:endParaRPr lang="en-US" sz="975" dirty="0"/>
          </a:p>
        </p:txBody>
      </p:sp>
      <p:sp>
        <p:nvSpPr>
          <p:cNvPr id="37" name="Text 15"/>
          <p:cNvSpPr/>
          <p:nvPr/>
        </p:nvSpPr>
        <p:spPr>
          <a:xfrm>
            <a:off x="3276600" y="5753100"/>
            <a:ext cx="38100" cy="688181"/>
          </a:xfrm>
          <a:prstGeom prst="rect">
            <a:avLst/>
          </a:prstGeom>
          <a:noFill/>
          <a:ln/>
        </p:spPr>
        <p:txBody>
          <a:bodyPr wrap="square" lIns="0" tIns="0" rIns="0" bIns="0" rtlCol="0" anchor="ctr" vert="horz"/>
          <a:lstStyle/>
          <a:p>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تقدير تفسيرات لأنماط السلوكيات المشتركة</a:t>
            </a:r>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
</a:t>
            </a:r>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عبر الثقافات مثل الإيثار، التعاون الجماعي،</a:t>
            </a:r>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
</a:t>
            </a:r>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وسلوكيات التزاوج من منظور تطبيقي البقاء</a:t>
            </a:r>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
</a:t>
            </a:r>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الجيني.</a:t>
            </a:r>
            <a:endParaRPr lang="en-US" sz="1050" dirty="0"/>
          </a:p>
        </p:txBody>
      </p:sp>
      <p:sp>
        <p:nvSpPr>
          <p:cNvPr id="38" name="Text 16"/>
          <p:cNvSpPr/>
          <p:nvPr/>
        </p:nvSpPr>
        <p:spPr>
          <a:xfrm>
            <a:off x="6934200" y="4238625"/>
            <a:ext cx="66675" cy="344091"/>
          </a:xfrm>
          <a:prstGeom prst="rect">
            <a:avLst/>
          </a:prstGeom>
          <a:noFill/>
          <a:ln/>
        </p:spPr>
        <p:txBody>
          <a:bodyPr wrap="square" lIns="0" tIns="0" rIns="0" bIns="0" rtlCol="0" anchor="ctr" vert="horz"/>
          <a:lstStyle/>
          <a:p>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قد تعكس السلوكيات الثاقبة تجارب الطبيعة القافية، خاصة عند تطبيق نماذج</a:t>
            </a:r>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
</a:t>
            </a:r>
            <a:pPr algn="r" indent="0" marL="0">
              <a:lnSpc>
                <a:spcPts val="1354"/>
              </a:lnSpc>
              <a:buNone/>
            </a:pPr>
            <a:r>
              <a:rPr lang="en-US" sz="1050" dirty="0">
                <a:solidFill>
                  <a:srgbClr val="F0F4C3"/>
                </a:solidFill>
                <a:latin typeface="TimesNewRomanPS-ItalicMT" pitchFamily="34" charset="0"/>
                <a:ea typeface="TimesNewRomanPS-ItalicMT" pitchFamily="34" charset="-122"/>
                <a:cs typeface="TimesNewRomanPS-ItalicMT" pitchFamily="34" charset="-120"/>
              </a:rPr>
              <a:t>غريبة على سبع المجتمعات البشرية.</a:t>
            </a:r>
            <a:endParaRPr lang="en-US" sz="10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11692086" y="6446490"/>
            <a:ext cx="292596" cy="281136"/>
          </a:xfrm>
          <a:prstGeom prst="rect">
            <a:avLst/>
          </a:prstGeom>
        </p:spPr>
      </p:pic>
      <p:pic>
        <p:nvPicPr>
          <p:cNvPr id="4" name="Image 2" descr="preencoded.png">    </p:cNvPr>
          <p:cNvPicPr>
            <a:picLocks noChangeAspect="1"/>
          </p:cNvPicPr>
          <p:nvPr/>
        </p:nvPicPr>
        <p:blipFill>
          <a:blip r:embed="rId3"/>
          <a:stretch>
            <a:fillRect/>
          </a:stretch>
        </p:blipFill>
        <p:spPr>
          <a:xfrm>
            <a:off x="280392" y="1769269"/>
            <a:ext cx="11594455" cy="4629150"/>
          </a:xfrm>
          <a:prstGeom prst="rect">
            <a:avLst/>
          </a:prstGeom>
        </p:spPr>
      </p:pic>
      <p:sp>
        <p:nvSpPr>
          <p:cNvPr id="5" name="Text 0"/>
          <p:cNvSpPr/>
          <p:nvPr/>
        </p:nvSpPr>
        <p:spPr>
          <a:xfrm>
            <a:off x="-1670268" y="190500"/>
            <a:ext cx="16215360" cy="365820"/>
          </a:xfrm>
          <a:prstGeom prst="rect">
            <a:avLst/>
          </a:prstGeom>
          <a:noFill/>
          <a:ln/>
        </p:spPr>
        <p:txBody>
          <a:bodyPr wrap="square" lIns="0" tIns="0" rIns="0" bIns="0" rtlCol="0" anchor="ctr" vert="horz"/>
          <a:lstStyle/>
          <a:p>
            <a:pPr algn="ctr" indent="0" marL="0">
              <a:lnSpc>
                <a:spcPts val="2880"/>
              </a:lnSpc>
              <a:buNone/>
            </a:pPr>
            <a:r>
              <a:rPr lang="en-US" sz="2400" b="1" spc="60" kern="0" dirty="0">
                <a:solidFill>
                  <a:srgbClr val="1A436A"/>
                </a:solidFill>
                <a:latin typeface="Arial-Black" pitchFamily="34" charset="0"/>
                <a:ea typeface="Arial-Black" pitchFamily="34" charset="-122"/>
                <a:cs typeface="Arial-Black" pitchFamily="34" charset="-120"/>
              </a:rPr>
              <a:t>الجلسة 10: مقارنة شاملة بين المناهج النظرية</a:t>
            </a:r>
            <a:endParaRPr lang="en-US" sz="2400" dirty="0"/>
          </a:p>
        </p:txBody>
      </p:sp>
      <p:sp>
        <p:nvSpPr>
          <p:cNvPr id="6" name="Text 1"/>
          <p:cNvSpPr/>
          <p:nvPr/>
        </p:nvSpPr>
        <p:spPr>
          <a:xfrm>
            <a:off x="466725" y="1047750"/>
            <a:ext cx="942677" cy="499467"/>
          </a:xfrm>
          <a:prstGeom prst="rect">
            <a:avLst/>
          </a:prstGeom>
          <a:noFill/>
          <a:ln/>
        </p:spPr>
        <p:txBody>
          <a:bodyPr wrap="square" lIns="0" tIns="0" rIns="0" bIns="0" rtlCol="0" anchor="ctr" vert="horz"/>
          <a:lstStyle/>
          <a:p>
            <a:pPr algn="ctr" indent="0" marL="0">
              <a:lnSpc>
                <a:spcPts val="1967"/>
              </a:lnSpc>
              <a:buNone/>
            </a:pPr>
            <a:r>
              <a:rPr lang="en-US" sz="1425" dirty="0">
                <a:solidFill>
                  <a:srgbClr val="1A436A"/>
                </a:solidFill>
                <a:latin typeface="TimesNewRomanPS-ItalicMT" pitchFamily="34" charset="0"/>
                <a:ea typeface="TimesNewRomanPS-ItalicMT" pitchFamily="34" charset="-122"/>
                <a:cs typeface="TimesNewRomanPS-ItalicMT" pitchFamily="34" charset="-120"/>
              </a:rPr>
              <a:t>بعد استكشاف المناهج النظرية الرئيسية في علم النفس، نصل إلى نقطة حاسمة في فهمنا الأكاديمي: المقارنة التحليلية الشاملة. لا يوجد منهج واحد</a:t>
            </a:r>
            <a:pPr algn="ctr" indent="0" marL="0">
              <a:lnSpc>
                <a:spcPts val="1967"/>
              </a:lnSpc>
              <a:buNone/>
            </a:pPr>
            <a:r>
              <a:rPr lang="en-US" sz="1425" dirty="0">
                <a:solidFill>
                  <a:srgbClr val="1A436A"/>
                </a:solidFill>
                <a:latin typeface="TimesNewRomanPS-ItalicMT" pitchFamily="34" charset="0"/>
                <a:ea typeface="TimesNewRomanPS-ItalicMT" pitchFamily="34" charset="-122"/>
                <a:cs typeface="TimesNewRomanPS-ItalicMT" pitchFamily="34" charset="-120"/>
              </a:rPr>
              <a:t>
</a:t>
            </a:r>
            <a:pPr algn="ctr" indent="0" marL="0">
              <a:lnSpc>
                <a:spcPts val="1967"/>
              </a:lnSpc>
              <a:buNone/>
            </a:pPr>
            <a:r>
              <a:rPr lang="en-US" sz="1425" dirty="0">
                <a:solidFill>
                  <a:srgbClr val="1A436A"/>
                </a:solidFill>
                <a:latin typeface="TimesNewRomanPS-ItalicMT" pitchFamily="34" charset="0"/>
                <a:ea typeface="TimesNewRomanPS-ItalicMT" pitchFamily="34" charset="-122"/>
                <a:cs typeface="TimesNewRomanPS-ItalicMT" pitchFamily="34" charset="-120"/>
              </a:rPr>
              <a:t>يفسر كل جوانب السلوك البشري المحدد، بل يقدم كل منهج فريدة لهم التعيينات النفسية.</a:t>
            </a:r>
            <a:endParaRPr lang="en-US" sz="1425" dirty="0"/>
          </a:p>
        </p:txBody>
      </p:sp>
      <p:sp>
        <p:nvSpPr>
          <p:cNvPr id="7" name="Text 2"/>
          <p:cNvSpPr/>
          <p:nvPr/>
        </p:nvSpPr>
        <p:spPr>
          <a:xfrm>
            <a:off x="2904158" y="704850"/>
            <a:ext cx="6400800" cy="190500"/>
          </a:xfrm>
          <a:prstGeom prst="rect">
            <a:avLst/>
          </a:prstGeom>
          <a:noFill/>
          <a:ln/>
        </p:spPr>
        <p:txBody>
          <a:bodyPr wrap="square" lIns="0" tIns="0" rIns="0" bIns="0" rtlCol="0" anchor="ctr" vert="horz"/>
          <a:lstStyle/>
          <a:p>
            <a:pPr algn="ctr" indent="0" marL="0">
              <a:buNone/>
            </a:pPr>
            <a:r>
              <a:rPr lang="en-US" sz="1200" dirty="0">
                <a:solidFill>
                  <a:srgbClr val="1A436A"/>
                </a:solidFill>
                <a:latin typeface="TimesNewRomanPS-ItalicMT" pitchFamily="34" charset="0"/>
                <a:ea typeface="TimesNewRomanPS-ItalicMT" pitchFamily="34" charset="-122"/>
                <a:cs typeface="TimesNewRomanPS-ItalicMT" pitchFamily="34" charset="-120"/>
              </a:rPr>
              <a:t>تستهدف: (L01.3, L02.1, L02.2)</a:t>
            </a:r>
            <a:endParaRPr lang="en-US" sz="1200" dirty="0"/>
          </a:p>
        </p:txBody>
      </p:sp>
      <p:sp>
        <p:nvSpPr>
          <p:cNvPr id="8" name="Text 3"/>
          <p:cNvSpPr/>
          <p:nvPr/>
        </p:nvSpPr>
        <p:spPr>
          <a:xfrm>
            <a:off x="216173" y="6515100"/>
            <a:ext cx="419100" cy="114300"/>
          </a:xfrm>
          <a:prstGeom prst="rect">
            <a:avLst/>
          </a:prstGeom>
          <a:noFill/>
          <a:ln/>
        </p:spPr>
        <p:txBody>
          <a:bodyPr wrap="square" lIns="0" tIns="0" rIns="0" bIns="0" rtlCol="0" anchor="ctr" vert="horz"/>
          <a:lstStyle/>
          <a:p>
            <a:pPr algn="ctr" indent="0" marL="0">
              <a:buNone/>
            </a:pPr>
            <a:r>
              <a:rPr lang="en-US" sz="825" dirty="0">
                <a:solidFill>
                  <a:srgbClr val="808080"/>
                </a:solidFill>
                <a:latin typeface="TimesNewRomanPS-ItalicMT" pitchFamily="34" charset="0"/>
                <a:ea typeface="TimesNewRomanPS-ItalicMT" pitchFamily="34" charset="-122"/>
                <a:cs typeface="TimesNewRomanPS-ItalicMT" pitchFamily="34" charset="-120"/>
              </a:rPr>
              <a:t>10</a:t>
            </a:r>
            <a:endParaRPr lang="en-US" sz="825"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0" y="1275457"/>
            <a:ext cx="11935867" cy="5349180"/>
          </a:xfrm>
          <a:prstGeom prst="rect">
            <a:avLst/>
          </a:prstGeom>
        </p:spPr>
      </p:pic>
      <p:sp>
        <p:nvSpPr>
          <p:cNvPr id="4" name="Text 0"/>
          <p:cNvSpPr/>
          <p:nvPr/>
        </p:nvSpPr>
        <p:spPr>
          <a:xfrm>
            <a:off x="-1835497" y="190500"/>
            <a:ext cx="16535400" cy="366713"/>
          </a:xfrm>
          <a:prstGeom prst="rect">
            <a:avLst/>
          </a:prstGeom>
          <a:noFill/>
          <a:ln/>
        </p:spPr>
        <p:txBody>
          <a:bodyPr wrap="square" lIns="0" tIns="0" rIns="0" bIns="0" rtlCol="0" anchor="ctr" vert="horz"/>
          <a:lstStyle/>
          <a:p>
            <a:pPr algn="ctr" indent="0" marL="0">
              <a:lnSpc>
                <a:spcPts val="2888"/>
              </a:lnSpc>
              <a:buNone/>
            </a:pPr>
            <a:r>
              <a:rPr lang="en-US" sz="2625" b="1" dirty="0">
                <a:solidFill>
                  <a:srgbClr val="000000"/>
                </a:solidFill>
                <a:latin typeface="Noto Serif KR Extra" pitchFamily="34" charset="0"/>
                <a:ea typeface="Noto Serif KR Extra" pitchFamily="34" charset="-122"/>
                <a:cs typeface="Noto Serif KR Extra" pitchFamily="34" charset="-120"/>
              </a:rPr>
              <a:t>الجلسة 10: التكامل والجدل العلمي المعاصر</a:t>
            </a:r>
            <a:endParaRPr lang="en-US" sz="2625"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10838557" y="3950196"/>
            <a:ext cx="670471" cy="624036"/>
          </a:xfrm>
          <a:prstGeom prst="rect">
            <a:avLst/>
          </a:prstGeom>
        </p:spPr>
      </p:pic>
      <p:pic>
        <p:nvPicPr>
          <p:cNvPr id="4" name="Image 2" descr="preencoded.png">    </p:cNvPr>
          <p:cNvPicPr>
            <a:picLocks noChangeAspect="1"/>
          </p:cNvPicPr>
          <p:nvPr/>
        </p:nvPicPr>
        <p:blipFill>
          <a:blip r:embed="rId3"/>
          <a:stretch>
            <a:fillRect/>
          </a:stretch>
        </p:blipFill>
        <p:spPr>
          <a:xfrm>
            <a:off x="9497467" y="3929509"/>
            <a:ext cx="511969" cy="541734"/>
          </a:xfrm>
          <a:prstGeom prst="rect">
            <a:avLst/>
          </a:prstGeom>
        </p:spPr>
      </p:pic>
      <p:pic>
        <p:nvPicPr>
          <p:cNvPr id="5" name="Image 3" descr="preencoded.png">    </p:cNvPr>
          <p:cNvPicPr>
            <a:picLocks noChangeAspect="1"/>
          </p:cNvPicPr>
          <p:nvPr/>
        </p:nvPicPr>
        <p:blipFill>
          <a:blip r:embed="rId4"/>
          <a:stretch>
            <a:fillRect/>
          </a:stretch>
        </p:blipFill>
        <p:spPr>
          <a:xfrm>
            <a:off x="7936855" y="3950196"/>
            <a:ext cx="694879" cy="644575"/>
          </a:xfrm>
          <a:prstGeom prst="rect">
            <a:avLst/>
          </a:prstGeom>
        </p:spPr>
      </p:pic>
      <p:pic>
        <p:nvPicPr>
          <p:cNvPr id="6" name="Image 4" descr="preencoded.png">    </p:cNvPr>
          <p:cNvPicPr>
            <a:picLocks noChangeAspect="1"/>
          </p:cNvPicPr>
          <p:nvPr/>
        </p:nvPicPr>
        <p:blipFill>
          <a:blip r:embed="rId5"/>
          <a:stretch>
            <a:fillRect/>
          </a:stretch>
        </p:blipFill>
        <p:spPr>
          <a:xfrm>
            <a:off x="6473875" y="3806130"/>
            <a:ext cx="767953" cy="761107"/>
          </a:xfrm>
          <a:prstGeom prst="rect">
            <a:avLst/>
          </a:prstGeom>
        </p:spPr>
      </p:pic>
      <p:pic>
        <p:nvPicPr>
          <p:cNvPr id="7" name="Image 5" descr="preencoded.png">    </p:cNvPr>
          <p:cNvPicPr>
            <a:picLocks noChangeAspect="1"/>
          </p:cNvPicPr>
          <p:nvPr/>
        </p:nvPicPr>
        <p:blipFill>
          <a:blip r:embed="rId6"/>
          <a:stretch>
            <a:fillRect/>
          </a:stretch>
        </p:blipFill>
        <p:spPr>
          <a:xfrm>
            <a:off x="3730675" y="4505623"/>
            <a:ext cx="1743373" cy="1837879"/>
          </a:xfrm>
          <a:prstGeom prst="rect">
            <a:avLst/>
          </a:prstGeom>
        </p:spPr>
      </p:pic>
      <p:pic>
        <p:nvPicPr>
          <p:cNvPr id="8" name="Image 6" descr="preencoded.png">    </p:cNvPr>
          <p:cNvPicPr>
            <a:picLocks noChangeAspect="1"/>
          </p:cNvPicPr>
          <p:nvPr/>
        </p:nvPicPr>
        <p:blipFill>
          <a:blip r:embed="rId7"/>
          <a:stretch>
            <a:fillRect/>
          </a:stretch>
        </p:blipFill>
        <p:spPr>
          <a:xfrm>
            <a:off x="426690" y="4656534"/>
            <a:ext cx="2560290" cy="1920180"/>
          </a:xfrm>
          <a:prstGeom prst="rect">
            <a:avLst/>
          </a:prstGeom>
        </p:spPr>
      </p:pic>
      <p:pic>
        <p:nvPicPr>
          <p:cNvPr id="9" name="Image 7" descr="preencoded.png">    </p:cNvPr>
          <p:cNvPicPr>
            <a:picLocks noChangeAspect="1"/>
          </p:cNvPicPr>
          <p:nvPr/>
        </p:nvPicPr>
        <p:blipFill>
          <a:blip r:embed="rId8"/>
          <a:stretch>
            <a:fillRect/>
          </a:stretch>
        </p:blipFill>
        <p:spPr>
          <a:xfrm>
            <a:off x="1901875" y="3182094"/>
            <a:ext cx="316855" cy="843409"/>
          </a:xfrm>
          <a:prstGeom prst="rect">
            <a:avLst/>
          </a:prstGeom>
        </p:spPr>
      </p:pic>
      <p:pic>
        <p:nvPicPr>
          <p:cNvPr id="10" name="Image 8" descr="preencoded.png">    </p:cNvPr>
          <p:cNvPicPr>
            <a:picLocks noChangeAspect="1"/>
          </p:cNvPicPr>
          <p:nvPr/>
        </p:nvPicPr>
        <p:blipFill>
          <a:blip r:embed="rId9"/>
          <a:stretch>
            <a:fillRect/>
          </a:stretch>
        </p:blipFill>
        <p:spPr>
          <a:xfrm>
            <a:off x="10984855" y="2221855"/>
            <a:ext cx="780157" cy="781794"/>
          </a:xfrm>
          <a:prstGeom prst="rect">
            <a:avLst/>
          </a:prstGeom>
        </p:spPr>
      </p:pic>
      <p:pic>
        <p:nvPicPr>
          <p:cNvPr id="11" name="Image 9" descr="preencoded.png">    </p:cNvPr>
          <p:cNvPicPr>
            <a:picLocks noChangeAspect="1"/>
          </p:cNvPicPr>
          <p:nvPr/>
        </p:nvPicPr>
        <p:blipFill>
          <a:blip r:embed="rId10"/>
          <a:stretch>
            <a:fillRect/>
          </a:stretch>
        </p:blipFill>
        <p:spPr>
          <a:xfrm>
            <a:off x="6425059" y="2167086"/>
            <a:ext cx="1304479" cy="877788"/>
          </a:xfrm>
          <a:prstGeom prst="rect">
            <a:avLst/>
          </a:prstGeom>
        </p:spPr>
      </p:pic>
      <p:pic>
        <p:nvPicPr>
          <p:cNvPr id="12" name="Image 10" descr="preencoded.png">    </p:cNvPr>
          <p:cNvPicPr>
            <a:picLocks noChangeAspect="1"/>
          </p:cNvPicPr>
          <p:nvPr/>
        </p:nvPicPr>
        <p:blipFill>
          <a:blip r:embed="rId11"/>
          <a:stretch>
            <a:fillRect/>
          </a:stretch>
        </p:blipFill>
        <p:spPr>
          <a:xfrm>
            <a:off x="4669482" y="2146548"/>
            <a:ext cx="926455" cy="912019"/>
          </a:xfrm>
          <a:prstGeom prst="rect">
            <a:avLst/>
          </a:prstGeom>
        </p:spPr>
      </p:pic>
      <p:pic>
        <p:nvPicPr>
          <p:cNvPr id="13" name="Image 11" descr="preencoded.png">    </p:cNvPr>
          <p:cNvPicPr>
            <a:picLocks noChangeAspect="1"/>
          </p:cNvPicPr>
          <p:nvPr/>
        </p:nvPicPr>
        <p:blipFill>
          <a:blip r:embed="rId12"/>
          <a:stretch>
            <a:fillRect/>
          </a:stretch>
        </p:blipFill>
        <p:spPr>
          <a:xfrm>
            <a:off x="414486" y="2173932"/>
            <a:ext cx="877788" cy="822871"/>
          </a:xfrm>
          <a:prstGeom prst="rect">
            <a:avLst/>
          </a:prstGeom>
        </p:spPr>
      </p:pic>
      <p:pic>
        <p:nvPicPr>
          <p:cNvPr id="14" name="Image 12" descr="preencoded.png">    </p:cNvPr>
          <p:cNvPicPr>
            <a:picLocks noChangeAspect="1"/>
          </p:cNvPicPr>
          <p:nvPr/>
        </p:nvPicPr>
        <p:blipFill>
          <a:blip r:embed="rId13"/>
          <a:stretch>
            <a:fillRect/>
          </a:stretch>
        </p:blipFill>
        <p:spPr>
          <a:xfrm>
            <a:off x="499765" y="740569"/>
            <a:ext cx="938659" cy="843409"/>
          </a:xfrm>
          <a:prstGeom prst="rect">
            <a:avLst/>
          </a:prstGeom>
        </p:spPr>
      </p:pic>
      <p:sp>
        <p:nvSpPr>
          <p:cNvPr id="15" name="Text 0"/>
          <p:cNvSpPr/>
          <p:nvPr/>
        </p:nvSpPr>
        <p:spPr>
          <a:xfrm>
            <a:off x="-4330065" y="123825"/>
            <a:ext cx="21709380" cy="422970"/>
          </a:xfrm>
          <a:prstGeom prst="rect">
            <a:avLst/>
          </a:prstGeom>
          <a:noFill/>
          <a:ln/>
        </p:spPr>
        <p:txBody>
          <a:bodyPr wrap="square" lIns="0" tIns="0" rIns="0" bIns="0" rtlCol="0" anchor="ctr" vert="horz"/>
          <a:lstStyle/>
          <a:p>
            <a:pPr algn="ctr" indent="0" marL="0">
              <a:lnSpc>
                <a:spcPts val="3330"/>
              </a:lnSpc>
              <a:buNone/>
            </a:pPr>
            <a:r>
              <a:rPr lang="en-US" sz="2775" b="1" dirty="0">
                <a:solidFill>
                  <a:srgbClr val="1F4E79"/>
                </a:solidFill>
                <a:latin typeface="Poppins" pitchFamily="34" charset="0"/>
                <a:ea typeface="Poppins" pitchFamily="34" charset="-122"/>
                <a:cs typeface="Poppins" pitchFamily="34" charset="-120"/>
              </a:rPr>
              <a:t>الجلسة 11: الأدوار المنهنية لعلماء النفس المعتمدين</a:t>
            </a:r>
            <a:endParaRPr lang="en-US" sz="2775" dirty="0"/>
          </a:p>
        </p:txBody>
      </p:sp>
      <p:sp>
        <p:nvSpPr>
          <p:cNvPr id="16" name="Text 1"/>
          <p:cNvSpPr/>
          <p:nvPr/>
        </p:nvSpPr>
        <p:spPr>
          <a:xfrm>
            <a:off x="3156570" y="1676400"/>
            <a:ext cx="6172200" cy="190500"/>
          </a:xfrm>
          <a:prstGeom prst="rect">
            <a:avLst/>
          </a:prstGeom>
          <a:noFill/>
          <a:ln/>
        </p:spPr>
        <p:txBody>
          <a:bodyPr wrap="square" lIns="0" tIns="0" rIns="0" bIns="0" rtlCol="0" anchor="ctr" vert="horz"/>
          <a:lstStyle/>
          <a:p>
            <a:pPr algn="ctr" indent="0" marL="0">
              <a:lnSpc>
                <a:spcPts val="1500"/>
              </a:lnSpc>
              <a:buNone/>
            </a:pPr>
            <a:r>
              <a:rPr lang="en-US" sz="1500" b="1" dirty="0">
                <a:solidFill>
                  <a:srgbClr val="1A237E"/>
                </a:solidFill>
                <a:latin typeface="Poppins" pitchFamily="34" charset="0"/>
                <a:ea typeface="Poppins" pitchFamily="34" charset="-122"/>
                <a:cs typeface="Poppins" pitchFamily="34" charset="-120"/>
              </a:rPr>
              <a:t>التصنيفات المنهجية الأساسية</a:t>
            </a:r>
            <a:endParaRPr lang="en-US" sz="1500" dirty="0"/>
          </a:p>
        </p:txBody>
      </p:sp>
      <p:sp>
        <p:nvSpPr>
          <p:cNvPr id="17" name="Text 2"/>
          <p:cNvSpPr/>
          <p:nvPr/>
        </p:nvSpPr>
        <p:spPr>
          <a:xfrm>
            <a:off x="7021711" y="781050"/>
            <a:ext cx="4343400" cy="190500"/>
          </a:xfrm>
          <a:prstGeom prst="rect">
            <a:avLst/>
          </a:prstGeom>
          <a:noFill/>
          <a:ln/>
        </p:spPr>
        <p:txBody>
          <a:bodyPr wrap="square" lIns="0" tIns="0" rIns="0" bIns="0" rtlCol="0" anchor="ctr" vert="horz"/>
          <a:lstStyle/>
          <a:p>
            <a:pPr algn="r" indent="0" marL="0">
              <a:lnSpc>
                <a:spcPts val="1500"/>
              </a:lnSpc>
              <a:buNone/>
            </a:pPr>
            <a:r>
              <a:rPr lang="en-US" sz="1500" b="1" dirty="0">
                <a:solidFill>
                  <a:srgbClr val="1A237E"/>
                </a:solidFill>
                <a:latin typeface="Poppins" pitchFamily="34" charset="0"/>
                <a:ea typeface="Poppins" pitchFamily="34" charset="-122"/>
                <a:cs typeface="Poppins" pitchFamily="34" charset="-120"/>
              </a:rPr>
              <a:t>مقدمة المجال المهني</a:t>
            </a:r>
            <a:endParaRPr lang="en-US" sz="1500" dirty="0"/>
          </a:p>
        </p:txBody>
      </p:sp>
      <p:sp>
        <p:nvSpPr>
          <p:cNvPr id="18" name="Text 3"/>
          <p:cNvSpPr/>
          <p:nvPr/>
        </p:nvSpPr>
        <p:spPr>
          <a:xfrm>
            <a:off x="4932878" y="3429000"/>
            <a:ext cx="5646420" cy="180975"/>
          </a:xfrm>
          <a:prstGeom prst="rect">
            <a:avLst/>
          </a:prstGeom>
          <a:noFill/>
          <a:ln/>
        </p:spPr>
        <p:txBody>
          <a:bodyPr wrap="square" lIns="0" tIns="0" rIns="0" bIns="0" rtlCol="0" anchor="ctr" vert="horz"/>
          <a:lstStyle/>
          <a:p>
            <a:pPr algn="r" indent="0" marL="0">
              <a:lnSpc>
                <a:spcPts val="1425"/>
              </a:lnSpc>
              <a:buNone/>
            </a:pPr>
            <a:r>
              <a:rPr lang="en-US" sz="1425" b="1" dirty="0">
                <a:solidFill>
                  <a:srgbClr val="1A237E"/>
                </a:solidFill>
                <a:latin typeface="Poppins" pitchFamily="34" charset="0"/>
                <a:ea typeface="Poppins" pitchFamily="34" charset="-122"/>
                <a:cs typeface="Poppins" pitchFamily="34" charset="-120"/>
              </a:rPr>
              <a:t>التخصصات المنهنية الرئيسية</a:t>
            </a:r>
            <a:endParaRPr lang="en-US" sz="1425" dirty="0"/>
          </a:p>
        </p:txBody>
      </p:sp>
      <p:sp>
        <p:nvSpPr>
          <p:cNvPr id="19" name="Text 4"/>
          <p:cNvSpPr/>
          <p:nvPr/>
        </p:nvSpPr>
        <p:spPr>
          <a:xfrm>
            <a:off x="376669" y="2181225"/>
            <a:ext cx="4960620" cy="159990"/>
          </a:xfrm>
          <a:prstGeom prst="rect">
            <a:avLst/>
          </a:prstGeom>
          <a:noFill/>
          <a:ln/>
        </p:spPr>
        <p:txBody>
          <a:bodyPr wrap="square" lIns="0" tIns="0" rIns="0" bIns="0" rtlCol="0" anchor="ctr" vert="horz"/>
          <a:lstStyle/>
          <a:p>
            <a:pPr algn="ctr" indent="0" marL="0">
              <a:lnSpc>
                <a:spcPts val="1260"/>
              </a:lnSpc>
              <a:buNone/>
            </a:pPr>
            <a:r>
              <a:rPr lang="en-US" sz="1050" b="1" dirty="0">
                <a:solidFill>
                  <a:srgbClr val="1A237E"/>
                </a:solidFill>
                <a:latin typeface="Poppins" pitchFamily="34" charset="0"/>
                <a:ea typeface="Poppins" pitchFamily="34" charset="-122"/>
                <a:cs typeface="Poppins" pitchFamily="34" charset="-120"/>
              </a:rPr>
              <a:t>المنهج الشخصي (Person Approach)</a:t>
            </a:r>
            <a:endParaRPr lang="en-US" sz="1050" dirty="0"/>
          </a:p>
        </p:txBody>
      </p:sp>
      <p:sp>
        <p:nvSpPr>
          <p:cNvPr id="20" name="Text 5"/>
          <p:cNvSpPr/>
          <p:nvPr/>
        </p:nvSpPr>
        <p:spPr>
          <a:xfrm>
            <a:off x="7374225" y="2181225"/>
            <a:ext cx="4754880" cy="148530"/>
          </a:xfrm>
          <a:prstGeom prst="rect">
            <a:avLst/>
          </a:prstGeom>
          <a:noFill/>
          <a:ln/>
        </p:spPr>
        <p:txBody>
          <a:bodyPr wrap="square" lIns="0" tIns="0" rIns="0" bIns="0" rtlCol="0" anchor="ctr" vert="horz"/>
          <a:lstStyle/>
          <a:p>
            <a:pPr algn="ctr" indent="0" marL="0">
              <a:lnSpc>
                <a:spcPts val="1170"/>
              </a:lnSpc>
              <a:buNone/>
            </a:pPr>
            <a:r>
              <a:rPr lang="en-US" sz="975" b="1" dirty="0">
                <a:solidFill>
                  <a:srgbClr val="1A237E"/>
                </a:solidFill>
                <a:latin typeface="Poppins" pitchFamily="34" charset="0"/>
                <a:ea typeface="Poppins" pitchFamily="34" charset="-122"/>
                <a:cs typeface="Poppins" pitchFamily="34" charset="-120"/>
              </a:rPr>
              <a:t>المنهج العملي (Process Approach)</a:t>
            </a:r>
            <a:endParaRPr lang="en-US" sz="975" dirty="0"/>
          </a:p>
        </p:txBody>
      </p:sp>
      <p:sp>
        <p:nvSpPr>
          <p:cNvPr id="21" name="Text 6"/>
          <p:cNvSpPr/>
          <p:nvPr/>
        </p:nvSpPr>
        <p:spPr>
          <a:xfrm>
            <a:off x="5737845" y="4648200"/>
            <a:ext cx="2514600" cy="114300"/>
          </a:xfrm>
          <a:prstGeom prst="rect">
            <a:avLst/>
          </a:prstGeom>
          <a:noFill/>
          <a:ln/>
        </p:spPr>
        <p:txBody>
          <a:bodyPr wrap="square" lIns="0" tIns="0" rIns="0" bIns="0" rtlCol="0" anchor="ctr" vert="horz"/>
          <a:lstStyle/>
          <a:p>
            <a:pPr algn="ctr" indent="0" marL="0">
              <a:lnSpc>
                <a:spcPts val="900"/>
              </a:lnSpc>
              <a:buNone/>
            </a:pPr>
            <a:r>
              <a:rPr lang="en-US" sz="750" b="1" dirty="0">
                <a:solidFill>
                  <a:srgbClr val="1A237E"/>
                </a:solidFill>
                <a:latin typeface="Poppins" pitchFamily="34" charset="0"/>
                <a:ea typeface="Poppins" pitchFamily="34" charset="-122"/>
                <a:cs typeface="Poppins" pitchFamily="34" charset="-120"/>
              </a:rPr>
              <a:t>النفسي الصحي والتنظيمي</a:t>
            </a:r>
            <a:endParaRPr lang="en-US" sz="750" dirty="0"/>
          </a:p>
        </p:txBody>
      </p:sp>
      <p:sp>
        <p:nvSpPr>
          <p:cNvPr id="22" name="Text 7"/>
          <p:cNvSpPr/>
          <p:nvPr/>
        </p:nvSpPr>
        <p:spPr>
          <a:xfrm>
            <a:off x="8579644" y="4648200"/>
            <a:ext cx="4114800" cy="171450"/>
          </a:xfrm>
          <a:prstGeom prst="rect">
            <a:avLst/>
          </a:prstGeom>
          <a:noFill/>
          <a:ln/>
        </p:spPr>
        <p:txBody>
          <a:bodyPr wrap="square" lIns="0" tIns="0" rIns="0" bIns="0" rtlCol="0" anchor="ctr" vert="horz"/>
          <a:lstStyle/>
          <a:p>
            <a:pPr algn="ctr" indent="0" marL="0">
              <a:lnSpc>
                <a:spcPts val="1350"/>
              </a:lnSpc>
              <a:buNone/>
            </a:pPr>
            <a:r>
              <a:rPr lang="en-US" sz="1125" b="1" dirty="0">
                <a:solidFill>
                  <a:srgbClr val="1A237E"/>
                </a:solidFill>
                <a:latin typeface="Poppins" pitchFamily="34" charset="0"/>
                <a:ea typeface="Poppins" pitchFamily="34" charset="-122"/>
                <a:cs typeface="Poppins" pitchFamily="34" charset="-120"/>
              </a:rPr>
              <a:t>النفسي السريري والتشخيصي</a:t>
            </a:r>
            <a:endParaRPr lang="en-US" sz="1125" dirty="0"/>
          </a:p>
        </p:txBody>
      </p:sp>
      <p:sp>
        <p:nvSpPr>
          <p:cNvPr id="23" name="Text 8"/>
          <p:cNvSpPr/>
          <p:nvPr/>
        </p:nvSpPr>
        <p:spPr>
          <a:xfrm>
            <a:off x="1725454" y="6134100"/>
            <a:ext cx="15327630" cy="102840"/>
          </a:xfrm>
          <a:prstGeom prst="rect">
            <a:avLst/>
          </a:prstGeom>
          <a:noFill/>
          <a:ln/>
        </p:spPr>
        <p:txBody>
          <a:bodyPr wrap="square" lIns="0" tIns="0" rIns="0" bIns="0" rtlCol="0" anchor="ctr" vert="horz"/>
          <a:lstStyle/>
          <a:p>
            <a:pPr algn="ctr" indent="0" marL="0">
              <a:lnSpc>
                <a:spcPts val="810"/>
              </a:lnSpc>
              <a:buNone/>
            </a:pPr>
            <a:r>
              <a:rPr lang="en-US" sz="675" dirty="0">
                <a:solidFill>
                  <a:srgbClr val="1A237E"/>
                </a:solidFill>
                <a:latin typeface="Poppins" pitchFamily="34" charset="0"/>
                <a:ea typeface="Poppins" pitchFamily="34" charset="-122"/>
                <a:cs typeface="Poppins" pitchFamily="34" charset="-120"/>
              </a:rPr>
              <a:t>الاعتداد المهني • تقبل الحصول على نقد عام مناسب • التدريب المتخصص والخبرة الإرشادية والالتزام بالتطوير المهني المستمر والمعايير الأخلاقية • المراقبة.</a:t>
            </a:r>
            <a:endParaRPr lang="en-US" sz="675" dirty="0"/>
          </a:p>
        </p:txBody>
      </p:sp>
      <p:sp>
        <p:nvSpPr>
          <p:cNvPr id="24" name="Text 9"/>
          <p:cNvSpPr/>
          <p:nvPr/>
        </p:nvSpPr>
        <p:spPr>
          <a:xfrm>
            <a:off x="-5792212" y="1009650"/>
            <a:ext cx="26540460" cy="102840"/>
          </a:xfrm>
          <a:prstGeom prst="rect">
            <a:avLst/>
          </a:prstGeom>
          <a:noFill/>
          <a:ln/>
        </p:spPr>
        <p:txBody>
          <a:bodyPr wrap="square" lIns="0" tIns="0" rIns="0" bIns="0" rtlCol="0" anchor="ctr" vert="horz"/>
          <a:lstStyle/>
          <a:p>
            <a:pPr algn="ctr" indent="0" marL="0">
              <a:lnSpc>
                <a:spcPts val="810"/>
              </a:lnSpc>
              <a:buNone/>
            </a:pPr>
            <a:r>
              <a:rPr lang="en-US" sz="675" dirty="0">
                <a:solidFill>
                  <a:srgbClr val="1A237E"/>
                </a:solidFill>
                <a:latin typeface="Poppins" pitchFamily="34" charset="0"/>
                <a:ea typeface="Poppins" pitchFamily="34" charset="-122"/>
                <a:cs typeface="Poppins" pitchFamily="34" charset="-120"/>
              </a:rPr>
              <a:t>التطبيقي يتجاوز النظرات الأكاديمية ليصبح ممارسة عملية حية تؤثر على حياة الملايين. علماء النفس المعتمدون يؤثر على حياة الملايين. ويعلمون مسؤوليات أكاديمية ومهنية عالية. (Chartered Psychologists) علماء النفس المعتمدون المهنية مثل الجمعية البريطانية لعلم النفس.</a:t>
            </a:r>
            <a:endParaRPr lang="en-US" sz="675" dirty="0"/>
          </a:p>
        </p:txBody>
      </p:sp>
      <p:sp>
        <p:nvSpPr>
          <p:cNvPr id="25" name="Text 10"/>
          <p:cNvSpPr/>
          <p:nvPr/>
        </p:nvSpPr>
        <p:spPr>
          <a:xfrm>
            <a:off x="3020348" y="2409825"/>
            <a:ext cx="13510260" cy="68610"/>
          </a:xfrm>
          <a:prstGeom prst="rect">
            <a:avLst/>
          </a:prstGeom>
          <a:noFill/>
          <a:ln/>
        </p:spPr>
        <p:txBody>
          <a:bodyPr wrap="square" lIns="0" tIns="0" rIns="0" bIns="0" rtlCol="0" anchor="ctr" vert="horz"/>
          <a:lstStyle/>
          <a:p>
            <a:pPr algn="ctr" indent="0" marL="0">
              <a:lnSpc>
                <a:spcPts val="540"/>
              </a:lnSpc>
              <a:buNone/>
            </a:pPr>
            <a:r>
              <a:rPr lang="en-US" sz="450" dirty="0">
                <a:solidFill>
                  <a:srgbClr val="1A237E"/>
                </a:solidFill>
                <a:latin typeface="Poppins" pitchFamily="34" charset="0"/>
                <a:ea typeface="Poppins" pitchFamily="34" charset="-122"/>
                <a:cs typeface="Poppins" pitchFamily="34" charset="-120"/>
              </a:rPr>
              <a:t>يزرع على المهام النفسية الأساسية مثل الدراسة، والذاكرة، والانتباه. هذا النهج يركز على العقل البشري من منظور مفرغ، ويؤسس لفهم علمي عميق للعقل البشري، ويشير إلى أن النفس المعرفي وعلم النفس البيولوجي.</a:t>
            </a:r>
            <a:endParaRPr lang="en-US" sz="450" dirty="0"/>
          </a:p>
        </p:txBody>
      </p:sp>
      <p:sp>
        <p:nvSpPr>
          <p:cNvPr id="26" name="Text 11"/>
          <p:cNvSpPr/>
          <p:nvPr/>
        </p:nvSpPr>
        <p:spPr>
          <a:xfrm>
            <a:off x="9248775" y="6048375"/>
            <a:ext cx="2902148" cy="152400"/>
          </a:xfrm>
          <a:prstGeom prst="rect">
            <a:avLst/>
          </a:prstGeom>
          <a:noFill/>
          <a:ln/>
        </p:spPr>
        <p:txBody>
          <a:bodyPr wrap="square" lIns="0" tIns="0" rIns="0" bIns="0" rtlCol="0" anchor="ctr" vert="horz"/>
          <a:lstStyle/>
          <a:p>
            <a:pPr algn="r" indent="0" marL="0">
              <a:lnSpc>
                <a:spcPts val="1200"/>
              </a:lnSpc>
              <a:buNone/>
            </a:pPr>
            <a:r>
              <a:rPr lang="en-US" sz="1200" b="1" dirty="0">
                <a:solidFill>
                  <a:srgbClr val="1A237E"/>
                </a:solidFill>
                <a:latin typeface="Poppins" pitchFamily="34" charset="0"/>
                <a:ea typeface="Poppins" pitchFamily="34" charset="-122"/>
                <a:cs typeface="Poppins" pitchFamily="34" charset="-120"/>
              </a:rPr>
              <a:t>الاعتداد المهني</a:t>
            </a:r>
            <a:endParaRPr lang="en-US" sz="1200" dirty="0"/>
          </a:p>
        </p:txBody>
      </p:sp>
      <p:sp>
        <p:nvSpPr>
          <p:cNvPr id="27" name="Text 12"/>
          <p:cNvSpPr/>
          <p:nvPr/>
        </p:nvSpPr>
        <p:spPr>
          <a:xfrm>
            <a:off x="714375" y="4095750"/>
            <a:ext cx="335756" cy="365820"/>
          </a:xfrm>
          <a:prstGeom prst="rect">
            <a:avLst/>
          </a:prstGeom>
          <a:noFill/>
          <a:ln/>
        </p:spPr>
        <p:txBody>
          <a:bodyPr wrap="square" lIns="0" tIns="0" rIns="0" bIns="0" rtlCol="0" anchor="ctr" vert="horz"/>
          <a:lstStyle/>
          <a:p>
            <a:pPr algn="ctr" indent="0" marL="0">
              <a:lnSpc>
                <a:spcPts val="1440"/>
              </a:lnSpc>
              <a:buNone/>
            </a:pPr>
            <a:r>
              <a:rPr lang="en-US" sz="1200" b="1" dirty="0">
                <a:solidFill>
                  <a:srgbClr val="1A237E"/>
                </a:solidFill>
                <a:latin typeface="Poppins" pitchFamily="34" charset="0"/>
                <a:ea typeface="Poppins" pitchFamily="34" charset="-122"/>
                <a:cs typeface="Poppins" pitchFamily="34" charset="-120"/>
              </a:rPr>
              <a:t>توزيع علماء النفس المعتمدين</a:t>
            </a:r>
            <a:pPr algn="ctr" indent="0" marL="0">
              <a:lnSpc>
                <a:spcPts val="1440"/>
              </a:lnSpc>
              <a:buNone/>
            </a:pPr>
            <a:r>
              <a:rPr lang="en-US" sz="1200" b="1" dirty="0">
                <a:solidFill>
                  <a:srgbClr val="1A237E"/>
                </a:solidFill>
                <a:latin typeface="Poppins" pitchFamily="34" charset="0"/>
                <a:ea typeface="Poppins" pitchFamily="34" charset="-122"/>
                <a:cs typeface="Poppins" pitchFamily="34" charset="-120"/>
              </a:rPr>
              <a:t>
</a:t>
            </a:r>
            <a:pPr algn="ctr" indent="0" marL="0">
              <a:lnSpc>
                <a:spcPts val="1440"/>
              </a:lnSpc>
              <a:buNone/>
            </a:pPr>
            <a:r>
              <a:rPr lang="en-US" sz="1200" b="1" dirty="0">
                <a:solidFill>
                  <a:srgbClr val="1A237E"/>
                </a:solidFill>
                <a:latin typeface="Poppins" pitchFamily="34" charset="0"/>
                <a:ea typeface="Poppins" pitchFamily="34" charset="-122"/>
                <a:cs typeface="Poppins" pitchFamily="34" charset="-120"/>
              </a:rPr>
              <a:t>حسب التخصصات</a:t>
            </a:r>
            <a:endParaRPr lang="en-US" sz="1200" dirty="0"/>
          </a:p>
        </p:txBody>
      </p:sp>
      <p:sp>
        <p:nvSpPr>
          <p:cNvPr id="28" name="Text 13"/>
          <p:cNvSpPr/>
          <p:nvPr/>
        </p:nvSpPr>
        <p:spPr>
          <a:xfrm>
            <a:off x="2899827" y="4876800"/>
            <a:ext cx="15704820" cy="68610"/>
          </a:xfrm>
          <a:prstGeom prst="rect">
            <a:avLst/>
          </a:prstGeom>
          <a:noFill/>
          <a:ln/>
        </p:spPr>
        <p:txBody>
          <a:bodyPr wrap="square" lIns="0" tIns="0" rIns="0" bIns="0" rtlCol="0" anchor="ctr" vert="horz"/>
          <a:lstStyle/>
          <a:p>
            <a:pPr algn="ctr" indent="0" marL="0">
              <a:lnSpc>
                <a:spcPts val="540"/>
              </a:lnSpc>
              <a:buNone/>
            </a:pPr>
            <a:r>
              <a:rPr lang="en-US" sz="450" dirty="0">
                <a:solidFill>
                  <a:srgbClr val="1A237E"/>
                </a:solidFill>
                <a:latin typeface="Poppins" pitchFamily="34" charset="0"/>
                <a:ea typeface="Poppins" pitchFamily="34" charset="-122"/>
                <a:cs typeface="Poppins" pitchFamily="34" charset="-120"/>
              </a:rPr>
              <a:t>النفسي السريري والتشخيصي والعلاج النفسي • الاستشارات العلاجية والسلوكيات التدريبية • مساعدة الأفراد على مواجهة التحديات الحياتية العصيبة • الت DIAGNOSIS والعلاج النفسي المتخصص مثل العلاج بالسلوك المعرفي والعلاج الديناميكي النفسي.</a:t>
            </a:r>
            <a:endParaRPr lang="en-US" sz="450" dirty="0"/>
          </a:p>
        </p:txBody>
      </p:sp>
      <p:sp>
        <p:nvSpPr>
          <p:cNvPr id="29" name="Text 14"/>
          <p:cNvSpPr/>
          <p:nvPr/>
        </p:nvSpPr>
        <p:spPr>
          <a:xfrm>
            <a:off x="1803975" y="4876800"/>
            <a:ext cx="10424160" cy="68610"/>
          </a:xfrm>
          <a:prstGeom prst="rect">
            <a:avLst/>
          </a:prstGeom>
          <a:noFill/>
          <a:ln/>
        </p:spPr>
        <p:txBody>
          <a:bodyPr wrap="square" lIns="0" tIns="0" rIns="0" bIns="0" rtlCol="0" anchor="ctr" vert="horz"/>
          <a:lstStyle/>
          <a:p>
            <a:pPr algn="ctr" indent="0" marL="0">
              <a:lnSpc>
                <a:spcPts val="540"/>
              </a:lnSpc>
              <a:buNone/>
            </a:pPr>
            <a:r>
              <a:rPr lang="en-US" sz="450" dirty="0">
                <a:solidFill>
                  <a:srgbClr val="1A237E"/>
                </a:solidFill>
                <a:latin typeface="Poppins" pitchFamily="34" charset="0"/>
                <a:ea typeface="Poppins" pitchFamily="34" charset="-122"/>
                <a:cs typeface="Poppins" pitchFamily="34" charset="-120"/>
              </a:rPr>
              <a:t>يربط العوامل النفسية بالصحة الجسدية وطريقة إدارة التوتر والضغط. وتدريب المرضى على إدارة التوتر واليقظة العقلية مع التركيز على التزامهم بالعلاج -اجتماعي.</a:t>
            </a:r>
            <a:endParaRPr lang="en-US" sz="4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6339780" y="1707505"/>
            <a:ext cx="5547271" cy="4018657"/>
          </a:xfrm>
          <a:prstGeom prst="rect">
            <a:avLst/>
          </a:prstGeom>
        </p:spPr>
      </p:pic>
      <p:pic>
        <p:nvPicPr>
          <p:cNvPr id="4" name="Image 2" descr="preencoded.png">    </p:cNvPr>
          <p:cNvPicPr>
            <a:picLocks noChangeAspect="1"/>
          </p:cNvPicPr>
          <p:nvPr/>
        </p:nvPicPr>
        <p:blipFill>
          <a:blip r:embed="rId3"/>
          <a:stretch>
            <a:fillRect/>
          </a:stretch>
        </p:blipFill>
        <p:spPr>
          <a:xfrm>
            <a:off x="207169" y="1707505"/>
            <a:ext cx="5608290" cy="3195786"/>
          </a:xfrm>
          <a:prstGeom prst="rect">
            <a:avLst/>
          </a:prstGeom>
        </p:spPr>
      </p:pic>
      <p:sp>
        <p:nvSpPr>
          <p:cNvPr id="5" name="Text 0"/>
          <p:cNvSpPr/>
          <p:nvPr/>
        </p:nvSpPr>
        <p:spPr>
          <a:xfrm>
            <a:off x="-2088832" y="266700"/>
            <a:ext cx="17084040" cy="477738"/>
          </a:xfrm>
          <a:prstGeom prst="rect">
            <a:avLst/>
          </a:prstGeom>
          <a:noFill/>
          <a:ln/>
        </p:spPr>
        <p:txBody>
          <a:bodyPr wrap="square" lIns="0" tIns="0" rIns="0" bIns="0" rtlCol="0" anchor="ctr" vert="horz"/>
          <a:lstStyle/>
          <a:p>
            <a:pPr algn="ctr" indent="0" marL="0">
              <a:lnSpc>
                <a:spcPts val="3762"/>
              </a:lnSpc>
              <a:buNone/>
            </a:pPr>
            <a:r>
              <a:rPr lang="en-US" sz="2850" b="1" dirty="0">
                <a:solidFill>
                  <a:srgbClr val="1C3F6D"/>
                </a:solidFill>
                <a:latin typeface="Noto Sans KR" pitchFamily="34" charset="0"/>
                <a:ea typeface="Noto Sans KR" pitchFamily="34" charset="-122"/>
                <a:cs typeface="Noto Sans KR" pitchFamily="34" charset="-120"/>
              </a:rPr>
              <a:t>الجلسة 12: علم النفس كعلم ومعايير كوهن</a:t>
            </a:r>
            <a:endParaRPr lang="en-US" sz="2850" dirty="0"/>
          </a:p>
        </p:txBody>
      </p:sp>
      <p:sp>
        <p:nvSpPr>
          <p:cNvPr id="6" name="Text 1"/>
          <p:cNvSpPr/>
          <p:nvPr/>
        </p:nvSpPr>
        <p:spPr>
          <a:xfrm>
            <a:off x="-766286" y="1152525"/>
            <a:ext cx="8252460" cy="217140"/>
          </a:xfrm>
          <a:prstGeom prst="rect">
            <a:avLst/>
          </a:prstGeom>
          <a:noFill/>
          <a:ln/>
        </p:spPr>
        <p:txBody>
          <a:bodyPr wrap="square" lIns="0" tIns="0" rIns="0" bIns="0" rtlCol="0" anchor="ctr" vert="horz"/>
          <a:lstStyle/>
          <a:p>
            <a:pPr algn="ctr" indent="0" marL="0">
              <a:lnSpc>
                <a:spcPts val="1710"/>
              </a:lnSpc>
              <a:buNone/>
            </a:pPr>
            <a:r>
              <a:rPr lang="en-US" sz="1425" b="1" dirty="0">
                <a:solidFill>
                  <a:srgbClr val="1C3F6D"/>
                </a:solidFill>
                <a:latin typeface="Noto Sans KR" pitchFamily="34" charset="0"/>
                <a:ea typeface="Noto Sans KR" pitchFamily="34" charset="-122"/>
                <a:cs typeface="Noto Sans KR" pitchFamily="34" charset="-120"/>
              </a:rPr>
              <a:t>القسم الأول: المعايير العلمية الأساسية</a:t>
            </a:r>
            <a:endParaRPr lang="en-US" sz="1425" dirty="0"/>
          </a:p>
        </p:txBody>
      </p:sp>
      <p:sp>
        <p:nvSpPr>
          <p:cNvPr id="7" name="Text 2"/>
          <p:cNvSpPr/>
          <p:nvPr/>
        </p:nvSpPr>
        <p:spPr>
          <a:xfrm>
            <a:off x="5611163" y="1152525"/>
            <a:ext cx="7406640" cy="205680"/>
          </a:xfrm>
          <a:prstGeom prst="rect">
            <a:avLst/>
          </a:prstGeom>
          <a:noFill/>
          <a:ln/>
        </p:spPr>
        <p:txBody>
          <a:bodyPr wrap="square" lIns="0" tIns="0" rIns="0" bIns="0" rtlCol="0" anchor="ctr" vert="horz"/>
          <a:lstStyle/>
          <a:p>
            <a:pPr algn="ctr" indent="0" marL="0">
              <a:lnSpc>
                <a:spcPts val="1620"/>
              </a:lnSpc>
              <a:buNone/>
            </a:pPr>
            <a:r>
              <a:rPr lang="en-US" sz="1350" b="1" dirty="0">
                <a:solidFill>
                  <a:srgbClr val="1C3F6D"/>
                </a:solidFill>
                <a:latin typeface="Noto Sans KR" pitchFamily="34" charset="0"/>
                <a:ea typeface="Noto Sans KR" pitchFamily="34" charset="-122"/>
                <a:cs typeface="Noto Sans KR" pitchFamily="34" charset="-120"/>
              </a:rPr>
              <a:t>القسم الثاني: نموذج كوهن لتطور العلم</a:t>
            </a:r>
            <a:endParaRPr lang="en-US" sz="135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6425059" y="5232648"/>
            <a:ext cx="5193655" cy="1337221"/>
          </a:xfrm>
          <a:prstGeom prst="rect">
            <a:avLst/>
          </a:prstGeom>
        </p:spPr>
      </p:pic>
      <p:pic>
        <p:nvPicPr>
          <p:cNvPr id="4" name="Image 2" descr="preencoded.png">    </p:cNvPr>
          <p:cNvPicPr>
            <a:picLocks noChangeAspect="1"/>
          </p:cNvPicPr>
          <p:nvPr/>
        </p:nvPicPr>
        <p:blipFill>
          <a:blip r:embed="rId3"/>
          <a:stretch>
            <a:fillRect/>
          </a:stretch>
        </p:blipFill>
        <p:spPr>
          <a:xfrm>
            <a:off x="5498455" y="4635996"/>
            <a:ext cx="390079" cy="383977"/>
          </a:xfrm>
          <a:prstGeom prst="rect">
            <a:avLst/>
          </a:prstGeom>
        </p:spPr>
      </p:pic>
      <p:pic>
        <p:nvPicPr>
          <p:cNvPr id="5" name="Image 3" descr="preencoded.png">    </p:cNvPr>
          <p:cNvPicPr>
            <a:picLocks noChangeAspect="1"/>
          </p:cNvPicPr>
          <p:nvPr/>
        </p:nvPicPr>
        <p:blipFill>
          <a:blip r:embed="rId4"/>
          <a:stretch>
            <a:fillRect/>
          </a:stretch>
        </p:blipFill>
        <p:spPr>
          <a:xfrm>
            <a:off x="5474196" y="4142184"/>
            <a:ext cx="414486" cy="377130"/>
          </a:xfrm>
          <a:prstGeom prst="rect">
            <a:avLst/>
          </a:prstGeom>
        </p:spPr>
      </p:pic>
      <p:pic>
        <p:nvPicPr>
          <p:cNvPr id="6" name="Image 4" descr="preencoded.png">    </p:cNvPr>
          <p:cNvPicPr>
            <a:picLocks noChangeAspect="1"/>
          </p:cNvPicPr>
          <p:nvPr/>
        </p:nvPicPr>
        <p:blipFill>
          <a:blip r:embed="rId5"/>
          <a:stretch>
            <a:fillRect/>
          </a:stretch>
        </p:blipFill>
        <p:spPr>
          <a:xfrm>
            <a:off x="2925961" y="4635996"/>
            <a:ext cx="390079" cy="383977"/>
          </a:xfrm>
          <a:prstGeom prst="rect">
            <a:avLst/>
          </a:prstGeom>
        </p:spPr>
      </p:pic>
      <p:pic>
        <p:nvPicPr>
          <p:cNvPr id="7" name="Image 5" descr="preencoded.png">    </p:cNvPr>
          <p:cNvPicPr>
            <a:picLocks noChangeAspect="1"/>
          </p:cNvPicPr>
          <p:nvPr/>
        </p:nvPicPr>
        <p:blipFill>
          <a:blip r:embed="rId6"/>
          <a:stretch>
            <a:fillRect/>
          </a:stretch>
        </p:blipFill>
        <p:spPr>
          <a:xfrm>
            <a:off x="2925961" y="4142184"/>
            <a:ext cx="390079" cy="377130"/>
          </a:xfrm>
          <a:prstGeom prst="rect">
            <a:avLst/>
          </a:prstGeom>
        </p:spPr>
      </p:pic>
      <p:pic>
        <p:nvPicPr>
          <p:cNvPr id="8" name="Image 6" descr="preencoded.png">    </p:cNvPr>
          <p:cNvPicPr>
            <a:picLocks noChangeAspect="1"/>
          </p:cNvPicPr>
          <p:nvPr/>
        </p:nvPicPr>
        <p:blipFill>
          <a:blip r:embed="rId7"/>
          <a:stretch>
            <a:fillRect/>
          </a:stretch>
        </p:blipFill>
        <p:spPr>
          <a:xfrm>
            <a:off x="865584" y="4258717"/>
            <a:ext cx="511969" cy="678805"/>
          </a:xfrm>
          <a:prstGeom prst="rect">
            <a:avLst/>
          </a:prstGeom>
        </p:spPr>
      </p:pic>
      <p:pic>
        <p:nvPicPr>
          <p:cNvPr id="9" name="Image 7" descr="preencoded.png">    </p:cNvPr>
          <p:cNvPicPr>
            <a:picLocks noChangeAspect="1"/>
          </p:cNvPicPr>
          <p:nvPr/>
        </p:nvPicPr>
        <p:blipFill>
          <a:blip r:embed="rId8"/>
          <a:stretch>
            <a:fillRect/>
          </a:stretch>
        </p:blipFill>
        <p:spPr>
          <a:xfrm>
            <a:off x="426690" y="4313634"/>
            <a:ext cx="426690" cy="603498"/>
          </a:xfrm>
          <a:prstGeom prst="rect">
            <a:avLst/>
          </a:prstGeom>
        </p:spPr>
      </p:pic>
      <p:pic>
        <p:nvPicPr>
          <p:cNvPr id="10" name="Image 8" descr="preencoded.png">    </p:cNvPr>
          <p:cNvPicPr>
            <a:picLocks noChangeAspect="1"/>
          </p:cNvPicPr>
          <p:nvPr/>
        </p:nvPicPr>
        <p:blipFill>
          <a:blip r:embed="rId9"/>
          <a:stretch>
            <a:fillRect/>
          </a:stretch>
        </p:blipFill>
        <p:spPr>
          <a:xfrm>
            <a:off x="950863" y="1289298"/>
            <a:ext cx="4937671" cy="1152079"/>
          </a:xfrm>
          <a:prstGeom prst="rect">
            <a:avLst/>
          </a:prstGeom>
        </p:spPr>
      </p:pic>
      <p:sp>
        <p:nvSpPr>
          <p:cNvPr id="11" name="Text 0"/>
          <p:cNvSpPr/>
          <p:nvPr/>
        </p:nvSpPr>
        <p:spPr>
          <a:xfrm>
            <a:off x="-5471220" y="190500"/>
            <a:ext cx="24307800" cy="251520"/>
          </a:xfrm>
          <a:prstGeom prst="rect">
            <a:avLst/>
          </a:prstGeom>
          <a:noFill/>
          <a:ln/>
        </p:spPr>
        <p:txBody>
          <a:bodyPr wrap="square" lIns="0" tIns="0" rIns="0" bIns="0" rtlCol="0" anchor="ctr" vert="horz"/>
          <a:lstStyle/>
          <a:p>
            <a:pPr algn="ctr" indent="0" marL="0">
              <a:lnSpc>
                <a:spcPts val="1980"/>
              </a:lnSpc>
              <a:buNone/>
            </a:pPr>
            <a:r>
              <a:rPr lang="en-US" sz="1650" b="1" dirty="0">
                <a:solidFill>
                  <a:srgbClr val="FFFFFF"/>
                </a:solidFill>
                <a:latin typeface="Noto Sans KR" pitchFamily="34" charset="0"/>
                <a:ea typeface="Noto Sans KR" pitchFamily="34" charset="-122"/>
                <a:cs typeface="Noto Sans KR" pitchFamily="34" charset="-120"/>
              </a:rPr>
              <a:t>Session 13: Experimenter Bias and Demand Characteristics | الجلسة 13: تحيز المجرب وخصائص الطلب</a:t>
            </a:r>
            <a:endParaRPr lang="en-US" sz="1650" dirty="0"/>
          </a:p>
        </p:txBody>
      </p:sp>
      <p:sp>
        <p:nvSpPr>
          <p:cNvPr id="12" name="Text 1"/>
          <p:cNvSpPr/>
          <p:nvPr/>
        </p:nvSpPr>
        <p:spPr>
          <a:xfrm>
            <a:off x="1000601" y="1019175"/>
            <a:ext cx="6766560" cy="182910"/>
          </a:xfrm>
          <a:prstGeom prst="rect">
            <a:avLst/>
          </a:prstGeom>
          <a:noFill/>
          <a:ln/>
        </p:spPr>
        <p:txBody>
          <a:bodyPr wrap="square" lIns="0" tIns="0" rIns="0" bIns="0" rtlCol="0" anchor="ctr" vert="horz"/>
          <a:lstStyle/>
          <a:p>
            <a:pPr algn="ctr" indent="0" marL="0">
              <a:lnSpc>
                <a:spcPts val="1440"/>
              </a:lnSpc>
              <a:buNone/>
            </a:pPr>
            <a:r>
              <a:rPr lang="en-US" sz="1200" b="1" dirty="0">
                <a:solidFill>
                  <a:srgbClr val="000000"/>
                </a:solidFill>
                <a:latin typeface="Noto Sans KR" pitchFamily="34" charset="0"/>
                <a:ea typeface="Noto Sans KR" pitchFamily="34" charset="-122"/>
                <a:cs typeface="Noto Sans KR" pitchFamily="34" charset="-120"/>
              </a:rPr>
              <a:t>Demand Characteristics) خصائص الطلب (</a:t>
            </a:r>
            <a:endParaRPr lang="en-US" sz="1200" dirty="0"/>
          </a:p>
        </p:txBody>
      </p:sp>
      <p:sp>
        <p:nvSpPr>
          <p:cNvPr id="13" name="Text 2"/>
          <p:cNvSpPr/>
          <p:nvPr/>
        </p:nvSpPr>
        <p:spPr>
          <a:xfrm>
            <a:off x="7568520" y="1019175"/>
            <a:ext cx="5783580" cy="251520"/>
          </a:xfrm>
          <a:prstGeom prst="rect">
            <a:avLst/>
          </a:prstGeom>
          <a:noFill/>
          <a:ln/>
        </p:spPr>
        <p:txBody>
          <a:bodyPr wrap="square" lIns="0" tIns="0" rIns="0" bIns="0" rtlCol="0" anchor="ctr" vert="horz"/>
          <a:lstStyle/>
          <a:p>
            <a:pPr algn="ctr" indent="0" marL="0">
              <a:lnSpc>
                <a:spcPts val="1980"/>
              </a:lnSpc>
              <a:buNone/>
            </a:pPr>
            <a:r>
              <a:rPr lang="en-US" sz="1650" b="1" dirty="0">
                <a:solidFill>
                  <a:srgbClr val="000000"/>
                </a:solidFill>
                <a:latin typeface="Noto Sans KR" pitchFamily="34" charset="0"/>
                <a:ea typeface="Noto Sans KR" pitchFamily="34" charset="-122"/>
                <a:cs typeface="Noto Sans KR" pitchFamily="34" charset="-120"/>
              </a:rPr>
              <a:t>مقدمة التحديات المنهجية</a:t>
            </a:r>
            <a:endParaRPr lang="en-US" sz="1650" dirty="0"/>
          </a:p>
        </p:txBody>
      </p:sp>
      <p:sp>
        <p:nvSpPr>
          <p:cNvPr id="14" name="Text 3"/>
          <p:cNvSpPr/>
          <p:nvPr/>
        </p:nvSpPr>
        <p:spPr>
          <a:xfrm>
            <a:off x="4552950" y="2733675"/>
            <a:ext cx="197644" cy="322064"/>
          </a:xfrm>
          <a:prstGeom prst="rect">
            <a:avLst/>
          </a:prstGeom>
          <a:noFill/>
          <a:ln/>
        </p:spPr>
        <p:txBody>
          <a:bodyPr wrap="square" lIns="0" tIns="0" rIns="0" bIns="0" rtlCol="0" anchor="ctr" vert="horz"/>
          <a:lstStyle/>
          <a:p>
            <a:pPr algn="ctr" indent="0" marL="0">
              <a:lnSpc>
                <a:spcPts val="1268"/>
              </a:lnSpc>
              <a:buNone/>
            </a:pPr>
            <a:r>
              <a:rPr lang="en-US" sz="975" b="1" dirty="0">
                <a:solidFill>
                  <a:srgbClr val="000000"/>
                </a:solidFill>
                <a:latin typeface="Noto Sans KR" pitchFamily="34" charset="0"/>
                <a:ea typeface="Noto Sans KR" pitchFamily="34" charset="-122"/>
                <a:cs typeface="Noto Sans KR" pitchFamily="34" charset="-120"/>
              </a:rPr>
              <a:t>الإشارات البينية</a:t>
            </a:r>
            <a:pPr algn="ctr" indent="0" marL="0">
              <a:lnSpc>
                <a:spcPts val="1268"/>
              </a:lnSpc>
              <a:buNone/>
            </a:pPr>
            <a:r>
              <a:rPr lang="en-US" sz="975" b="1" dirty="0">
                <a:solidFill>
                  <a:srgbClr val="000000"/>
                </a:solidFill>
                <a:latin typeface="Noto Sans KR" pitchFamily="34" charset="0"/>
                <a:ea typeface="Noto Sans KR" pitchFamily="34" charset="-122"/>
                <a:cs typeface="Noto Sans KR" pitchFamily="34" charset="-120"/>
              </a:rPr>
              <a:t>
</a:t>
            </a:r>
            <a:pPr algn="ctr" indent="0" marL="0">
              <a:lnSpc>
                <a:spcPts val="1268"/>
              </a:lnSpc>
              <a:buNone/>
            </a:pPr>
            <a:r>
              <a:rPr lang="en-US" sz="975" b="1" dirty="0">
                <a:solidFill>
                  <a:srgbClr val="000000"/>
                </a:solidFill>
                <a:latin typeface="Noto Sans KR" pitchFamily="34" charset="0"/>
                <a:ea typeface="Noto Sans KR" pitchFamily="34" charset="-122"/>
                <a:cs typeface="Noto Sans KR" pitchFamily="34" charset="-120"/>
              </a:rPr>
              <a:t>والسلوكية</a:t>
            </a:r>
            <a:endParaRPr lang="en-US" sz="975" dirty="0"/>
          </a:p>
        </p:txBody>
      </p:sp>
      <p:sp>
        <p:nvSpPr>
          <p:cNvPr id="15" name="Text 4"/>
          <p:cNvSpPr/>
          <p:nvPr/>
        </p:nvSpPr>
        <p:spPr>
          <a:xfrm>
            <a:off x="771525" y="2590800"/>
            <a:ext cx="262830" cy="619125"/>
          </a:xfrm>
          <a:prstGeom prst="rect">
            <a:avLst/>
          </a:prstGeom>
          <a:noFill/>
          <a:ln/>
        </p:spPr>
        <p:txBody>
          <a:bodyPr wrap="square" lIns="0" tIns="0" rIns="0" bIns="0" rtlCol="0" anchor="ctr" vert="horz"/>
          <a:lstStyle/>
          <a:p>
            <a:pPr algn="ctr" indent="0" marL="0">
              <a:lnSpc>
                <a:spcPts val="1219"/>
              </a:lnSpc>
              <a:buNone/>
            </a:pPr>
            <a:r>
              <a:rPr lang="en-US" sz="975" b="1" dirty="0">
                <a:solidFill>
                  <a:srgbClr val="000000"/>
                </a:solidFill>
                <a:latin typeface="Noto Sans KR" pitchFamily="34" charset="0"/>
                <a:ea typeface="Noto Sans KR" pitchFamily="34" charset="-122"/>
                <a:cs typeface="Noto Sans KR" pitchFamily="34" charset="-120"/>
              </a:rPr>
              <a:t>التأثيرات السلوكية</a:t>
            </a:r>
            <a:pPr algn="ctr" indent="0" marL="0">
              <a:lnSpc>
                <a:spcPts val="1219"/>
              </a:lnSpc>
              <a:buNone/>
            </a:pPr>
            <a:r>
              <a:rPr lang="en-US" sz="975" b="1" dirty="0">
                <a:solidFill>
                  <a:srgbClr val="000000"/>
                </a:solidFill>
                <a:latin typeface="Noto Sans KR" pitchFamily="34" charset="0"/>
                <a:ea typeface="Noto Sans KR" pitchFamily="34" charset="-122"/>
                <a:cs typeface="Noto Sans KR" pitchFamily="34" charset="-120"/>
              </a:rPr>
              <a:t>
</a:t>
            </a:r>
            <a:pPr algn="ctr" indent="0" marL="0">
              <a:lnSpc>
                <a:spcPts val="1219"/>
              </a:lnSpc>
              <a:buNone/>
            </a:pPr>
            <a:r>
              <a:rPr lang="en-US" sz="975" b="1" dirty="0">
                <a:solidFill>
                  <a:srgbClr val="000000"/>
                </a:solidFill>
                <a:latin typeface="Noto Sans KR" pitchFamily="34" charset="0"/>
                <a:ea typeface="Noto Sans KR" pitchFamily="34" charset="-122"/>
                <a:cs typeface="Noto Sans KR" pitchFamily="34" charset="-120"/>
              </a:rPr>
              <a:t>الرغبية في الإرضاء -</a:t>
            </a:r>
            <a:pPr algn="ctr" indent="0" marL="0">
              <a:lnSpc>
                <a:spcPts val="1219"/>
              </a:lnSpc>
              <a:buNone/>
            </a:pPr>
            <a:r>
              <a:rPr lang="en-US" sz="975" b="1" dirty="0">
                <a:solidFill>
                  <a:srgbClr val="000000"/>
                </a:solidFill>
                <a:latin typeface="Noto Sans KR" pitchFamily="34" charset="0"/>
                <a:ea typeface="Noto Sans KR" pitchFamily="34" charset="-122"/>
                <a:cs typeface="Noto Sans KR" pitchFamily="34" charset="-120"/>
              </a:rPr>
              <a:t>
</a:t>
            </a:r>
            <a:pPr algn="ctr" indent="0" marL="0">
              <a:lnSpc>
                <a:spcPts val="1219"/>
              </a:lnSpc>
              <a:buNone/>
            </a:pPr>
            <a:r>
              <a:rPr lang="en-US" sz="975" b="1" dirty="0">
                <a:solidFill>
                  <a:srgbClr val="000000"/>
                </a:solidFill>
                <a:latin typeface="Noto Sans KR" pitchFamily="34" charset="0"/>
                <a:ea typeface="Noto Sans KR" pitchFamily="34" charset="-122"/>
                <a:cs typeface="Noto Sans KR" pitchFamily="34" charset="-120"/>
              </a:rPr>
              <a:t>التقييم القلق -</a:t>
            </a:r>
            <a:pPr algn="ctr" indent="0" marL="0">
              <a:lnSpc>
                <a:spcPts val="1219"/>
              </a:lnSpc>
              <a:buNone/>
            </a:pPr>
            <a:r>
              <a:rPr lang="en-US" sz="975" b="1" dirty="0">
                <a:solidFill>
                  <a:srgbClr val="000000"/>
                </a:solidFill>
                <a:latin typeface="Noto Sans KR" pitchFamily="34" charset="0"/>
                <a:ea typeface="Noto Sans KR" pitchFamily="34" charset="-122"/>
                <a:cs typeface="Noto Sans KR" pitchFamily="34" charset="-120"/>
              </a:rPr>
              <a:t>
</a:t>
            </a:r>
            <a:pPr algn="ctr" indent="0" marL="0">
              <a:lnSpc>
                <a:spcPts val="1219"/>
              </a:lnSpc>
              <a:buNone/>
            </a:pPr>
            <a:r>
              <a:rPr lang="en-US" sz="975" b="1" dirty="0">
                <a:solidFill>
                  <a:srgbClr val="000000"/>
                </a:solidFill>
                <a:latin typeface="Noto Sans KR" pitchFamily="34" charset="0"/>
                <a:ea typeface="Noto Sans KR" pitchFamily="34" charset="-122"/>
                <a:cs typeface="Noto Sans KR" pitchFamily="34" charset="-120"/>
              </a:rPr>
              <a:t>المقاومة -</a:t>
            </a:r>
            <a:endParaRPr lang="en-US" sz="975" dirty="0"/>
          </a:p>
        </p:txBody>
      </p:sp>
      <p:sp>
        <p:nvSpPr>
          <p:cNvPr id="16" name="Text 5"/>
          <p:cNvSpPr/>
          <p:nvPr/>
        </p:nvSpPr>
        <p:spPr>
          <a:xfrm>
            <a:off x="6324600" y="1295400"/>
            <a:ext cx="95250" cy="548729"/>
          </a:xfrm>
          <a:prstGeom prst="rect">
            <a:avLst/>
          </a:prstGeom>
          <a:noFill/>
          <a:ln/>
        </p:spPr>
        <p:txBody>
          <a:bodyPr wrap="square" lIns="0" tIns="0" rIns="0" bIns="0" rtlCol="0" anchor="ctr" vert="horz"/>
          <a:lstStyle/>
          <a:p>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عندما يسعى التطبيق المنهجي العلمي على دراسة السلوك البشري، تواجهنا تحديات فردية</a:t>
            </a:r>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
</a:t>
            </a:r>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تهدد صلاحية ومتوقية النتائج. أمثال من أهم هذه التحديات هما تحيز المجرب</a:t>
            </a:r>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
</a:t>
            </a:r>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وخصائص الطلب.</a:t>
            </a:r>
            <a:endParaRPr lang="en-US" sz="1200" dirty="0"/>
          </a:p>
        </p:txBody>
      </p:sp>
      <p:sp>
        <p:nvSpPr>
          <p:cNvPr id="17" name="Text 6"/>
          <p:cNvSpPr/>
          <p:nvPr/>
        </p:nvSpPr>
        <p:spPr>
          <a:xfrm>
            <a:off x="7630894" y="2114550"/>
            <a:ext cx="5852160" cy="167580"/>
          </a:xfrm>
          <a:prstGeom prst="rect">
            <a:avLst/>
          </a:prstGeom>
          <a:noFill/>
          <a:ln/>
        </p:spPr>
        <p:txBody>
          <a:bodyPr wrap="square" lIns="0" tIns="0" rIns="0" bIns="0" rtlCol="0" anchor="ctr" vert="horz"/>
          <a:lstStyle/>
          <a:p>
            <a:pPr algn="ctr" indent="0" marL="0">
              <a:lnSpc>
                <a:spcPts val="1320"/>
              </a:lnSpc>
              <a:buNone/>
            </a:pPr>
            <a:r>
              <a:rPr lang="en-US" sz="1200" b="1" dirty="0">
                <a:solidFill>
                  <a:srgbClr val="000000"/>
                </a:solidFill>
                <a:latin typeface="Noto Sans KR" pitchFamily="34" charset="0"/>
                <a:ea typeface="Noto Sans KR" pitchFamily="34" charset="-122"/>
                <a:cs typeface="Noto Sans KR" pitchFamily="34" charset="-120"/>
              </a:rPr>
              <a:t>Experimenter Bias) تحيز المجرب (</a:t>
            </a:r>
            <a:endParaRPr lang="en-US" sz="1200" dirty="0"/>
          </a:p>
        </p:txBody>
      </p:sp>
      <p:sp>
        <p:nvSpPr>
          <p:cNvPr id="18" name="Text 7"/>
          <p:cNvSpPr/>
          <p:nvPr/>
        </p:nvSpPr>
        <p:spPr>
          <a:xfrm>
            <a:off x="10344150" y="2457450"/>
            <a:ext cx="76200" cy="857250"/>
          </a:xfrm>
          <a:prstGeom prst="rect">
            <a:avLst/>
          </a:prstGeom>
          <a:noFill/>
          <a:ln/>
        </p:spPr>
        <p:txBody>
          <a:bodyPr wrap="square" lIns="0" tIns="0" rIns="0" bIns="0" rtlCol="0" anchor="ctr" vert="horz"/>
          <a:lstStyle/>
          <a:p>
            <a:pPr algn="r" indent="0" marL="0">
              <a:lnSpc>
                <a:spcPts val="1350"/>
              </a:lnSpc>
              <a:buNone/>
            </a:pPr>
            <a:r>
              <a:rPr lang="en-US" sz="1125" dirty="0">
                <a:solidFill>
                  <a:srgbClr val="000000"/>
                </a:solidFill>
                <a:latin typeface="Noto Sans KR" pitchFamily="34" charset="0"/>
                <a:ea typeface="Noto Sans KR" pitchFamily="34" charset="-122"/>
                <a:cs typeface="Noto Sans KR" pitchFamily="34" charset="-120"/>
              </a:rPr>
              <a:t>التعريف والآليات:</a:t>
            </a:r>
            <a:pPr algn="r" indent="0" marL="0">
              <a:lnSpc>
                <a:spcPts val="1350"/>
              </a:lnSpc>
              <a:buNone/>
            </a:pPr>
            <a:r>
              <a:rPr lang="en-US" sz="1125" dirty="0">
                <a:solidFill>
                  <a:srgbClr val="000000"/>
                </a:solidFill>
                <a:latin typeface="Noto Sans KR" pitchFamily="34" charset="0"/>
                <a:ea typeface="Noto Sans KR" pitchFamily="34" charset="-122"/>
                <a:cs typeface="Noto Sans KR" pitchFamily="34" charset="-120"/>
              </a:rPr>
              <a:t>
</a:t>
            </a:r>
            <a:pPr algn="r" indent="0" marL="0">
              <a:lnSpc>
                <a:spcPts val="1350"/>
              </a:lnSpc>
              <a:buNone/>
            </a:pPr>
            <a:r>
              <a:rPr lang="en-US" sz="1125" dirty="0">
                <a:solidFill>
                  <a:srgbClr val="000000"/>
                </a:solidFill>
                <a:latin typeface="Noto Sans KR" pitchFamily="34" charset="0"/>
                <a:ea typeface="Noto Sans KR" pitchFamily="34" charset="-122"/>
                <a:cs typeface="Noto Sans KR" pitchFamily="34" charset="-120"/>
              </a:rPr>
              <a:t>الإشارات غير الوظيفية -</a:t>
            </a:r>
            <a:pPr algn="r" indent="0" marL="0">
              <a:lnSpc>
                <a:spcPts val="1350"/>
              </a:lnSpc>
              <a:buNone/>
            </a:pPr>
            <a:r>
              <a:rPr lang="en-US" sz="1125" dirty="0">
                <a:solidFill>
                  <a:srgbClr val="000000"/>
                </a:solidFill>
                <a:latin typeface="Noto Sans KR" pitchFamily="34" charset="0"/>
                <a:ea typeface="Noto Sans KR" pitchFamily="34" charset="-122"/>
                <a:cs typeface="Noto Sans KR" pitchFamily="34" charset="-120"/>
              </a:rPr>
              <a:t>
</a:t>
            </a:r>
            <a:pPr algn="r" indent="0" marL="0">
              <a:lnSpc>
                <a:spcPts val="1350"/>
              </a:lnSpc>
              <a:buNone/>
            </a:pPr>
            <a:r>
              <a:rPr lang="en-US" sz="1125" dirty="0">
                <a:solidFill>
                  <a:srgbClr val="000000"/>
                </a:solidFill>
                <a:latin typeface="Noto Sans KR" pitchFamily="34" charset="0"/>
                <a:ea typeface="Noto Sans KR" pitchFamily="34" charset="-122"/>
                <a:cs typeface="Noto Sans KR" pitchFamily="34" charset="-120"/>
              </a:rPr>
              <a:t>صباغة التعليمات -</a:t>
            </a:r>
            <a:pPr algn="r" indent="0" marL="0">
              <a:lnSpc>
                <a:spcPts val="1350"/>
              </a:lnSpc>
              <a:buNone/>
            </a:pPr>
            <a:r>
              <a:rPr lang="en-US" sz="1125" dirty="0">
                <a:solidFill>
                  <a:srgbClr val="000000"/>
                </a:solidFill>
                <a:latin typeface="Noto Sans KR" pitchFamily="34" charset="0"/>
                <a:ea typeface="Noto Sans KR" pitchFamily="34" charset="-122"/>
                <a:cs typeface="Noto Sans KR" pitchFamily="34" charset="-120"/>
              </a:rPr>
              <a:t>
</a:t>
            </a:r>
            <a:pPr algn="r" indent="0" marL="0">
              <a:lnSpc>
                <a:spcPts val="1350"/>
              </a:lnSpc>
              <a:buNone/>
            </a:pPr>
            <a:r>
              <a:rPr lang="en-US" sz="1125" dirty="0">
                <a:solidFill>
                  <a:srgbClr val="000000"/>
                </a:solidFill>
                <a:latin typeface="Noto Sans KR" pitchFamily="34" charset="0"/>
                <a:ea typeface="Noto Sans KR" pitchFamily="34" charset="-122"/>
                <a:cs typeface="Noto Sans KR" pitchFamily="34" charset="-120"/>
              </a:rPr>
              <a:t>تفسير البيانات -</a:t>
            </a:r>
            <a:pPr algn="r" indent="0" marL="0">
              <a:lnSpc>
                <a:spcPts val="1350"/>
              </a:lnSpc>
              <a:buNone/>
            </a:pPr>
            <a:r>
              <a:rPr lang="en-US" sz="1125" dirty="0">
                <a:solidFill>
                  <a:srgbClr val="000000"/>
                </a:solidFill>
                <a:latin typeface="Noto Sans KR" pitchFamily="34" charset="0"/>
                <a:ea typeface="Noto Sans KR" pitchFamily="34" charset="-122"/>
                <a:cs typeface="Noto Sans KR" pitchFamily="34" charset="-120"/>
              </a:rPr>
              <a:t>
</a:t>
            </a:r>
            <a:pPr algn="r" indent="0" marL="0">
              <a:lnSpc>
                <a:spcPts val="1350"/>
              </a:lnSpc>
              <a:buNone/>
            </a:pPr>
            <a:r>
              <a:rPr lang="en-US" sz="1125" dirty="0">
                <a:solidFill>
                  <a:srgbClr val="000000"/>
                </a:solidFill>
                <a:latin typeface="Noto Sans KR" pitchFamily="34" charset="0"/>
                <a:ea typeface="Noto Sans KR" pitchFamily="34" charset="-122"/>
                <a:cs typeface="Noto Sans KR" pitchFamily="34" charset="-120"/>
              </a:rPr>
              <a:t>التفاعل التفاوضي</a:t>
            </a:r>
            <a:endParaRPr lang="en-US" sz="1125" dirty="0"/>
          </a:p>
        </p:txBody>
      </p:sp>
      <p:sp>
        <p:nvSpPr>
          <p:cNvPr id="19" name="Text 8"/>
          <p:cNvSpPr/>
          <p:nvPr/>
        </p:nvSpPr>
        <p:spPr>
          <a:xfrm>
            <a:off x="5305425" y="3619500"/>
            <a:ext cx="2807940" cy="356295"/>
          </a:xfrm>
          <a:prstGeom prst="rect">
            <a:avLst/>
          </a:prstGeom>
          <a:noFill/>
          <a:ln/>
        </p:spPr>
        <p:txBody>
          <a:bodyPr wrap="square" lIns="0" tIns="0" rIns="0" bIns="0" rtlCol="0" anchor="ctr" vert="horz"/>
          <a:lstStyle/>
          <a:p>
            <a:pPr algn="l" indent="0" marL="0">
              <a:lnSpc>
                <a:spcPts val="1402"/>
              </a:lnSpc>
              <a:buNone/>
            </a:pPr>
            <a:r>
              <a:rPr lang="en-US" sz="1275" b="1" dirty="0">
                <a:solidFill>
                  <a:srgbClr val="000000"/>
                </a:solidFill>
                <a:latin typeface="Noto Sans KR" pitchFamily="34" charset="0"/>
                <a:ea typeface="Noto Sans KR" pitchFamily="34" charset="-122"/>
                <a:cs typeface="Noto Sans KR" pitchFamily="34" charset="-120"/>
              </a:rPr>
              <a:t>استراتيجيات التحكم والتحذيف</a:t>
            </a:r>
            <a:pPr algn="l" indent="0" marL="0">
              <a:lnSpc>
                <a:spcPts val="1402"/>
              </a:lnSpc>
              <a:buNone/>
            </a:pPr>
            <a:r>
              <a:rPr lang="en-US" sz="1275" b="1" dirty="0">
                <a:solidFill>
                  <a:srgbClr val="000000"/>
                </a:solidFill>
                <a:latin typeface="Noto Sans KR" pitchFamily="34" charset="0"/>
                <a:ea typeface="Noto Sans KR" pitchFamily="34" charset="-122"/>
                <a:cs typeface="Noto Sans KR" pitchFamily="34" charset="-120"/>
              </a:rPr>
              <a:t>
</a:t>
            </a:r>
            <a:pPr algn="l" indent="0" marL="0">
              <a:lnSpc>
                <a:spcPts val="1402"/>
              </a:lnSpc>
              <a:buNone/>
            </a:pPr>
            <a:r>
              <a:rPr lang="en-US" sz="1275" b="1" dirty="0">
                <a:solidFill>
                  <a:srgbClr val="000000"/>
                </a:solidFill>
                <a:latin typeface="Noto Sans KR" pitchFamily="34" charset="0"/>
                <a:ea typeface="Noto Sans KR" pitchFamily="34" charset="-122"/>
                <a:cs typeface="Noto Sans KR" pitchFamily="34" charset="-120"/>
              </a:rPr>
              <a:t>التصميم التجريبي المحسن:</a:t>
            </a:r>
            <a:endParaRPr lang="en-US" sz="1275" dirty="0"/>
          </a:p>
        </p:txBody>
      </p:sp>
      <p:sp>
        <p:nvSpPr>
          <p:cNvPr id="20" name="Text 9"/>
          <p:cNvSpPr/>
          <p:nvPr/>
        </p:nvSpPr>
        <p:spPr>
          <a:xfrm>
            <a:off x="6324600" y="3962400"/>
            <a:ext cx="47625" cy="971848"/>
          </a:xfrm>
          <a:prstGeom prst="rect">
            <a:avLst/>
          </a:prstGeom>
          <a:noFill/>
          <a:ln/>
        </p:spPr>
        <p:txBody>
          <a:bodyPr wrap="square" lIns="0" tIns="0" rIns="0" bIns="0" rtlCol="0" anchor="ctr" vert="horz"/>
          <a:lstStyle/>
          <a:p>
            <a:pPr algn="r" indent="0" marL="0">
              <a:lnSpc>
                <a:spcPts val="1530"/>
              </a:lnSpc>
              <a:buNone/>
            </a:pPr>
            <a:r>
              <a:rPr lang="en-US" sz="1275" dirty="0">
                <a:solidFill>
                  <a:srgbClr val="000000"/>
                </a:solidFill>
                <a:latin typeface="Noto Sans KR" pitchFamily="34" charset="0"/>
                <a:ea typeface="Noto Sans KR" pitchFamily="34" charset="-122"/>
                <a:cs typeface="Noto Sans KR" pitchFamily="34" charset="-120"/>
              </a:rPr>
              <a:t>يجملون في الفصل الدراسي دراسة "سوماثية القالبية"، التي تمثل من السلوغي</a:t>
            </a:r>
            <a:pPr algn="r" indent="0" marL="0">
              <a:lnSpc>
                <a:spcPts val="1530"/>
              </a:lnSpc>
              <a:buNone/>
            </a:pPr>
            <a:r>
              <a:rPr lang="en-US" sz="1275" dirty="0">
                <a:solidFill>
                  <a:srgbClr val="000000"/>
                </a:solidFill>
                <a:latin typeface="Noto Sans KR" pitchFamily="34" charset="0"/>
                <a:ea typeface="Noto Sans KR" pitchFamily="34" charset="-122"/>
                <a:cs typeface="Noto Sans KR" pitchFamily="34" charset="-120"/>
              </a:rPr>
              <a:t>
</a:t>
            </a:r>
            <a:pPr algn="r" indent="0" marL="0">
              <a:lnSpc>
                <a:spcPts val="1530"/>
              </a:lnSpc>
              <a:buNone/>
            </a:pPr>
            <a:r>
              <a:rPr lang="en-US" sz="1275" dirty="0">
                <a:solidFill>
                  <a:srgbClr val="000000"/>
                </a:solidFill>
                <a:latin typeface="Noto Sans KR" pitchFamily="34" charset="0"/>
                <a:ea typeface="Noto Sans KR" pitchFamily="34" charset="-122"/>
                <a:cs typeface="Noto Sans KR" pitchFamily="34" charset="-120"/>
              </a:rPr>
              <a:t>المتبقي السواماتناء بحثاً. ورئاتاً التل الفصيل قبل توصيفها دراسة عيني</a:t>
            </a:r>
            <a:pPr algn="r" indent="0" marL="0">
              <a:lnSpc>
                <a:spcPts val="1530"/>
              </a:lnSpc>
              <a:buNone/>
            </a:pPr>
            <a:r>
              <a:rPr lang="en-US" sz="1275" dirty="0">
                <a:solidFill>
                  <a:srgbClr val="000000"/>
                </a:solidFill>
                <a:latin typeface="Noto Sans KR" pitchFamily="34" charset="0"/>
                <a:ea typeface="Noto Sans KR" pitchFamily="34" charset="-122"/>
                <a:cs typeface="Noto Sans KR" pitchFamily="34" charset="-120"/>
              </a:rPr>
              <a:t>
</a:t>
            </a:r>
            <a:pPr algn="r" indent="0" marL="0">
              <a:lnSpc>
                <a:spcPts val="1530"/>
              </a:lnSpc>
              <a:buNone/>
            </a:pPr>
            <a:r>
              <a:rPr lang="en-US" sz="1275" dirty="0">
                <a:solidFill>
                  <a:srgbClr val="000000"/>
                </a:solidFill>
                <a:latin typeface="Noto Sans KR" pitchFamily="34" charset="0"/>
                <a:ea typeface="Noto Sans KR" pitchFamily="34" charset="-122"/>
                <a:cs typeface="Noto Sans KR" pitchFamily="34" charset="-120"/>
              </a:rPr>
              <a:t>الاشمارات الكلاسيكية</a:t>
            </a:r>
            <a:pPr algn="r" indent="0" marL="0">
              <a:lnSpc>
                <a:spcPts val="1530"/>
              </a:lnSpc>
              <a:buNone/>
            </a:pPr>
            <a:r>
              <a:rPr lang="en-US" sz="1275" dirty="0">
                <a:solidFill>
                  <a:srgbClr val="000000"/>
                </a:solidFill>
                <a:latin typeface="Noto Sans KR" pitchFamily="34" charset="0"/>
                <a:ea typeface="Noto Sans KR" pitchFamily="34" charset="-122"/>
                <a:cs typeface="Noto Sans KR" pitchFamily="34" charset="-120"/>
              </a:rPr>
              <a:t>
</a:t>
            </a:r>
            <a:pPr algn="r" indent="0" marL="0">
              <a:lnSpc>
                <a:spcPts val="1530"/>
              </a:lnSpc>
              <a:buNone/>
            </a:pPr>
            <a:r>
              <a:rPr lang="en-US" sz="1275" dirty="0">
                <a:solidFill>
                  <a:srgbClr val="000000"/>
                </a:solidFill>
                <a:latin typeface="Noto Sans KR" pitchFamily="34" charset="0"/>
                <a:ea typeface="Noto Sans KR" pitchFamily="34" charset="-122"/>
                <a:cs typeface="Noto Sans KR" pitchFamily="34" charset="-120"/>
              </a:rPr>
              <a:t>الآثار العلمية: تسوڤاناً وجدة حسبية من دراسة الفس على اتئابة المشار.</a:t>
            </a:r>
            <a:pPr algn="r" indent="0" marL="0">
              <a:lnSpc>
                <a:spcPts val="1530"/>
              </a:lnSpc>
              <a:buNone/>
            </a:pPr>
            <a:r>
              <a:rPr lang="en-US" sz="1275" dirty="0">
                <a:solidFill>
                  <a:srgbClr val="000000"/>
                </a:solidFill>
                <a:latin typeface="Noto Sans KR" pitchFamily="34" charset="0"/>
                <a:ea typeface="Noto Sans KR" pitchFamily="34" charset="-122"/>
                <a:cs typeface="Noto Sans KR" pitchFamily="34" charset="-120"/>
              </a:rPr>
              <a:t>
</a:t>
            </a:r>
            <a:pPr algn="r" indent="0" marL="0">
              <a:lnSpc>
                <a:spcPts val="1530"/>
              </a:lnSpc>
              <a:buNone/>
            </a:pPr>
            <a:r>
              <a:rPr lang="en-US" sz="1275" dirty="0">
                <a:solidFill>
                  <a:srgbClr val="000000"/>
                </a:solidFill>
                <a:latin typeface="Noto Sans KR" pitchFamily="34" charset="0"/>
                <a:ea typeface="Noto Sans KR" pitchFamily="34" charset="-122"/>
                <a:cs typeface="Noto Sans KR" pitchFamily="34" charset="-120"/>
              </a:rPr>
              <a:t>Expectancy Effect Cycle) دورة تأثير التوقعات (</a:t>
            </a:r>
            <a:endParaRPr lang="en-US" sz="1275" dirty="0"/>
          </a:p>
        </p:txBody>
      </p:sp>
      <p:sp>
        <p:nvSpPr>
          <p:cNvPr id="21" name="Text 10"/>
          <p:cNvSpPr/>
          <p:nvPr/>
        </p:nvSpPr>
        <p:spPr>
          <a:xfrm>
            <a:off x="5400675" y="5143500"/>
            <a:ext cx="700088" cy="685800"/>
          </a:xfrm>
          <a:prstGeom prst="rect">
            <a:avLst/>
          </a:prstGeom>
          <a:noFill/>
          <a:ln/>
        </p:spPr>
        <p:txBody>
          <a:bodyPr wrap="square" lIns="0" tIns="0" rIns="0" bIns="0" rtlCol="0" anchor="ctr" vert="horz"/>
          <a:lstStyle/>
          <a:p>
            <a:pPr algn="l" indent="0" marL="0">
              <a:lnSpc>
                <a:spcPts val="1350"/>
              </a:lnSpc>
              <a:buNone/>
            </a:pPr>
            <a:r>
              <a:rPr lang="en-US" sz="1125" dirty="0">
                <a:solidFill>
                  <a:srgbClr val="000000"/>
                </a:solidFill>
                <a:latin typeface="Noto Sans KR" pitchFamily="34" charset="0"/>
                <a:ea typeface="Noto Sans KR" pitchFamily="34" charset="-122"/>
                <a:cs typeface="Noto Sans KR" pitchFamily="34" charset="-120"/>
              </a:rPr>
              <a:t>التحقق من الصدق:</a:t>
            </a:r>
            <a:pPr algn="l" indent="0" marL="0">
              <a:lnSpc>
                <a:spcPts val="1350"/>
              </a:lnSpc>
              <a:buNone/>
            </a:pPr>
            <a:r>
              <a:rPr lang="en-US" sz="1125" dirty="0">
                <a:solidFill>
                  <a:srgbClr val="000000"/>
                </a:solidFill>
                <a:latin typeface="Noto Sans KR" pitchFamily="34" charset="0"/>
                <a:ea typeface="Noto Sans KR" pitchFamily="34" charset="-122"/>
                <a:cs typeface="Noto Sans KR" pitchFamily="34" charset="-120"/>
              </a:rPr>
              <a:t>
</a:t>
            </a:r>
            <a:pPr algn="l" indent="0" marL="0">
              <a:lnSpc>
                <a:spcPts val="1350"/>
              </a:lnSpc>
              <a:buNone/>
            </a:pPr>
            <a:r>
              <a:rPr lang="en-US" sz="1125" dirty="0">
                <a:solidFill>
                  <a:srgbClr val="000000"/>
                </a:solidFill>
                <a:latin typeface="Noto Sans KR" pitchFamily="34" charset="0"/>
                <a:ea typeface="Noto Sans KR" pitchFamily="34" charset="-122"/>
                <a:cs typeface="Noto Sans KR" pitchFamily="34" charset="-120"/>
              </a:rPr>
              <a:t>فحص التلاعب -</a:t>
            </a:r>
            <a:pPr algn="l" indent="0" marL="0">
              <a:lnSpc>
                <a:spcPts val="1350"/>
              </a:lnSpc>
              <a:buNone/>
            </a:pPr>
            <a:r>
              <a:rPr lang="en-US" sz="1125" dirty="0">
                <a:solidFill>
                  <a:srgbClr val="000000"/>
                </a:solidFill>
                <a:latin typeface="Noto Sans KR" pitchFamily="34" charset="0"/>
                <a:ea typeface="Noto Sans KR" pitchFamily="34" charset="-122"/>
                <a:cs typeface="Noto Sans KR" pitchFamily="34" charset="-120"/>
              </a:rPr>
              <a:t>
</a:t>
            </a:r>
            <a:pPr algn="l" indent="0" marL="0">
              <a:lnSpc>
                <a:spcPts val="1350"/>
              </a:lnSpc>
              <a:buNone/>
            </a:pPr>
            <a:r>
              <a:rPr lang="en-US" sz="1125" dirty="0">
                <a:solidFill>
                  <a:srgbClr val="000000"/>
                </a:solidFill>
                <a:latin typeface="Noto Sans KR" pitchFamily="34" charset="0"/>
                <a:ea typeface="Noto Sans KR" pitchFamily="34" charset="-122"/>
                <a:cs typeface="Noto Sans KR" pitchFamily="34" charset="-120"/>
              </a:rPr>
              <a:t>استبيانات ما بعد التجربة -</a:t>
            </a:r>
            <a:pPr algn="l" indent="0" marL="0">
              <a:lnSpc>
                <a:spcPts val="1350"/>
              </a:lnSpc>
              <a:buNone/>
            </a:pPr>
            <a:r>
              <a:rPr lang="en-US" sz="1125" dirty="0">
                <a:solidFill>
                  <a:srgbClr val="000000"/>
                </a:solidFill>
                <a:latin typeface="Noto Sans KR" pitchFamily="34" charset="0"/>
                <a:ea typeface="Noto Sans KR" pitchFamily="34" charset="-122"/>
                <a:cs typeface="Noto Sans KR" pitchFamily="34" charset="-120"/>
              </a:rPr>
              <a:t>
</a:t>
            </a:r>
            <a:pPr algn="l" indent="0" marL="0">
              <a:lnSpc>
                <a:spcPts val="1350"/>
              </a:lnSpc>
              <a:buNone/>
            </a:pPr>
            <a:r>
              <a:rPr lang="en-US" sz="1125" dirty="0">
                <a:solidFill>
                  <a:srgbClr val="000000"/>
                </a:solidFill>
                <a:latin typeface="Noto Sans KR" pitchFamily="34" charset="0"/>
                <a:ea typeface="Noto Sans KR" pitchFamily="34" charset="-122"/>
                <a:cs typeface="Noto Sans KR" pitchFamily="34" charset="-120"/>
              </a:rPr>
              <a:t>تحليل الاستجابات الشاذة</a:t>
            </a:r>
            <a:endParaRPr lang="en-US" sz="1125" dirty="0"/>
          </a:p>
        </p:txBody>
      </p:sp>
      <p:sp>
        <p:nvSpPr>
          <p:cNvPr id="22" name="Text 11"/>
          <p:cNvSpPr/>
          <p:nvPr/>
        </p:nvSpPr>
        <p:spPr>
          <a:xfrm>
            <a:off x="9248775" y="3619500"/>
            <a:ext cx="5657850" cy="157163"/>
          </a:xfrm>
          <a:prstGeom prst="rect">
            <a:avLst/>
          </a:prstGeom>
          <a:noFill/>
          <a:ln/>
        </p:spPr>
        <p:txBody>
          <a:bodyPr wrap="square" lIns="0" tIns="0" rIns="0" bIns="0" rtlCol="0" anchor="ctr" vert="horz"/>
          <a:lstStyle/>
          <a:p>
            <a:pPr algn="l" indent="0" marL="0">
              <a:lnSpc>
                <a:spcPts val="1238"/>
              </a:lnSpc>
              <a:buNone/>
            </a:pPr>
            <a:r>
              <a:rPr lang="en-US" sz="1125" b="1" dirty="0">
                <a:solidFill>
                  <a:srgbClr val="000000"/>
                </a:solidFill>
                <a:latin typeface="Noto Sans KR" pitchFamily="34" charset="0"/>
                <a:ea typeface="Noto Sans KR" pitchFamily="34" charset="-122"/>
                <a:cs typeface="Noto Sans KR" pitchFamily="34" charset="-120"/>
              </a:rPr>
              <a:t>Rosenthal Effect) تأثير روزنتال (</a:t>
            </a:r>
            <a:endParaRPr lang="en-US" sz="1125" dirty="0"/>
          </a:p>
        </p:txBody>
      </p:sp>
      <p:sp>
        <p:nvSpPr>
          <p:cNvPr id="23" name="Text 12"/>
          <p:cNvSpPr/>
          <p:nvPr/>
        </p:nvSpPr>
        <p:spPr>
          <a:xfrm>
            <a:off x="714375" y="6229350"/>
            <a:ext cx="481459" cy="388739"/>
          </a:xfrm>
          <a:prstGeom prst="rect">
            <a:avLst/>
          </a:prstGeom>
          <a:noFill/>
          <a:ln/>
        </p:spPr>
        <p:txBody>
          <a:bodyPr wrap="square" lIns="0" tIns="0" rIns="0" bIns="0" rtlCol="0" anchor="ctr" vert="horz"/>
          <a:lstStyle/>
          <a:p>
            <a:pPr algn="ctr" indent="0" marL="0">
              <a:lnSpc>
                <a:spcPts val="1530"/>
              </a:lnSpc>
              <a:buNone/>
            </a:pPr>
            <a:r>
              <a:rPr lang="en-US" sz="1275" dirty="0">
                <a:solidFill>
                  <a:srgbClr val="000000"/>
                </a:solidFill>
                <a:latin typeface="Noto Sans KR" pitchFamily="34" charset="0"/>
                <a:ea typeface="Noto Sans KR" pitchFamily="34" charset="-122"/>
                <a:cs typeface="Noto Sans KR" pitchFamily="34" charset="-120"/>
              </a:rPr>
              <a:t>التأثيرات على البحث النفسي: تساط هذه التحديات الضوء على أهمية التصميم</a:t>
            </a:r>
            <a:pPr algn="ctr" indent="0" marL="0">
              <a:lnSpc>
                <a:spcPts val="1530"/>
              </a:lnSpc>
              <a:buNone/>
            </a:pPr>
            <a:r>
              <a:rPr lang="en-US" sz="1275" dirty="0">
                <a:solidFill>
                  <a:srgbClr val="000000"/>
                </a:solidFill>
                <a:latin typeface="Noto Sans KR" pitchFamily="34" charset="0"/>
                <a:ea typeface="Noto Sans KR" pitchFamily="34" charset="-122"/>
                <a:cs typeface="Noto Sans KR" pitchFamily="34" charset="-120"/>
              </a:rPr>
              <a:t>
</a:t>
            </a:r>
            <a:pPr algn="ctr" indent="0" marL="0">
              <a:lnSpc>
                <a:spcPts val="1530"/>
              </a:lnSpc>
              <a:buNone/>
            </a:pPr>
            <a:r>
              <a:rPr lang="en-US" sz="1275" dirty="0">
                <a:solidFill>
                  <a:srgbClr val="000000"/>
                </a:solidFill>
                <a:latin typeface="Noto Sans KR" pitchFamily="34" charset="0"/>
                <a:ea typeface="Noto Sans KR" pitchFamily="34" charset="-122"/>
                <a:cs typeface="Noto Sans KR" pitchFamily="34" charset="-120"/>
              </a:rPr>
              <a:t>الدقيق والواعي بطبيعة الاجتماعية للبحث.</a:t>
            </a:r>
            <a:endParaRPr lang="en-US" sz="1275"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10814298" y="1611511"/>
            <a:ext cx="828973" cy="788640"/>
          </a:xfrm>
          <a:prstGeom prst="rect">
            <a:avLst/>
          </a:prstGeom>
        </p:spPr>
      </p:pic>
      <p:pic>
        <p:nvPicPr>
          <p:cNvPr id="4" name="Image 2" descr="preencoded.png">    </p:cNvPr>
          <p:cNvPicPr>
            <a:picLocks noChangeAspect="1"/>
          </p:cNvPicPr>
          <p:nvPr/>
        </p:nvPicPr>
        <p:blipFill>
          <a:blip r:embed="rId3"/>
          <a:stretch>
            <a:fillRect/>
          </a:stretch>
        </p:blipFill>
        <p:spPr>
          <a:xfrm>
            <a:off x="5717977" y="5040511"/>
            <a:ext cx="158353" cy="486817"/>
          </a:xfrm>
          <a:prstGeom prst="rect">
            <a:avLst/>
          </a:prstGeom>
        </p:spPr>
      </p:pic>
      <p:pic>
        <p:nvPicPr>
          <p:cNvPr id="5" name="Image 3" descr="preencoded.png">    </p:cNvPr>
          <p:cNvPicPr>
            <a:picLocks noChangeAspect="1"/>
          </p:cNvPicPr>
          <p:nvPr/>
        </p:nvPicPr>
        <p:blipFill>
          <a:blip r:embed="rId4"/>
          <a:stretch>
            <a:fillRect/>
          </a:stretch>
        </p:blipFill>
        <p:spPr>
          <a:xfrm>
            <a:off x="4852392" y="5040511"/>
            <a:ext cx="767953" cy="486817"/>
          </a:xfrm>
          <a:prstGeom prst="rect">
            <a:avLst/>
          </a:prstGeom>
        </p:spPr>
      </p:pic>
      <p:pic>
        <p:nvPicPr>
          <p:cNvPr id="6" name="Image 4" descr="preencoded.png">    </p:cNvPr>
          <p:cNvPicPr>
            <a:picLocks noChangeAspect="1"/>
          </p:cNvPicPr>
          <p:nvPr/>
        </p:nvPicPr>
        <p:blipFill>
          <a:blip r:embed="rId5"/>
          <a:stretch>
            <a:fillRect/>
          </a:stretch>
        </p:blipFill>
        <p:spPr>
          <a:xfrm>
            <a:off x="4315867" y="5040511"/>
            <a:ext cx="451098" cy="486817"/>
          </a:xfrm>
          <a:prstGeom prst="rect">
            <a:avLst/>
          </a:prstGeom>
        </p:spPr>
      </p:pic>
      <p:pic>
        <p:nvPicPr>
          <p:cNvPr id="7" name="Image 5" descr="preencoded.png">    </p:cNvPr>
          <p:cNvPicPr>
            <a:picLocks noChangeAspect="1"/>
          </p:cNvPicPr>
          <p:nvPr/>
        </p:nvPicPr>
        <p:blipFill>
          <a:blip r:embed="rId6"/>
          <a:stretch>
            <a:fillRect/>
          </a:stretch>
        </p:blipFill>
        <p:spPr>
          <a:xfrm>
            <a:off x="4376886" y="1446907"/>
            <a:ext cx="3425875" cy="2530525"/>
          </a:xfrm>
          <a:prstGeom prst="rect">
            <a:avLst/>
          </a:prstGeom>
        </p:spPr>
      </p:pic>
      <p:pic>
        <p:nvPicPr>
          <p:cNvPr id="8" name="Image 6" descr="preencoded.png">    </p:cNvPr>
          <p:cNvPicPr>
            <a:picLocks noChangeAspect="1"/>
          </p:cNvPicPr>
          <p:nvPr/>
        </p:nvPicPr>
        <p:blipFill>
          <a:blip r:embed="rId7"/>
          <a:stretch>
            <a:fillRect/>
          </a:stretch>
        </p:blipFill>
        <p:spPr>
          <a:xfrm>
            <a:off x="548580" y="1611511"/>
            <a:ext cx="804565" cy="788640"/>
          </a:xfrm>
          <a:prstGeom prst="rect">
            <a:avLst/>
          </a:prstGeom>
        </p:spPr>
      </p:pic>
      <p:sp>
        <p:nvSpPr>
          <p:cNvPr id="9" name="Text 0"/>
          <p:cNvSpPr/>
          <p:nvPr/>
        </p:nvSpPr>
        <p:spPr>
          <a:xfrm>
            <a:off x="-5639767" y="257175"/>
            <a:ext cx="24307800" cy="498723"/>
          </a:xfrm>
          <a:prstGeom prst="rect">
            <a:avLst/>
          </a:prstGeom>
          <a:noFill/>
          <a:ln/>
        </p:spPr>
        <p:txBody>
          <a:bodyPr wrap="square" lIns="0" tIns="0" rIns="0" bIns="0" rtlCol="0" anchor="ctr" vert="horz"/>
          <a:lstStyle/>
          <a:p>
            <a:pPr algn="ctr" indent="0" marL="0">
              <a:lnSpc>
                <a:spcPts val="3927"/>
              </a:lnSpc>
              <a:buNone/>
            </a:pPr>
            <a:r>
              <a:rPr lang="en-US" sz="3300" b="1" dirty="0">
                <a:solidFill>
                  <a:srgbClr val="000000"/>
                </a:solidFill>
                <a:latin typeface="Baskerville Old Face" pitchFamily="34" charset="0"/>
                <a:ea typeface="Baskerville Old Face" pitchFamily="34" charset="-122"/>
                <a:cs typeface="Baskerville Old Face" pitchFamily="34" charset="-120"/>
              </a:rPr>
              <a:t>الجلسة 14: الصلاحية الداخلية والخارجية والتمثيل</a:t>
            </a:r>
            <a:endParaRPr lang="en-US" sz="3300" dirty="0"/>
          </a:p>
        </p:txBody>
      </p:sp>
      <p:sp>
        <p:nvSpPr>
          <p:cNvPr id="10" name="Text 1"/>
          <p:cNvSpPr/>
          <p:nvPr/>
        </p:nvSpPr>
        <p:spPr>
          <a:xfrm>
            <a:off x="1685925" y="1685925"/>
            <a:ext cx="2221111" cy="529530"/>
          </a:xfrm>
          <a:prstGeom prst="rect">
            <a:avLst/>
          </a:prstGeom>
          <a:noFill/>
          <a:ln/>
        </p:spPr>
        <p:txBody>
          <a:bodyPr wrap="square" lIns="0" tIns="0" rIns="0" bIns="0" rtlCol="0" anchor="ctr" vert="horz"/>
          <a:lstStyle/>
          <a:p>
            <a:pPr algn="ctr" indent="0" marL="0">
              <a:lnSpc>
                <a:spcPts val="2085"/>
              </a:lnSpc>
              <a:buNone/>
            </a:pPr>
            <a:r>
              <a:rPr lang="en-US" sz="1500" b="1" dirty="0">
                <a:solidFill>
                  <a:srgbClr val="FFFFFF"/>
                </a:solidFill>
                <a:latin typeface="Segoe UI" pitchFamily="34" charset="0"/>
                <a:ea typeface="Segoe UI" pitchFamily="34" charset="-122"/>
                <a:cs typeface="Segoe UI" pitchFamily="34" charset="-120"/>
              </a:rPr>
              <a:t>الصلاحية الخارجية</a:t>
            </a:r>
            <a:pPr algn="ctr" indent="0" marL="0">
              <a:lnSpc>
                <a:spcPts val="2085"/>
              </a:lnSpc>
              <a:buNone/>
            </a:pPr>
            <a:r>
              <a:rPr lang="en-US" sz="1500" b="1" dirty="0">
                <a:solidFill>
                  <a:srgbClr val="FFFFFF"/>
                </a:solidFill>
                <a:latin typeface="Segoe UI" pitchFamily="34" charset="0"/>
                <a:ea typeface="Segoe UI" pitchFamily="34" charset="-122"/>
                <a:cs typeface="Segoe UI" pitchFamily="34" charset="-120"/>
              </a:rPr>
              <a:t>
</a:t>
            </a:r>
            <a:pPr algn="ctr" indent="0" marL="0">
              <a:lnSpc>
                <a:spcPts val="2085"/>
              </a:lnSpc>
              <a:buNone/>
            </a:pPr>
            <a:r>
              <a:rPr lang="en-US" sz="1500" b="1" dirty="0">
                <a:solidFill>
                  <a:srgbClr val="FFFFFF"/>
                </a:solidFill>
                <a:latin typeface="Segoe UI" pitchFamily="34" charset="0"/>
                <a:ea typeface="Segoe UI" pitchFamily="34" charset="-122"/>
                <a:cs typeface="Segoe UI" pitchFamily="34" charset="-120"/>
              </a:rPr>
              <a:t>(External Validity)</a:t>
            </a:r>
            <a:endParaRPr lang="en-US" sz="1500" dirty="0"/>
          </a:p>
        </p:txBody>
      </p:sp>
      <p:sp>
        <p:nvSpPr>
          <p:cNvPr id="11" name="Text 2"/>
          <p:cNvSpPr/>
          <p:nvPr/>
        </p:nvSpPr>
        <p:spPr>
          <a:xfrm>
            <a:off x="8515350" y="1685925"/>
            <a:ext cx="2105918" cy="529530"/>
          </a:xfrm>
          <a:prstGeom prst="rect">
            <a:avLst/>
          </a:prstGeom>
          <a:noFill/>
          <a:ln/>
        </p:spPr>
        <p:txBody>
          <a:bodyPr wrap="square" lIns="0" tIns="0" rIns="0" bIns="0" rtlCol="0" anchor="ctr" vert="horz"/>
          <a:lstStyle/>
          <a:p>
            <a:pPr algn="ctr" indent="0" marL="0">
              <a:lnSpc>
                <a:spcPts val="2085"/>
              </a:lnSpc>
              <a:buNone/>
            </a:pPr>
            <a:r>
              <a:rPr lang="en-US" sz="1500" b="1" dirty="0">
                <a:solidFill>
                  <a:srgbClr val="FFFFFF"/>
                </a:solidFill>
                <a:latin typeface="Segoe UI" pitchFamily="34" charset="0"/>
                <a:ea typeface="Segoe UI" pitchFamily="34" charset="-122"/>
                <a:cs typeface="Segoe UI" pitchFamily="34" charset="-120"/>
              </a:rPr>
              <a:t>الصلاحية الداخلية</a:t>
            </a:r>
            <a:pPr algn="ctr" indent="0" marL="0">
              <a:lnSpc>
                <a:spcPts val="2085"/>
              </a:lnSpc>
              <a:buNone/>
            </a:pPr>
            <a:r>
              <a:rPr lang="en-US" sz="1500" b="1" dirty="0">
                <a:solidFill>
                  <a:srgbClr val="FFFFFF"/>
                </a:solidFill>
                <a:latin typeface="Segoe UI" pitchFamily="34" charset="0"/>
                <a:ea typeface="Segoe UI" pitchFamily="34" charset="-122"/>
                <a:cs typeface="Segoe UI" pitchFamily="34" charset="-120"/>
              </a:rPr>
              <a:t>
</a:t>
            </a:r>
            <a:pPr algn="ctr" indent="0" marL="0">
              <a:lnSpc>
                <a:spcPts val="2085"/>
              </a:lnSpc>
              <a:buNone/>
            </a:pPr>
            <a:r>
              <a:rPr lang="en-US" sz="1500" b="1" dirty="0">
                <a:solidFill>
                  <a:srgbClr val="FFFFFF"/>
                </a:solidFill>
                <a:latin typeface="Segoe UI" pitchFamily="34" charset="0"/>
                <a:ea typeface="Segoe UI" pitchFamily="34" charset="-122"/>
                <a:cs typeface="Segoe UI" pitchFamily="34" charset="-120"/>
              </a:rPr>
              <a:t>(Internal Validity)</a:t>
            </a:r>
            <a:endParaRPr lang="en-US" sz="1500" dirty="0"/>
          </a:p>
        </p:txBody>
      </p:sp>
      <p:sp>
        <p:nvSpPr>
          <p:cNvPr id="12" name="Text 3"/>
          <p:cNvSpPr/>
          <p:nvPr/>
        </p:nvSpPr>
        <p:spPr>
          <a:xfrm>
            <a:off x="7522369" y="5095875"/>
            <a:ext cx="4126230" cy="269677"/>
          </a:xfrm>
          <a:prstGeom prst="rect">
            <a:avLst/>
          </a:prstGeom>
          <a:noFill/>
          <a:ln/>
        </p:spPr>
        <p:txBody>
          <a:bodyPr wrap="square" lIns="0" tIns="0" rIns="0" bIns="0" rtlCol="0" anchor="ctr" vert="horz"/>
          <a:lstStyle/>
          <a:p>
            <a:pPr algn="l" indent="0" marL="0">
              <a:lnSpc>
                <a:spcPts val="2123"/>
              </a:lnSpc>
              <a:buNone/>
            </a:pPr>
            <a:r>
              <a:rPr lang="en-US" sz="1425" b="1" dirty="0">
                <a:solidFill>
                  <a:srgbClr val="000000"/>
                </a:solidFill>
                <a:latin typeface="Noto Color Emoji" pitchFamily="34" charset="0"/>
                <a:ea typeface="Noto Color Emoji" pitchFamily="34" charset="-122"/>
                <a:cs typeface="Noto Color Emoji" pitchFamily="34" charset="-120"/>
              </a:rPr>
              <a:t>استراتيجيات التوازن</a:t>
            </a:r>
            <a:endParaRPr lang="en-US" sz="1425" dirty="0"/>
          </a:p>
        </p:txBody>
      </p:sp>
      <p:sp>
        <p:nvSpPr>
          <p:cNvPr id="13" name="Text 4"/>
          <p:cNvSpPr/>
          <p:nvPr/>
        </p:nvSpPr>
        <p:spPr>
          <a:xfrm>
            <a:off x="771525" y="2571750"/>
            <a:ext cx="3509963" cy="2554337"/>
          </a:xfrm>
          <a:prstGeom prst="rect">
            <a:avLst/>
          </a:prstGeom>
          <a:noFill/>
          <a:ln/>
        </p:spPr>
        <p:txBody>
          <a:bodyPr wrap="square" lIns="0" tIns="0" rIns="0" bIns="0" rtlCol="0" anchor="ctr" vert="horz"/>
          <a:lstStyle/>
          <a:p>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مدى تعميم النتائج (على السكان، في</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مدى تعميم النتائج (على السكان، في</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سياسات مختلفة، عبر الأزمنة).</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تشمل: التعميم على السكان، التعميم</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البيئي، التعميم الزمني.</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مشكلة التمثيل: عينة غير ممثلة (مثل</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الاعتماد على طلاب الجامعات).</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مشكلة الاصطناعية: بيانات مخبرية لا</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تعكس واقع الحياة.</a:t>
            </a:r>
            <a:endParaRPr lang="en-US" sz="1500" dirty="0"/>
          </a:p>
        </p:txBody>
      </p:sp>
      <p:sp>
        <p:nvSpPr>
          <p:cNvPr id="14" name="Text 5"/>
          <p:cNvSpPr/>
          <p:nvPr/>
        </p:nvSpPr>
        <p:spPr>
          <a:xfrm>
            <a:off x="8515350" y="2571750"/>
            <a:ext cx="3331815" cy="596205"/>
          </a:xfrm>
          <a:prstGeom prst="rect">
            <a:avLst/>
          </a:prstGeom>
          <a:noFill/>
          <a:ln/>
        </p:spPr>
        <p:txBody>
          <a:bodyPr wrap="square" lIns="0" tIns="0" rIns="0" bIns="0" rtlCol="0" anchor="ctr" vert="horz"/>
          <a:lstStyle/>
          <a:p>
            <a:pPr algn="l" indent="0" marL="0">
              <a:lnSpc>
                <a:spcPts val="2347"/>
              </a:lnSpc>
              <a:buNone/>
            </a:pPr>
            <a:r>
              <a:rPr lang="en-US" sz="1575" dirty="0">
                <a:solidFill>
                  <a:srgbClr val="000000"/>
                </a:solidFill>
                <a:latin typeface="Segoe UI" pitchFamily="34" charset="0"/>
                <a:ea typeface="Segoe UI" pitchFamily="34" charset="-122"/>
                <a:cs typeface="Segoe UI" pitchFamily="34" charset="-120"/>
              </a:rPr>
              <a:t>• الثقة في السببية (المتغير المستقل</a:t>
            </a:r>
            <a:pPr algn="l" indent="0" marL="0">
              <a:lnSpc>
                <a:spcPts val="2347"/>
              </a:lnSpc>
              <a:buNone/>
            </a:pPr>
            <a:r>
              <a:rPr lang="en-US" sz="1575" dirty="0">
                <a:solidFill>
                  <a:srgbClr val="000000"/>
                </a:solidFill>
                <a:latin typeface="Segoe UI" pitchFamily="34" charset="0"/>
                <a:ea typeface="Segoe UI" pitchFamily="34" charset="-122"/>
                <a:cs typeface="Segoe UI" pitchFamily="34" charset="-120"/>
              </a:rPr>
              <a:t>
</a:t>
            </a:r>
            <a:pPr algn="l" indent="0" marL="0">
              <a:lnSpc>
                <a:spcPts val="2347"/>
              </a:lnSpc>
              <a:buNone/>
            </a:pPr>
            <a:r>
              <a:rPr lang="en-US" sz="1575" dirty="0">
                <a:solidFill>
                  <a:srgbClr val="000000"/>
                </a:solidFill>
                <a:latin typeface="Segoe UI" pitchFamily="34" charset="0"/>
                <a:ea typeface="Segoe UI" pitchFamily="34" charset="-122"/>
                <a:cs typeface="Segoe UI" pitchFamily="34" charset="-120"/>
              </a:rPr>
              <a:t>يسبب التغير في التابع).</a:t>
            </a:r>
            <a:endParaRPr lang="en-US" sz="1575" dirty="0"/>
          </a:p>
        </p:txBody>
      </p:sp>
      <p:sp>
        <p:nvSpPr>
          <p:cNvPr id="15" name="Text 6"/>
          <p:cNvSpPr/>
          <p:nvPr/>
        </p:nvSpPr>
        <p:spPr>
          <a:xfrm>
            <a:off x="8515350" y="3276600"/>
            <a:ext cx="3331815" cy="851446"/>
          </a:xfrm>
          <a:prstGeom prst="rect">
            <a:avLst/>
          </a:prstGeom>
          <a:noFill/>
          <a:ln/>
        </p:spPr>
        <p:txBody>
          <a:bodyPr wrap="square" lIns="0" tIns="0" rIns="0" bIns="0" rtlCol="0" anchor="ctr" vert="horz"/>
          <a:lstStyle/>
          <a:p>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يتطلب: التحكم الصارم، عزل المتغير</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المستقل، تجنّب التحيزات، التوزيع</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العشوائي.</a:t>
            </a:r>
            <a:endParaRPr lang="en-US" sz="1500" dirty="0"/>
          </a:p>
        </p:txBody>
      </p:sp>
      <p:sp>
        <p:nvSpPr>
          <p:cNvPr id="16" name="Text 7"/>
          <p:cNvSpPr/>
          <p:nvPr/>
        </p:nvSpPr>
        <p:spPr>
          <a:xfrm>
            <a:off x="8277225" y="4105275"/>
            <a:ext cx="3593753" cy="851446"/>
          </a:xfrm>
          <a:prstGeom prst="rect">
            <a:avLst/>
          </a:prstGeom>
          <a:noFill/>
          <a:ln/>
        </p:spPr>
        <p:txBody>
          <a:bodyPr wrap="square" lIns="0" tIns="0" rIns="0" bIns="0" rtlCol="0" anchor="ctr" vert="horz"/>
          <a:lstStyle/>
          <a:p>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التهديدات: العوامل التاريخية، الضجيج،</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تأثيرات الاختبار، تسرب المشاركين.</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a:t>
            </a:r>
            <a:pPr algn="l" indent="0" marL="0">
              <a:lnSpc>
                <a:spcPts val="2235"/>
              </a:lnSpc>
              <a:buNone/>
            </a:pPr>
            <a:r>
              <a:rPr lang="en-US" sz="1500" dirty="0">
                <a:solidFill>
                  <a:srgbClr val="000000"/>
                </a:solidFill>
                <a:latin typeface="Segoe UI" pitchFamily="34" charset="0"/>
                <a:ea typeface="Segoe UI" pitchFamily="34" charset="-122"/>
                <a:cs typeface="Segoe UI" pitchFamily="34" charset="-120"/>
              </a:rPr>
              <a:t>• التفاعلات غير المتحكم فيها.</a:t>
            </a:r>
            <a:endParaRPr lang="en-US" sz="1500" dirty="0"/>
          </a:p>
        </p:txBody>
      </p:sp>
      <p:sp>
        <p:nvSpPr>
          <p:cNvPr id="17" name="Text 8"/>
          <p:cNvSpPr/>
          <p:nvPr/>
        </p:nvSpPr>
        <p:spPr>
          <a:xfrm>
            <a:off x="4248150" y="5095875"/>
            <a:ext cx="4159448" cy="1248966"/>
          </a:xfrm>
          <a:prstGeom prst="rect">
            <a:avLst/>
          </a:prstGeom>
          <a:noFill/>
          <a:ln/>
        </p:spPr>
        <p:txBody>
          <a:bodyPr wrap="square" lIns="0" tIns="0" rIns="0" bIns="0" rtlCol="0" anchor="ctr" vert="horz"/>
          <a:lstStyle/>
          <a:p>
            <a:pPr algn="l" indent="0" marL="0">
              <a:lnSpc>
                <a:spcPts val="2459"/>
              </a:lnSpc>
              <a:buNone/>
            </a:pPr>
            <a:r>
              <a:rPr lang="en-US" sz="1650" dirty="0">
                <a:solidFill>
                  <a:srgbClr val="000000"/>
                </a:solidFill>
                <a:latin typeface="Segoe UI" pitchFamily="34" charset="0"/>
                <a:ea typeface="Segoe UI" pitchFamily="34" charset="-122"/>
                <a:cs typeface="Segoe UI" pitchFamily="34" charset="-120"/>
              </a:rPr>
              <a:t>• استخدام تصاميم متعددة.</a:t>
            </a:r>
            <a:pPr algn="l" indent="0" marL="0">
              <a:lnSpc>
                <a:spcPts val="2459"/>
              </a:lnSpc>
              <a:buNone/>
            </a:pPr>
            <a:r>
              <a:rPr lang="en-US" sz="1650" dirty="0">
                <a:solidFill>
                  <a:srgbClr val="000000"/>
                </a:solidFill>
                <a:latin typeface="Segoe UI" pitchFamily="34" charset="0"/>
                <a:ea typeface="Segoe UI" pitchFamily="34" charset="-122"/>
                <a:cs typeface="Segoe UI" pitchFamily="34" charset="-120"/>
              </a:rPr>
              <a:t>
</a:t>
            </a:r>
            <a:pPr algn="l" indent="0" marL="0">
              <a:lnSpc>
                <a:spcPts val="2459"/>
              </a:lnSpc>
              <a:buNone/>
            </a:pPr>
            <a:r>
              <a:rPr lang="en-US" sz="1650" dirty="0">
                <a:solidFill>
                  <a:srgbClr val="000000"/>
                </a:solidFill>
                <a:latin typeface="Segoe UI" pitchFamily="34" charset="0"/>
                <a:ea typeface="Segoe UI" pitchFamily="34" charset="-122"/>
                <a:cs typeface="Segoe UI" pitchFamily="34" charset="-120"/>
              </a:rPr>
              <a:t>• الجمع بين الدراسات المخبرية والميدانية.</a:t>
            </a:r>
            <a:pPr algn="l" indent="0" marL="0">
              <a:lnSpc>
                <a:spcPts val="2459"/>
              </a:lnSpc>
              <a:buNone/>
            </a:pPr>
            <a:r>
              <a:rPr lang="en-US" sz="1650" dirty="0">
                <a:solidFill>
                  <a:srgbClr val="000000"/>
                </a:solidFill>
                <a:latin typeface="Segoe UI" pitchFamily="34" charset="0"/>
                <a:ea typeface="Segoe UI" pitchFamily="34" charset="-122"/>
                <a:cs typeface="Segoe UI" pitchFamily="34" charset="-120"/>
              </a:rPr>
              <a:t>
</a:t>
            </a:r>
            <a:pPr algn="l" indent="0" marL="0">
              <a:lnSpc>
                <a:spcPts val="2459"/>
              </a:lnSpc>
              <a:buNone/>
            </a:pPr>
            <a:r>
              <a:rPr lang="en-US" sz="1650" dirty="0">
                <a:solidFill>
                  <a:srgbClr val="000000"/>
                </a:solidFill>
                <a:latin typeface="Segoe UI" pitchFamily="34" charset="0"/>
                <a:ea typeface="Segoe UI" pitchFamily="34" charset="-122"/>
                <a:cs typeface="Segoe UI" pitchFamily="34" charset="-120"/>
              </a:rPr>
              <a:t>• التكرار عبر مجتمعات متنوعة.</a:t>
            </a:r>
            <a:pPr algn="l" indent="0" marL="0">
              <a:lnSpc>
                <a:spcPts val="2459"/>
              </a:lnSpc>
              <a:buNone/>
            </a:pPr>
            <a:r>
              <a:rPr lang="en-US" sz="1650" dirty="0">
                <a:solidFill>
                  <a:srgbClr val="000000"/>
                </a:solidFill>
                <a:latin typeface="Segoe UI" pitchFamily="34" charset="0"/>
                <a:ea typeface="Segoe UI" pitchFamily="34" charset="-122"/>
                <a:cs typeface="Segoe UI" pitchFamily="34" charset="-120"/>
              </a:rPr>
              <a:t>
</a:t>
            </a:r>
            <a:pPr algn="l" indent="0" marL="0">
              <a:lnSpc>
                <a:spcPts val="2459"/>
              </a:lnSpc>
              <a:buNone/>
            </a:pPr>
            <a:r>
              <a:rPr lang="en-US" sz="1650" dirty="0">
                <a:solidFill>
                  <a:srgbClr val="000000"/>
                </a:solidFill>
                <a:latin typeface="Segoe UI" pitchFamily="34" charset="0"/>
                <a:ea typeface="Segoe UI" pitchFamily="34" charset="-122"/>
                <a:cs typeface="Segoe UI" pitchFamily="34" charset="-120"/>
              </a:rPr>
              <a:t>• استخدام تقنيات الواقع الافتراضي.</a:t>
            </a:r>
            <a:endParaRPr lang="en-US" sz="1650" dirty="0"/>
          </a:p>
        </p:txBody>
      </p:sp>
      <p:sp>
        <p:nvSpPr>
          <p:cNvPr id="18" name="Text 9"/>
          <p:cNvSpPr/>
          <p:nvPr/>
        </p:nvSpPr>
        <p:spPr>
          <a:xfrm>
            <a:off x="-7907238" y="942975"/>
            <a:ext cx="29718000" cy="283815"/>
          </a:xfrm>
          <a:prstGeom prst="rect">
            <a:avLst/>
          </a:prstGeom>
          <a:noFill/>
          <a:ln/>
        </p:spPr>
        <p:txBody>
          <a:bodyPr wrap="square" lIns="0" tIns="0" rIns="0" bIns="0" rtlCol="0" anchor="ctr" vert="horz"/>
          <a:lstStyle/>
          <a:p>
            <a:pPr algn="ctr" indent="0" marL="0">
              <a:lnSpc>
                <a:spcPts val="2235"/>
              </a:lnSpc>
              <a:buNone/>
            </a:pPr>
            <a:r>
              <a:rPr lang="en-US" sz="1500" dirty="0">
                <a:solidFill>
                  <a:srgbClr val="000000"/>
                </a:solidFill>
                <a:latin typeface="Segoe UI" pitchFamily="34" charset="0"/>
                <a:ea typeface="Segoe UI" pitchFamily="34" charset="-122"/>
                <a:cs typeface="Segoe UI" pitchFamily="34" charset="-120"/>
              </a:rPr>
              <a:t>مفهوم الصلاحية في البحث النفسي: حجر الزاوية لتقييم جودة البحث والثقة في النتائج. تميز بين نوعين أساسيين يواجهان تحدياً في التوازن.</a:t>
            </a:r>
            <a:endParaRPr lang="en-US" sz="1500" dirty="0"/>
          </a:p>
        </p:txBody>
      </p:sp>
      <p:sp>
        <p:nvSpPr>
          <p:cNvPr id="19" name="Text 10"/>
          <p:cNvSpPr/>
          <p:nvPr/>
        </p:nvSpPr>
        <p:spPr>
          <a:xfrm>
            <a:off x="4371975" y="4105275"/>
            <a:ext cx="346472" cy="894308"/>
          </a:xfrm>
          <a:prstGeom prst="rect">
            <a:avLst/>
          </a:prstGeom>
          <a:noFill/>
          <a:ln/>
        </p:spPr>
        <p:txBody>
          <a:bodyPr wrap="square" lIns="0" tIns="0" rIns="0" bIns="0" rtlCol="0" anchor="ctr" vert="horz"/>
          <a:lstStyle/>
          <a:p>
            <a:pPr algn="ctr" indent="0" marL="0">
              <a:lnSpc>
                <a:spcPts val="2347"/>
              </a:lnSpc>
              <a:buNone/>
            </a:pPr>
            <a:r>
              <a:rPr lang="en-US" sz="1575" dirty="0">
                <a:solidFill>
                  <a:srgbClr val="000000"/>
                </a:solidFill>
                <a:latin typeface="Segoe UI" pitchFamily="34" charset="0"/>
                <a:ea typeface="Segoe UI" pitchFamily="34" charset="-122"/>
                <a:cs typeface="Segoe UI" pitchFamily="34" charset="-120"/>
              </a:rPr>
              <a:t>المعضلة الأساسية: زيادة التحكم (الداخلية)</a:t>
            </a:r>
            <a:pPr algn="ctr" indent="0" marL="0">
              <a:lnSpc>
                <a:spcPts val="2347"/>
              </a:lnSpc>
              <a:buNone/>
            </a:pPr>
            <a:r>
              <a:rPr lang="en-US" sz="1575" dirty="0">
                <a:solidFill>
                  <a:srgbClr val="000000"/>
                </a:solidFill>
                <a:latin typeface="Segoe UI" pitchFamily="34" charset="0"/>
                <a:ea typeface="Segoe UI" pitchFamily="34" charset="-122"/>
                <a:cs typeface="Segoe UI" pitchFamily="34" charset="-120"/>
              </a:rPr>
              <a:t>
</a:t>
            </a:r>
            <a:pPr algn="ctr" indent="0" marL="0">
              <a:lnSpc>
                <a:spcPts val="2347"/>
              </a:lnSpc>
              <a:buNone/>
            </a:pPr>
            <a:r>
              <a:rPr lang="en-US" sz="1575" dirty="0">
                <a:solidFill>
                  <a:srgbClr val="000000"/>
                </a:solidFill>
                <a:latin typeface="Segoe UI" pitchFamily="34" charset="0"/>
                <a:ea typeface="Segoe UI" pitchFamily="34" charset="-122"/>
                <a:cs typeface="Segoe UI" pitchFamily="34" charset="-120"/>
              </a:rPr>
              <a:t>غالباً ما تقلل التعميم (الخارجية)، والعكس.</a:t>
            </a:r>
            <a:pPr algn="ctr" indent="0" marL="0">
              <a:lnSpc>
                <a:spcPts val="2347"/>
              </a:lnSpc>
              <a:buNone/>
            </a:pPr>
            <a:r>
              <a:rPr lang="en-US" sz="1575" dirty="0">
                <a:solidFill>
                  <a:srgbClr val="000000"/>
                </a:solidFill>
                <a:latin typeface="Segoe UI" pitchFamily="34" charset="0"/>
                <a:ea typeface="Segoe UI" pitchFamily="34" charset="-122"/>
                <a:cs typeface="Segoe UI" pitchFamily="34" charset="-120"/>
              </a:rPr>
              <a:t>
</a:t>
            </a:r>
            <a:pPr algn="ctr" indent="0" marL="0">
              <a:lnSpc>
                <a:spcPts val="2347"/>
              </a:lnSpc>
              <a:buNone/>
            </a:pPr>
            <a:r>
              <a:rPr lang="en-US" sz="1575" dirty="0">
                <a:solidFill>
                  <a:srgbClr val="000000"/>
                </a:solidFill>
                <a:latin typeface="Segoe UI" pitchFamily="34" charset="0"/>
                <a:ea typeface="Segoe UI" pitchFamily="34" charset="-122"/>
                <a:cs typeface="Segoe UI" pitchFamily="34" charset="-120"/>
              </a:rPr>
              <a:t>يتطلب اختيارات منهجية.</a:t>
            </a:r>
            <a:endParaRPr lang="en-US" sz="1575"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4011067" y="2132707"/>
            <a:ext cx="4193977" cy="3614142"/>
          </a:xfrm>
          <a:prstGeom prst="rect">
            <a:avLst/>
          </a:prstGeom>
        </p:spPr>
      </p:pic>
      <p:sp>
        <p:nvSpPr>
          <p:cNvPr id="4" name="Text 0"/>
          <p:cNvSpPr/>
          <p:nvPr/>
        </p:nvSpPr>
        <p:spPr>
          <a:xfrm>
            <a:off x="-4272930" y="314325"/>
            <a:ext cx="21717000" cy="434280"/>
          </a:xfrm>
          <a:prstGeom prst="rect">
            <a:avLst/>
          </a:prstGeom>
          <a:noFill/>
          <a:ln/>
        </p:spPr>
        <p:txBody>
          <a:bodyPr wrap="square" lIns="0" tIns="0" rIns="0" bIns="0" rtlCol="0" anchor="ctr" vert="horz"/>
          <a:lstStyle/>
          <a:p>
            <a:pPr algn="ctr" indent="0" marL="0">
              <a:lnSpc>
                <a:spcPts val="3420"/>
              </a:lnSpc>
              <a:buNone/>
            </a:pPr>
            <a:r>
              <a:rPr lang="en-US" sz="2850" b="1" dirty="0">
                <a:solidFill>
                  <a:srgbClr val="000000"/>
                </a:solidFill>
                <a:latin typeface="Poppins" pitchFamily="34" charset="0"/>
                <a:ea typeface="Poppins" pitchFamily="34" charset="-122"/>
                <a:cs typeface="Poppins" pitchFamily="34" charset="-120"/>
              </a:rPr>
              <a:t>لوحدة PSYCH401 (Learning Outcomes) مخرجات التعلم</a:t>
            </a:r>
            <a:endParaRPr lang="en-US" sz="2850" dirty="0"/>
          </a:p>
        </p:txBody>
      </p:sp>
      <p:sp>
        <p:nvSpPr>
          <p:cNvPr id="5" name="Text 1"/>
          <p:cNvSpPr/>
          <p:nvPr/>
        </p:nvSpPr>
        <p:spPr>
          <a:xfrm>
            <a:off x="889099" y="2543175"/>
            <a:ext cx="4114800" cy="217140"/>
          </a:xfrm>
          <a:prstGeom prst="rect">
            <a:avLst/>
          </a:prstGeom>
          <a:noFill/>
          <a:ln/>
        </p:spPr>
        <p:txBody>
          <a:bodyPr wrap="square" lIns="0" tIns="0" rIns="0" bIns="0" rtlCol="0" anchor="ctr" vert="horz"/>
          <a:lstStyle/>
          <a:p>
            <a:pPr algn="ctr" indent="0" marL="0">
              <a:lnSpc>
                <a:spcPts val="1710"/>
              </a:lnSpc>
              <a:buNone/>
            </a:pPr>
            <a:r>
              <a:rPr lang="en-US" sz="1500" b="1" dirty="0">
                <a:solidFill>
                  <a:srgbClr val="FFFFFF"/>
                </a:solidFill>
                <a:latin typeface="Poppins" pitchFamily="34" charset="0"/>
                <a:ea typeface="Poppins" pitchFamily="34" charset="-122"/>
                <a:cs typeface="Poppins" pitchFamily="34" charset="-120"/>
              </a:rPr>
              <a:t>فهم نطاق علم النفس</a:t>
            </a:r>
            <a:endParaRPr lang="en-US" sz="1500" dirty="0"/>
          </a:p>
        </p:txBody>
      </p:sp>
      <p:sp>
        <p:nvSpPr>
          <p:cNvPr id="6" name="Text 2"/>
          <p:cNvSpPr/>
          <p:nvPr/>
        </p:nvSpPr>
        <p:spPr>
          <a:xfrm>
            <a:off x="7298531" y="2543175"/>
            <a:ext cx="6172200" cy="217140"/>
          </a:xfrm>
          <a:prstGeom prst="rect">
            <a:avLst/>
          </a:prstGeom>
          <a:noFill/>
          <a:ln/>
        </p:spPr>
        <p:txBody>
          <a:bodyPr wrap="square" lIns="0" tIns="0" rIns="0" bIns="0" rtlCol="0" anchor="ctr" vert="horz"/>
          <a:lstStyle/>
          <a:p>
            <a:pPr algn="ctr" indent="0" marL="0">
              <a:lnSpc>
                <a:spcPts val="1710"/>
              </a:lnSpc>
              <a:buNone/>
            </a:pPr>
            <a:r>
              <a:rPr lang="en-US" sz="1500" b="1" dirty="0">
                <a:solidFill>
                  <a:srgbClr val="FFFFFF"/>
                </a:solidFill>
                <a:latin typeface="Poppins" pitchFamily="34" charset="0"/>
                <a:ea typeface="Poppins" pitchFamily="34" charset="-122"/>
                <a:cs typeface="Poppins" pitchFamily="34" charset="-120"/>
              </a:rPr>
              <a:t>فهم المناهج النظرية وآثارها</a:t>
            </a:r>
            <a:endParaRPr lang="en-US" sz="1500" dirty="0"/>
          </a:p>
        </p:txBody>
      </p:sp>
      <p:sp>
        <p:nvSpPr>
          <p:cNvPr id="7" name="Text 3"/>
          <p:cNvSpPr/>
          <p:nvPr/>
        </p:nvSpPr>
        <p:spPr>
          <a:xfrm>
            <a:off x="1700674" y="5162550"/>
            <a:ext cx="3040380" cy="206276"/>
          </a:xfrm>
          <a:prstGeom prst="rect">
            <a:avLst/>
          </a:prstGeom>
          <a:noFill/>
          <a:ln/>
        </p:spPr>
        <p:txBody>
          <a:bodyPr wrap="square" lIns="0" tIns="0" rIns="0" bIns="0" rtlCol="0" anchor="ctr" vert="horz"/>
          <a:lstStyle/>
          <a:p>
            <a:pPr algn="ctr" indent="0" marL="0">
              <a:lnSpc>
                <a:spcPts val="1625"/>
              </a:lnSpc>
              <a:buNone/>
            </a:pPr>
            <a:r>
              <a:rPr lang="en-US" sz="1425" b="1" dirty="0">
                <a:solidFill>
                  <a:srgbClr val="FFFFFF"/>
                </a:solidFill>
                <a:latin typeface="Poppins" pitchFamily="34" charset="0"/>
                <a:ea typeface="Poppins" pitchFamily="34" charset="-122"/>
                <a:cs typeface="Poppins" pitchFamily="34" charset="-120"/>
              </a:rPr>
              <a:t>علم النفس كعلم</a:t>
            </a:r>
            <a:endParaRPr lang="en-US" sz="1425" dirty="0"/>
          </a:p>
        </p:txBody>
      </p:sp>
      <p:sp>
        <p:nvSpPr>
          <p:cNvPr id="8" name="Text 4"/>
          <p:cNvSpPr/>
          <p:nvPr/>
        </p:nvSpPr>
        <p:spPr>
          <a:xfrm>
            <a:off x="9031605" y="5162550"/>
            <a:ext cx="3691890" cy="206276"/>
          </a:xfrm>
          <a:prstGeom prst="rect">
            <a:avLst/>
          </a:prstGeom>
          <a:noFill/>
          <a:ln/>
        </p:spPr>
        <p:txBody>
          <a:bodyPr wrap="square" lIns="0" tIns="0" rIns="0" bIns="0" rtlCol="0" anchor="ctr" vert="horz"/>
          <a:lstStyle/>
          <a:p>
            <a:pPr algn="ctr" indent="0" marL="0">
              <a:lnSpc>
                <a:spcPts val="1625"/>
              </a:lnSpc>
              <a:buNone/>
            </a:pPr>
            <a:r>
              <a:rPr lang="en-US" sz="1425" b="1" dirty="0">
                <a:solidFill>
                  <a:srgbClr val="FFFFFF"/>
                </a:solidFill>
                <a:latin typeface="Poppins" pitchFamily="34" charset="0"/>
                <a:ea typeface="Poppins" pitchFamily="34" charset="-122"/>
                <a:cs typeface="Poppins" pitchFamily="34" charset="-120"/>
              </a:rPr>
              <a:t>القضايا الأخلاقية</a:t>
            </a:r>
            <a:endParaRPr lang="en-US" sz="1425" dirty="0"/>
          </a:p>
        </p:txBody>
      </p:sp>
      <p:sp>
        <p:nvSpPr>
          <p:cNvPr id="9" name="Text 5"/>
          <p:cNvSpPr/>
          <p:nvPr/>
        </p:nvSpPr>
        <p:spPr>
          <a:xfrm>
            <a:off x="159990" y="2200275"/>
            <a:ext cx="5410200" cy="228600"/>
          </a:xfrm>
          <a:prstGeom prst="rect">
            <a:avLst/>
          </a:prstGeom>
          <a:noFill/>
          <a:ln/>
        </p:spPr>
        <p:txBody>
          <a:bodyPr wrap="square" lIns="0" tIns="0" rIns="0" bIns="0" rtlCol="0" anchor="ctr" vert="horz"/>
          <a:lstStyle/>
          <a:p>
            <a:pPr algn="ctr" indent="0" marL="0">
              <a:lnSpc>
                <a:spcPts val="1800"/>
              </a:lnSpc>
              <a:buNone/>
            </a:pPr>
            <a:r>
              <a:rPr lang="en-US" sz="1500" b="1" dirty="0">
                <a:solidFill>
                  <a:srgbClr val="000000"/>
                </a:solidFill>
                <a:latin typeface="Poppins" pitchFamily="34" charset="0"/>
                <a:ea typeface="Poppins" pitchFamily="34" charset="-122"/>
                <a:cs typeface="Poppins" pitchFamily="34" charset="-120"/>
              </a:rPr>
              <a:t>(LO1) مخرج التعلم الأول</a:t>
            </a:r>
            <a:endParaRPr lang="en-US" sz="1500" dirty="0"/>
          </a:p>
        </p:txBody>
      </p:sp>
      <p:sp>
        <p:nvSpPr>
          <p:cNvPr id="10" name="Text 6"/>
          <p:cNvSpPr/>
          <p:nvPr/>
        </p:nvSpPr>
        <p:spPr>
          <a:xfrm>
            <a:off x="7863810" y="2200275"/>
            <a:ext cx="5356860" cy="217140"/>
          </a:xfrm>
          <a:prstGeom prst="rect">
            <a:avLst/>
          </a:prstGeom>
          <a:noFill/>
          <a:ln/>
        </p:spPr>
        <p:txBody>
          <a:bodyPr wrap="square" lIns="0" tIns="0" rIns="0" bIns="0" rtlCol="0" anchor="ctr" vert="horz"/>
          <a:lstStyle/>
          <a:p>
            <a:pPr algn="ctr" indent="0" marL="0">
              <a:lnSpc>
                <a:spcPts val="1710"/>
              </a:lnSpc>
              <a:buNone/>
            </a:pPr>
            <a:r>
              <a:rPr lang="en-US" sz="1425" b="1" dirty="0">
                <a:solidFill>
                  <a:srgbClr val="000000"/>
                </a:solidFill>
                <a:latin typeface="Poppins" pitchFamily="34" charset="0"/>
                <a:ea typeface="Poppins" pitchFamily="34" charset="-122"/>
                <a:cs typeface="Poppins" pitchFamily="34" charset="-120"/>
              </a:rPr>
              <a:t>(LO2) مخرج التعلم الثاني</a:t>
            </a:r>
            <a:endParaRPr lang="en-US" sz="1425" dirty="0"/>
          </a:p>
        </p:txBody>
      </p:sp>
      <p:sp>
        <p:nvSpPr>
          <p:cNvPr id="11" name="Text 7"/>
          <p:cNvSpPr/>
          <p:nvPr/>
        </p:nvSpPr>
        <p:spPr>
          <a:xfrm>
            <a:off x="19943" y="4819650"/>
            <a:ext cx="5638800" cy="228600"/>
          </a:xfrm>
          <a:prstGeom prst="rect">
            <a:avLst/>
          </a:prstGeom>
          <a:noFill/>
          <a:ln/>
        </p:spPr>
        <p:txBody>
          <a:bodyPr wrap="square" lIns="0" tIns="0" rIns="0" bIns="0" rtlCol="0" anchor="ctr" vert="horz"/>
          <a:lstStyle/>
          <a:p>
            <a:pPr algn="ctr" indent="0" marL="0">
              <a:lnSpc>
                <a:spcPts val="1800"/>
              </a:lnSpc>
              <a:buNone/>
            </a:pPr>
            <a:r>
              <a:rPr lang="en-US" sz="1500" b="1" dirty="0">
                <a:solidFill>
                  <a:srgbClr val="000000"/>
                </a:solidFill>
                <a:latin typeface="Poppins" pitchFamily="34" charset="0"/>
                <a:ea typeface="Poppins" pitchFamily="34" charset="-122"/>
                <a:cs typeface="Poppins" pitchFamily="34" charset="-120"/>
              </a:rPr>
              <a:t>(LO3) مخرج التعلم الثالث</a:t>
            </a:r>
            <a:endParaRPr lang="en-US" sz="1500" dirty="0"/>
          </a:p>
        </p:txBody>
      </p:sp>
      <p:sp>
        <p:nvSpPr>
          <p:cNvPr id="12" name="Text 8"/>
          <p:cNvSpPr/>
          <p:nvPr/>
        </p:nvSpPr>
        <p:spPr>
          <a:xfrm>
            <a:off x="8030527" y="4819650"/>
            <a:ext cx="5074920" cy="205680"/>
          </a:xfrm>
          <a:prstGeom prst="rect">
            <a:avLst/>
          </a:prstGeom>
          <a:noFill/>
          <a:ln/>
        </p:spPr>
        <p:txBody>
          <a:bodyPr wrap="square" lIns="0" tIns="0" rIns="0" bIns="0" rtlCol="0" anchor="ctr" vert="horz"/>
          <a:lstStyle/>
          <a:p>
            <a:pPr algn="ctr" indent="0" marL="0">
              <a:lnSpc>
                <a:spcPts val="1620"/>
              </a:lnSpc>
              <a:buNone/>
            </a:pPr>
            <a:r>
              <a:rPr lang="en-US" sz="1350" b="1" dirty="0">
                <a:solidFill>
                  <a:srgbClr val="000000"/>
                </a:solidFill>
                <a:latin typeface="Poppins" pitchFamily="34" charset="0"/>
                <a:ea typeface="Poppins" pitchFamily="34" charset="-122"/>
                <a:cs typeface="Poppins" pitchFamily="34" charset="-120"/>
              </a:rPr>
              <a:t>(LO4) مخرج التعلم الرابع</a:t>
            </a:r>
            <a:endParaRPr lang="en-US" sz="1350" dirty="0"/>
          </a:p>
        </p:txBody>
      </p:sp>
      <p:sp>
        <p:nvSpPr>
          <p:cNvPr id="13" name="Text 9"/>
          <p:cNvSpPr/>
          <p:nvPr/>
        </p:nvSpPr>
        <p:spPr>
          <a:xfrm>
            <a:off x="895350" y="1152525"/>
            <a:ext cx="777627" cy="457200"/>
          </a:xfrm>
          <a:prstGeom prst="rect">
            <a:avLst/>
          </a:prstGeom>
          <a:noFill/>
          <a:ln/>
        </p:spPr>
        <p:txBody>
          <a:bodyPr wrap="square" lIns="0" tIns="0" rIns="0" bIns="0" rtlCol="0" anchor="ctr" vert="horz"/>
          <a:lstStyle/>
          <a:p>
            <a:pPr algn="ctr" indent="0" marL="0">
              <a:lnSpc>
                <a:spcPts val="1800"/>
              </a:lnSpc>
              <a:buNone/>
            </a:pPr>
            <a:r>
              <a:rPr lang="en-US" sz="1500" dirty="0">
                <a:solidFill>
                  <a:srgbClr val="000000"/>
                </a:solidFill>
                <a:latin typeface="Roboto-Regular" pitchFamily="34" charset="0"/>
                <a:ea typeface="Roboto-Regular" pitchFamily="34" charset="-122"/>
                <a:cs typeface="Roboto-Regular" pitchFamily="34" charset="-120"/>
              </a:rPr>
              <a:t>مقدمة تأطيرية: عند إتمام هذه الوحدة بنجاح، سيكون الطالب قادراً على تحقيق أربعة مخرجات تعلم أساسية تشكل الإطار المفاهيمي</a:t>
            </a:r>
            <a:pPr algn="ctr" indent="0" marL="0">
              <a:lnSpc>
                <a:spcPts val="1800"/>
              </a:lnSpc>
              <a:buNone/>
            </a:pPr>
            <a:r>
              <a:rPr lang="en-US" sz="1500" dirty="0">
                <a:solidFill>
                  <a:srgbClr val="000000"/>
                </a:solidFill>
                <a:latin typeface="Roboto-Regular" pitchFamily="34" charset="0"/>
                <a:ea typeface="Roboto-Regular" pitchFamily="34" charset="-122"/>
                <a:cs typeface="Roboto-Regular" pitchFamily="34" charset="-120"/>
              </a:rPr>
              <a:t>
</a:t>
            </a:r>
            <a:pPr algn="ctr" indent="0" marL="0">
              <a:lnSpc>
                <a:spcPts val="1800"/>
              </a:lnSpc>
              <a:buNone/>
            </a:pPr>
            <a:r>
              <a:rPr lang="en-US" sz="1500" dirty="0">
                <a:solidFill>
                  <a:srgbClr val="000000"/>
                </a:solidFill>
                <a:latin typeface="Roboto-Regular" pitchFamily="34" charset="0"/>
                <a:ea typeface="Roboto-Regular" pitchFamily="34" charset="-122"/>
                <a:cs typeface="Roboto-Regular" pitchFamily="34" charset="-120"/>
              </a:rPr>
              <a:t>الشامل لعلم النفس كتخصص علمي ومنهي. هذه المخرجات متصلة ب mutually تطوير التفكير النقدي والتحليل الأكاديمي المتقدم.</a:t>
            </a:r>
            <a:endParaRPr lang="en-US" sz="1500" dirty="0"/>
          </a:p>
        </p:txBody>
      </p:sp>
      <p:sp>
        <p:nvSpPr>
          <p:cNvPr id="14" name="Text 10"/>
          <p:cNvSpPr/>
          <p:nvPr/>
        </p:nvSpPr>
        <p:spPr>
          <a:xfrm>
            <a:off x="742950" y="3000375"/>
            <a:ext cx="121444" cy="1028700"/>
          </a:xfrm>
          <a:prstGeom prst="rect">
            <a:avLst/>
          </a:prstGeom>
          <a:noFill/>
          <a:ln/>
        </p:spPr>
        <p:txBody>
          <a:bodyPr wrap="square" lIns="0" tIns="0" rIns="0" bIns="0" rtlCol="0" anchor="ctr" vert="horz"/>
          <a:lstStyle/>
          <a:p>
            <a:pPr algn="r" indent="0" marL="0">
              <a:lnSpc>
                <a:spcPts val="1350"/>
              </a:lnSpc>
              <a:buNone/>
            </a:pPr>
            <a:r>
              <a:rPr lang="en-US" sz="1125" dirty="0">
                <a:solidFill>
                  <a:srgbClr val="000000"/>
                </a:solidFill>
                <a:latin typeface="Roboto-Regular" pitchFamily="34" charset="0"/>
                <a:ea typeface="Roboto-Regular" pitchFamily="34" charset="-122"/>
                <a:cs typeface="Roboto-Regular" pitchFamily="34" charset="-120"/>
              </a:rPr>
              <a:t>تعريف علم النفس كعلم العقل والسلوك -</a:t>
            </a:r>
            <a:pPr algn="r" indent="0" marL="0">
              <a:lnSpc>
                <a:spcPts val="1350"/>
              </a:lnSpc>
              <a:buNone/>
            </a:pPr>
            <a:r>
              <a:rPr lang="en-US" sz="1125" dirty="0">
                <a:solidFill>
                  <a:srgbClr val="000000"/>
                </a:solidFill>
                <a:latin typeface="Roboto-Regular" pitchFamily="34" charset="0"/>
                <a:ea typeface="Roboto-Regular" pitchFamily="34" charset="-122"/>
                <a:cs typeface="Roboto-Regular" pitchFamily="34" charset="-120"/>
              </a:rPr>
              <a:t>
</a:t>
            </a:r>
            <a:pPr algn="r" indent="0" marL="0">
              <a:lnSpc>
                <a:spcPts val="1350"/>
              </a:lnSpc>
              <a:buNone/>
            </a:pPr>
            <a:r>
              <a:rPr lang="en-US" sz="1125" dirty="0">
                <a:solidFill>
                  <a:srgbClr val="000000"/>
                </a:solidFill>
                <a:latin typeface="Roboto-Regular" pitchFamily="34" charset="0"/>
                <a:ea typeface="Roboto-Regular" pitchFamily="34" charset="-122"/>
                <a:cs typeface="Roboto-Regular" pitchFamily="34" charset="-120"/>
              </a:rPr>
              <a:t>تحليل شاشات علم النفس كتخصص علمي مستقل -</a:t>
            </a:r>
            <a:pPr algn="r" indent="0" marL="0">
              <a:lnSpc>
                <a:spcPts val="1350"/>
              </a:lnSpc>
              <a:buNone/>
            </a:pPr>
            <a:r>
              <a:rPr lang="en-US" sz="1125" dirty="0">
                <a:solidFill>
                  <a:srgbClr val="000000"/>
                </a:solidFill>
                <a:latin typeface="Roboto-Regular" pitchFamily="34" charset="0"/>
                <a:ea typeface="Roboto-Regular" pitchFamily="34" charset="-122"/>
                <a:cs typeface="Roboto-Regular" pitchFamily="34" charset="-120"/>
              </a:rPr>
              <a:t>
</a:t>
            </a:r>
            <a:pPr algn="r" indent="0" marL="0">
              <a:lnSpc>
                <a:spcPts val="1350"/>
              </a:lnSpc>
              <a:buNone/>
            </a:pPr>
            <a:r>
              <a:rPr lang="en-US" sz="1125" dirty="0">
                <a:solidFill>
                  <a:srgbClr val="000000"/>
                </a:solidFill>
                <a:latin typeface="Roboto-Regular" pitchFamily="34" charset="0"/>
                <a:ea typeface="Roboto-Regular" pitchFamily="34" charset="-122"/>
                <a:cs typeface="Roboto-Regular" pitchFamily="34" charset="-120"/>
              </a:rPr>
              <a:t>فحص المناهج والتوجهات النظرية المختلفة داخل</a:t>
            </a:r>
            <a:pPr algn="r" indent="0" marL="0">
              <a:lnSpc>
                <a:spcPts val="1350"/>
              </a:lnSpc>
              <a:buNone/>
            </a:pPr>
            <a:r>
              <a:rPr lang="en-US" sz="1125" dirty="0">
                <a:solidFill>
                  <a:srgbClr val="000000"/>
                </a:solidFill>
                <a:latin typeface="Roboto-Regular" pitchFamily="34" charset="0"/>
                <a:ea typeface="Roboto-Regular" pitchFamily="34" charset="-122"/>
                <a:cs typeface="Roboto-Regular" pitchFamily="34" charset="-120"/>
              </a:rPr>
              <a:t>
</a:t>
            </a:r>
            <a:pPr algn="r" indent="0" marL="0">
              <a:lnSpc>
                <a:spcPts val="1350"/>
              </a:lnSpc>
              <a:buNone/>
            </a:pPr>
            <a:r>
              <a:rPr lang="en-US" sz="1125" dirty="0">
                <a:solidFill>
                  <a:srgbClr val="000000"/>
                </a:solidFill>
                <a:latin typeface="Roboto-Regular" pitchFamily="34" charset="0"/>
                <a:ea typeface="Roboto-Regular" pitchFamily="34" charset="-122"/>
                <a:cs typeface="Roboto-Regular" pitchFamily="34" charset="-120"/>
              </a:rPr>
              <a:t>علم النفس</a:t>
            </a:r>
            <a:pPr algn="r" indent="0" marL="0">
              <a:lnSpc>
                <a:spcPts val="1350"/>
              </a:lnSpc>
              <a:buNone/>
            </a:pPr>
            <a:r>
              <a:rPr lang="en-US" sz="1125" dirty="0">
                <a:solidFill>
                  <a:srgbClr val="000000"/>
                </a:solidFill>
                <a:latin typeface="Roboto-Regular" pitchFamily="34" charset="0"/>
                <a:ea typeface="Roboto-Regular" pitchFamily="34" charset="-122"/>
                <a:cs typeface="Roboto-Regular" pitchFamily="34" charset="-120"/>
              </a:rPr>
              <a:t>
</a:t>
            </a:r>
            <a:pPr algn="r" indent="0" marL="0">
              <a:lnSpc>
                <a:spcPts val="1350"/>
              </a:lnSpc>
              <a:buNone/>
            </a:pPr>
            <a:r>
              <a:rPr lang="en-US" sz="1125" dirty="0">
                <a:solidFill>
                  <a:srgbClr val="000000"/>
                </a:solidFill>
                <a:latin typeface="Roboto-Regular" pitchFamily="34" charset="0"/>
                <a:ea typeface="Roboto-Regular" pitchFamily="34" charset="-122"/>
                <a:cs typeface="Roboto-Regular" pitchFamily="34" charset="-120"/>
              </a:rPr>
              <a:t>- ربط المفاهيم النفسية بالقضايا المجتمعية</a:t>
            </a:r>
            <a:pPr algn="r" indent="0" marL="0">
              <a:lnSpc>
                <a:spcPts val="1350"/>
              </a:lnSpc>
              <a:buNone/>
            </a:pPr>
            <a:r>
              <a:rPr lang="en-US" sz="1125" dirty="0">
                <a:solidFill>
                  <a:srgbClr val="000000"/>
                </a:solidFill>
                <a:latin typeface="Roboto-Regular" pitchFamily="34" charset="0"/>
                <a:ea typeface="Roboto-Regular" pitchFamily="34" charset="-122"/>
                <a:cs typeface="Roboto-Regular" pitchFamily="34" charset="-120"/>
              </a:rPr>
              <a:t>
</a:t>
            </a:r>
            <a:pPr algn="r" indent="0" marL="0">
              <a:lnSpc>
                <a:spcPts val="1350"/>
              </a:lnSpc>
              <a:buNone/>
            </a:pPr>
            <a:r>
              <a:rPr lang="en-US" sz="1125" dirty="0">
                <a:solidFill>
                  <a:srgbClr val="000000"/>
                </a:solidFill>
                <a:latin typeface="Roboto-Regular" pitchFamily="34" charset="0"/>
                <a:ea typeface="Roboto-Regular" pitchFamily="34" charset="-122"/>
                <a:cs typeface="Roboto-Regular" pitchFamily="34" charset="-120"/>
              </a:rPr>
              <a:t>- المعاصرة</a:t>
            </a:r>
            <a:endParaRPr lang="en-US" sz="1125" dirty="0"/>
          </a:p>
        </p:txBody>
      </p:sp>
      <p:sp>
        <p:nvSpPr>
          <p:cNvPr id="15" name="Text 11"/>
          <p:cNvSpPr/>
          <p:nvPr/>
        </p:nvSpPr>
        <p:spPr>
          <a:xfrm>
            <a:off x="8029575" y="3000375"/>
            <a:ext cx="212675" cy="914549"/>
          </a:xfrm>
          <a:prstGeom prst="rect">
            <a:avLst/>
          </a:prstGeom>
          <a:noFill/>
          <a:ln/>
        </p:spPr>
        <p:txBody>
          <a:bodyPr wrap="square" lIns="0" tIns="0" rIns="0" bIns="0" rtlCol="0" anchor="ctr" vert="horz"/>
          <a:lstStyle/>
          <a:p>
            <a:pPr algn="r" indent="0" marL="0">
              <a:lnSpc>
                <a:spcPts val="1440"/>
              </a:lnSpc>
              <a:buNone/>
            </a:pPr>
            <a:r>
              <a:rPr lang="en-US" sz="1200" dirty="0">
                <a:solidFill>
                  <a:srgbClr val="000000"/>
                </a:solidFill>
                <a:latin typeface="Roboto-Regular" pitchFamily="34" charset="0"/>
                <a:ea typeface="Roboto-Regular" pitchFamily="34" charset="-122"/>
                <a:cs typeface="Roboto-Regular" pitchFamily="34" charset="-120"/>
              </a:rPr>
              <a:t>شجر المبادئ والافتراضات الأساسية للمناهج النظرية -</a:t>
            </a:r>
            <a:pPr algn="r" indent="0" marL="0">
              <a:lnSpc>
                <a:spcPts val="1440"/>
              </a:lnSpc>
              <a:buNone/>
            </a:pPr>
            <a:r>
              <a:rPr lang="en-US" sz="1200" dirty="0">
                <a:solidFill>
                  <a:srgbClr val="000000"/>
                </a:solidFill>
                <a:latin typeface="Roboto-Regular" pitchFamily="34" charset="0"/>
                <a:ea typeface="Roboto-Regular" pitchFamily="34" charset="-122"/>
                <a:cs typeface="Roboto-Regular" pitchFamily="34" charset="-120"/>
              </a:rPr>
              <a:t>
</a:t>
            </a:r>
            <a:pPr algn="r" indent="0" marL="0">
              <a:lnSpc>
                <a:spcPts val="1440"/>
              </a:lnSpc>
              <a:buNone/>
            </a:pPr>
            <a:r>
              <a:rPr lang="en-US" sz="1200" dirty="0">
                <a:solidFill>
                  <a:srgbClr val="000000"/>
                </a:solidFill>
                <a:latin typeface="Roboto-Regular" pitchFamily="34" charset="0"/>
                <a:ea typeface="Roboto-Regular" pitchFamily="34" charset="-122"/>
                <a:cs typeface="Roboto-Regular" pitchFamily="34" charset="-120"/>
              </a:rPr>
              <a:t>تقييم كيفية دعم هذه المبادئ للأدوار النظرية المختلفة -</a:t>
            </a:r>
            <a:pPr algn="r" indent="0" marL="0">
              <a:lnSpc>
                <a:spcPts val="1440"/>
              </a:lnSpc>
              <a:buNone/>
            </a:pPr>
            <a:r>
              <a:rPr lang="en-US" sz="1200" dirty="0">
                <a:solidFill>
                  <a:srgbClr val="000000"/>
                </a:solidFill>
                <a:latin typeface="Roboto-Regular" pitchFamily="34" charset="0"/>
                <a:ea typeface="Roboto-Regular" pitchFamily="34" charset="-122"/>
                <a:cs typeface="Roboto-Regular" pitchFamily="34" charset="-120"/>
              </a:rPr>
              <a:t>
</a:t>
            </a:r>
            <a:pPr algn="r" indent="0" marL="0">
              <a:lnSpc>
                <a:spcPts val="1440"/>
              </a:lnSpc>
              <a:buNone/>
            </a:pPr>
            <a:r>
              <a:rPr lang="en-US" sz="1200" dirty="0">
                <a:solidFill>
                  <a:srgbClr val="000000"/>
                </a:solidFill>
                <a:latin typeface="Roboto-Regular" pitchFamily="34" charset="0"/>
                <a:ea typeface="Roboto-Regular" pitchFamily="34" charset="-122"/>
                <a:cs typeface="Roboto-Regular" pitchFamily="34" charset="-120"/>
              </a:rPr>
              <a:t>تحليل ملامح الأساليب العلمية لدراسة السلوكي</a:t>
            </a:r>
            <a:pPr algn="r" indent="0" marL="0">
              <a:lnSpc>
                <a:spcPts val="1440"/>
              </a:lnSpc>
              <a:buNone/>
            </a:pPr>
            <a:r>
              <a:rPr lang="en-US" sz="1200" dirty="0">
                <a:solidFill>
                  <a:srgbClr val="000000"/>
                </a:solidFill>
                <a:latin typeface="Roboto-Regular" pitchFamily="34" charset="0"/>
                <a:ea typeface="Roboto-Regular" pitchFamily="34" charset="-122"/>
                <a:cs typeface="Roboto-Regular" pitchFamily="34" charset="-120"/>
              </a:rPr>
              <a:t>
</a:t>
            </a:r>
            <a:pPr algn="r" indent="0" marL="0">
              <a:lnSpc>
                <a:spcPts val="1440"/>
              </a:lnSpc>
              <a:buNone/>
            </a:pPr>
            <a:r>
              <a:rPr lang="en-US" sz="1200" dirty="0">
                <a:solidFill>
                  <a:srgbClr val="000000"/>
                </a:solidFill>
                <a:latin typeface="Roboto-Regular" pitchFamily="34" charset="0"/>
                <a:ea typeface="Roboto-Regular" pitchFamily="34" charset="-122"/>
                <a:cs typeface="Roboto-Regular" pitchFamily="34" charset="-120"/>
              </a:rPr>
              <a:t>والعمليات المعرفية</a:t>
            </a:r>
            <a:pPr algn="r" indent="0" marL="0">
              <a:lnSpc>
                <a:spcPts val="1440"/>
              </a:lnSpc>
              <a:buNone/>
            </a:pPr>
            <a:r>
              <a:rPr lang="en-US" sz="1200" dirty="0">
                <a:solidFill>
                  <a:srgbClr val="000000"/>
                </a:solidFill>
                <a:latin typeface="Roboto-Regular" pitchFamily="34" charset="0"/>
                <a:ea typeface="Roboto-Regular" pitchFamily="34" charset="-122"/>
                <a:cs typeface="Roboto-Regular" pitchFamily="34" charset="-120"/>
              </a:rPr>
              <a:t>
</a:t>
            </a:r>
            <a:pPr algn="r" indent="0" marL="0">
              <a:lnSpc>
                <a:spcPts val="1440"/>
              </a:lnSpc>
              <a:buNone/>
            </a:pPr>
            <a:r>
              <a:rPr lang="en-US" sz="1200" dirty="0">
                <a:solidFill>
                  <a:srgbClr val="000000"/>
                </a:solidFill>
                <a:latin typeface="Roboto-Regular" pitchFamily="34" charset="0"/>
                <a:ea typeface="Roboto-Regular" pitchFamily="34" charset="-122"/>
                <a:cs typeface="Roboto-Regular" pitchFamily="34" charset="-120"/>
              </a:rPr>
              <a:t>- معالجة القضايا الأخلاقية في البحث مع المشاركين -</a:t>
            </a:r>
            <a:endParaRPr lang="en-US" sz="1200" dirty="0"/>
          </a:p>
        </p:txBody>
      </p:sp>
      <p:sp>
        <p:nvSpPr>
          <p:cNvPr id="16" name="Text 12"/>
          <p:cNvSpPr/>
          <p:nvPr/>
        </p:nvSpPr>
        <p:spPr>
          <a:xfrm>
            <a:off x="895350" y="5610225"/>
            <a:ext cx="47625" cy="583109"/>
          </a:xfrm>
          <a:prstGeom prst="rect">
            <a:avLst/>
          </a:prstGeom>
          <a:noFill/>
          <a:ln/>
        </p:spPr>
        <p:txBody>
          <a:bodyPr wrap="square" lIns="0" tIns="0" rIns="0" bIns="0" rtlCol="0" anchor="ctr" vert="horz"/>
          <a:lstStyle/>
          <a:p>
            <a:pPr algn="r" indent="0" marL="0">
              <a:lnSpc>
                <a:spcPts val="1530"/>
              </a:lnSpc>
              <a:buNone/>
            </a:pPr>
            <a:r>
              <a:rPr lang="en-US" sz="1275" dirty="0">
                <a:solidFill>
                  <a:srgbClr val="000000"/>
                </a:solidFill>
                <a:latin typeface="Roboto-Regular" pitchFamily="34" charset="0"/>
                <a:ea typeface="Roboto-Regular" pitchFamily="34" charset="-122"/>
                <a:cs typeface="Roboto-Regular" pitchFamily="34" charset="-120"/>
              </a:rPr>
              <a:t>تقييم مدى ملاءمة المنهج العلمي لدراسة</a:t>
            </a:r>
            <a:pPr algn="r" indent="0" marL="0">
              <a:lnSpc>
                <a:spcPts val="1530"/>
              </a:lnSpc>
              <a:buNone/>
            </a:pPr>
            <a:r>
              <a:rPr lang="en-US" sz="1275" dirty="0">
                <a:solidFill>
                  <a:srgbClr val="000000"/>
                </a:solidFill>
                <a:latin typeface="Roboto-Regular" pitchFamily="34" charset="0"/>
                <a:ea typeface="Roboto-Regular" pitchFamily="34" charset="-122"/>
                <a:cs typeface="Roboto-Regular" pitchFamily="34" charset="-120"/>
              </a:rPr>
              <a:t>
</a:t>
            </a:r>
            <a:pPr algn="r" indent="0" marL="0">
              <a:lnSpc>
                <a:spcPts val="1530"/>
              </a:lnSpc>
              <a:buNone/>
            </a:pPr>
            <a:r>
              <a:rPr lang="en-US" sz="1275" dirty="0">
                <a:solidFill>
                  <a:srgbClr val="000000"/>
                </a:solidFill>
                <a:latin typeface="Roboto-Regular" pitchFamily="34" charset="0"/>
                <a:ea typeface="Roboto-Regular" pitchFamily="34" charset="-122"/>
                <a:cs typeface="Roboto-Regular" pitchFamily="34" charset="-120"/>
              </a:rPr>
              <a:t>الظواهر النفسية</a:t>
            </a:r>
            <a:pPr algn="r" indent="0" marL="0">
              <a:lnSpc>
                <a:spcPts val="1530"/>
              </a:lnSpc>
              <a:buNone/>
            </a:pPr>
            <a:r>
              <a:rPr lang="en-US" sz="1275" dirty="0">
                <a:solidFill>
                  <a:srgbClr val="000000"/>
                </a:solidFill>
                <a:latin typeface="Roboto-Regular" pitchFamily="34" charset="0"/>
                <a:ea typeface="Roboto-Regular" pitchFamily="34" charset="-122"/>
                <a:cs typeface="Roboto-Regular" pitchFamily="34" charset="-120"/>
              </a:rPr>
              <a:t>
</a:t>
            </a:r>
            <a:pPr algn="r" indent="0" marL="0">
              <a:lnSpc>
                <a:spcPts val="1530"/>
              </a:lnSpc>
              <a:buNone/>
            </a:pPr>
            <a:r>
              <a:rPr lang="en-US" sz="1275" dirty="0">
                <a:solidFill>
                  <a:srgbClr val="000000"/>
                </a:solidFill>
                <a:latin typeface="Roboto-Regular" pitchFamily="34" charset="0"/>
                <a:ea typeface="Roboto-Regular" pitchFamily="34" charset="-122"/>
                <a:cs typeface="Roboto-Regular" pitchFamily="34" charset="-120"/>
              </a:rPr>
              <a:t>- تحليل التحديات المنهجية في البحث النفسي</a:t>
            </a:r>
            <a:endParaRPr lang="en-US" sz="1275" dirty="0"/>
          </a:p>
        </p:txBody>
      </p:sp>
      <p:sp>
        <p:nvSpPr>
          <p:cNvPr id="17" name="Text 13"/>
          <p:cNvSpPr/>
          <p:nvPr/>
        </p:nvSpPr>
        <p:spPr>
          <a:xfrm>
            <a:off x="8277225" y="5610225"/>
            <a:ext cx="126950" cy="548729"/>
          </a:xfrm>
          <a:prstGeom prst="rect">
            <a:avLst/>
          </a:prstGeom>
          <a:noFill/>
          <a:ln/>
        </p:spPr>
        <p:txBody>
          <a:bodyPr wrap="square" lIns="0" tIns="0" rIns="0" bIns="0" rtlCol="0" anchor="ctr" vert="horz"/>
          <a:lstStyle/>
          <a:p>
            <a:pPr algn="r" indent="0" marL="0">
              <a:lnSpc>
                <a:spcPts val="1440"/>
              </a:lnSpc>
              <a:buNone/>
            </a:pPr>
            <a:r>
              <a:rPr lang="en-US" sz="1200" dirty="0">
                <a:solidFill>
                  <a:srgbClr val="000000"/>
                </a:solidFill>
                <a:latin typeface="Roboto-Regular" pitchFamily="34" charset="0"/>
                <a:ea typeface="Roboto-Regular" pitchFamily="34" charset="-122"/>
                <a:cs typeface="Roboto-Regular" pitchFamily="34" charset="-120"/>
              </a:rPr>
              <a:t>تحديد وتحليل القضايا الأخلاقية في البحث النفسي -</a:t>
            </a:r>
            <a:pPr algn="r" indent="0" marL="0">
              <a:lnSpc>
                <a:spcPts val="1440"/>
              </a:lnSpc>
              <a:buNone/>
            </a:pPr>
            <a:r>
              <a:rPr lang="en-US" sz="1200" dirty="0">
                <a:solidFill>
                  <a:srgbClr val="000000"/>
                </a:solidFill>
                <a:latin typeface="Roboto-Regular" pitchFamily="34" charset="0"/>
                <a:ea typeface="Roboto-Regular" pitchFamily="34" charset="-122"/>
                <a:cs typeface="Roboto-Regular" pitchFamily="34" charset="-120"/>
              </a:rPr>
              <a:t>
</a:t>
            </a:r>
            <a:pPr algn="r" indent="0" marL="0">
              <a:lnSpc>
                <a:spcPts val="1440"/>
              </a:lnSpc>
              <a:buNone/>
            </a:pPr>
            <a:r>
              <a:rPr lang="en-US" sz="1200" dirty="0">
                <a:solidFill>
                  <a:srgbClr val="000000"/>
                </a:solidFill>
                <a:latin typeface="Roboto-Regular" pitchFamily="34" charset="0"/>
                <a:ea typeface="Roboto-Regular" pitchFamily="34" charset="-122"/>
                <a:cs typeface="Roboto-Regular" pitchFamily="34" charset="-120"/>
              </a:rPr>
              <a:t>تطبيق المعايير الأخلاقية على سيناريوهات بحثية -</a:t>
            </a:r>
            <a:pPr algn="r" indent="0" marL="0">
              <a:lnSpc>
                <a:spcPts val="1440"/>
              </a:lnSpc>
              <a:buNone/>
            </a:pPr>
            <a:r>
              <a:rPr lang="en-US" sz="1200" dirty="0">
                <a:solidFill>
                  <a:srgbClr val="000000"/>
                </a:solidFill>
                <a:latin typeface="Roboto-Regular" pitchFamily="34" charset="0"/>
                <a:ea typeface="Roboto-Regular" pitchFamily="34" charset="-122"/>
                <a:cs typeface="Roboto-Regular" pitchFamily="34" charset="-120"/>
              </a:rPr>
              <a:t>
</a:t>
            </a:r>
            <a:pPr algn="r" indent="0" marL="0">
              <a:lnSpc>
                <a:spcPts val="1440"/>
              </a:lnSpc>
              <a:buNone/>
            </a:pPr>
            <a:r>
              <a:rPr lang="en-US" sz="1200" dirty="0">
                <a:solidFill>
                  <a:srgbClr val="000000"/>
                </a:solidFill>
                <a:latin typeface="Roboto-Regular" pitchFamily="34" charset="0"/>
                <a:ea typeface="Roboto-Regular" pitchFamily="34" charset="-122"/>
                <a:cs typeface="Roboto-Regular" pitchFamily="34" charset="-120"/>
              </a:rPr>
              <a:t>منوعة</a:t>
            </a:r>
            <a:endParaRPr lang="en-US"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3925788" y="1673275"/>
            <a:ext cx="4328071" cy="4354711"/>
          </a:xfrm>
          <a:prstGeom prst="rect">
            <a:avLst/>
          </a:prstGeom>
        </p:spPr>
      </p:pic>
      <p:sp>
        <p:nvSpPr>
          <p:cNvPr id="4" name="Text 0"/>
          <p:cNvSpPr/>
          <p:nvPr/>
        </p:nvSpPr>
        <p:spPr>
          <a:xfrm>
            <a:off x="-1060653" y="228600"/>
            <a:ext cx="15026640" cy="328761"/>
          </a:xfrm>
          <a:prstGeom prst="rect">
            <a:avLst/>
          </a:prstGeom>
          <a:noFill/>
          <a:ln/>
        </p:spPr>
        <p:txBody>
          <a:bodyPr wrap="square" lIns="0" tIns="0" rIns="0" bIns="0" rtlCol="0" anchor="ctr" vert="horz"/>
          <a:lstStyle/>
          <a:p>
            <a:pPr algn="ctr" indent="0" marL="0">
              <a:lnSpc>
                <a:spcPts val="2588"/>
              </a:lnSpc>
              <a:buNone/>
            </a:pPr>
            <a:r>
              <a:rPr lang="en-US" sz="2175" b="1" dirty="0">
                <a:solidFill>
                  <a:srgbClr val="2C3E50"/>
                </a:solidFill>
                <a:latin typeface="Noto Sans KR" pitchFamily="34" charset="0"/>
                <a:ea typeface="Noto Sans KR" pitchFamily="34" charset="-122"/>
                <a:cs typeface="Noto Sans KR" pitchFamily="34" charset="-120"/>
              </a:rPr>
              <a:t>الجلسة 15: المبادئ الأخلاقية في البحث البشري</a:t>
            </a:r>
            <a:endParaRPr lang="en-US" sz="2175" dirty="0"/>
          </a:p>
        </p:txBody>
      </p:sp>
      <p:sp>
        <p:nvSpPr>
          <p:cNvPr id="5" name="Text 1"/>
          <p:cNvSpPr/>
          <p:nvPr/>
        </p:nvSpPr>
        <p:spPr>
          <a:xfrm>
            <a:off x="3314700" y="2971800"/>
            <a:ext cx="4732020" cy="221159"/>
          </a:xfrm>
          <a:prstGeom prst="rect">
            <a:avLst/>
          </a:prstGeom>
          <a:noFill/>
          <a:ln/>
        </p:spPr>
        <p:txBody>
          <a:bodyPr wrap="square" lIns="0" tIns="0" rIns="0" bIns="0" rtlCol="0" anchor="ctr" vert="horz"/>
          <a:lstStyle/>
          <a:p>
            <a:pPr indent="0" marL="0">
              <a:lnSpc>
                <a:spcPts val="1742"/>
              </a:lnSpc>
              <a:buNone/>
            </a:pPr>
            <a:r>
              <a:rPr lang="en-US" sz="1350" b="1" dirty="0">
                <a:solidFill>
                  <a:srgbClr val="2C3E50"/>
                </a:solidFill>
                <a:latin typeface="Noto Sans KR" pitchFamily="34" charset="0"/>
                <a:ea typeface="Noto Sans KR" pitchFamily="34" charset="-122"/>
                <a:cs typeface="Noto Sans KR" pitchFamily="34" charset="-120"/>
              </a:rPr>
              <a:t>الحماية من الضرر النفسي</a:t>
            </a:r>
            <a:endParaRPr lang="en-US" sz="1350" dirty="0"/>
          </a:p>
        </p:txBody>
      </p:sp>
      <p:sp>
        <p:nvSpPr>
          <p:cNvPr id="6" name="Text 2"/>
          <p:cNvSpPr/>
          <p:nvPr/>
        </p:nvSpPr>
        <p:spPr>
          <a:xfrm>
            <a:off x="9486900" y="1562100"/>
            <a:ext cx="7189470" cy="176510"/>
          </a:xfrm>
          <a:prstGeom prst="rect">
            <a:avLst/>
          </a:prstGeom>
          <a:noFill/>
          <a:ln/>
        </p:spPr>
        <p:txBody>
          <a:bodyPr wrap="square" lIns="0" tIns="0" rIns="0" bIns="0" rtlCol="0" anchor="ctr" vert="horz"/>
          <a:lstStyle/>
          <a:p>
            <a:pPr indent="0" marL="0">
              <a:lnSpc>
                <a:spcPts val="1390"/>
              </a:lnSpc>
              <a:buNone/>
            </a:pPr>
            <a:r>
              <a:rPr lang="en-US" sz="1275" b="1" dirty="0">
                <a:solidFill>
                  <a:srgbClr val="2C3E50"/>
                </a:solidFill>
                <a:latin typeface="Noto Sans KR" pitchFamily="34" charset="0"/>
                <a:ea typeface="Noto Sans KR" pitchFamily="34" charset="-122"/>
                <a:cs typeface="Noto Sans KR" pitchFamily="34" charset="-120"/>
              </a:rPr>
              <a:t>الموافقة المستنيرة (Informed Consent)</a:t>
            </a:r>
            <a:endParaRPr lang="en-US" sz="1275" dirty="0"/>
          </a:p>
        </p:txBody>
      </p:sp>
      <p:sp>
        <p:nvSpPr>
          <p:cNvPr id="7" name="Text 3"/>
          <p:cNvSpPr/>
          <p:nvPr/>
        </p:nvSpPr>
        <p:spPr>
          <a:xfrm>
            <a:off x="1190625" y="4781550"/>
            <a:ext cx="7680960" cy="166092"/>
          </a:xfrm>
          <a:prstGeom prst="rect">
            <a:avLst/>
          </a:prstGeom>
          <a:noFill/>
          <a:ln/>
        </p:spPr>
        <p:txBody>
          <a:bodyPr wrap="square" lIns="0" tIns="0" rIns="0" bIns="0" rtlCol="0" anchor="ctr" vert="horz"/>
          <a:lstStyle/>
          <a:p>
            <a:pPr indent="0" marL="0">
              <a:lnSpc>
                <a:spcPts val="1308"/>
              </a:lnSpc>
              <a:buNone/>
            </a:pPr>
            <a:r>
              <a:rPr lang="en-US" sz="1200" b="1" dirty="0">
                <a:solidFill>
                  <a:srgbClr val="2C3E50"/>
                </a:solidFill>
                <a:latin typeface="Noto Sans KR" pitchFamily="34" charset="0"/>
                <a:ea typeface="Noto Sans KR" pitchFamily="34" charset="-122"/>
                <a:cs typeface="Noto Sans KR" pitchFamily="34" charset="-120"/>
              </a:rPr>
              <a:t>الإحاطة الشاملة (Comprehensive Debriefing)</a:t>
            </a:r>
            <a:endParaRPr lang="en-US" sz="1200" dirty="0"/>
          </a:p>
        </p:txBody>
      </p:sp>
      <p:sp>
        <p:nvSpPr>
          <p:cNvPr id="8" name="Text 4"/>
          <p:cNvSpPr/>
          <p:nvPr/>
        </p:nvSpPr>
        <p:spPr>
          <a:xfrm>
            <a:off x="10544175" y="2971800"/>
            <a:ext cx="5280660" cy="228451"/>
          </a:xfrm>
          <a:prstGeom prst="rect">
            <a:avLst/>
          </a:prstGeom>
          <a:noFill/>
          <a:ln/>
        </p:spPr>
        <p:txBody>
          <a:bodyPr wrap="square" lIns="0" tIns="0" rIns="0" bIns="0" rtlCol="0" anchor="ctr" vert="horz"/>
          <a:lstStyle/>
          <a:p>
            <a:pPr indent="0" marL="0">
              <a:lnSpc>
                <a:spcPts val="1799"/>
              </a:lnSpc>
              <a:buNone/>
            </a:pPr>
            <a:r>
              <a:rPr lang="en-US" sz="1650" b="1" dirty="0">
                <a:solidFill>
                  <a:srgbClr val="2C3E50"/>
                </a:solidFill>
                <a:latin typeface="Noto Sans KR" pitchFamily="34" charset="0"/>
                <a:ea typeface="Noto Sans KR" pitchFamily="34" charset="-122"/>
                <a:cs typeface="Noto Sans KR" pitchFamily="34" charset="-120"/>
              </a:rPr>
              <a:t>تجنب الضرر غير المبرر</a:t>
            </a:r>
            <a:endParaRPr lang="en-US" sz="1650" dirty="0"/>
          </a:p>
        </p:txBody>
      </p:sp>
      <p:sp>
        <p:nvSpPr>
          <p:cNvPr id="9" name="Text 5"/>
          <p:cNvSpPr/>
          <p:nvPr/>
        </p:nvSpPr>
        <p:spPr>
          <a:xfrm>
            <a:off x="9363075" y="4781550"/>
            <a:ext cx="6377940" cy="186928"/>
          </a:xfrm>
          <a:prstGeom prst="rect">
            <a:avLst/>
          </a:prstGeom>
          <a:noFill/>
          <a:ln/>
        </p:spPr>
        <p:txBody>
          <a:bodyPr wrap="square" lIns="0" tIns="0" rIns="0" bIns="0" rtlCol="0" anchor="ctr" vert="horz"/>
          <a:lstStyle/>
          <a:p>
            <a:pPr indent="0" marL="0">
              <a:lnSpc>
                <a:spcPts val="1472"/>
              </a:lnSpc>
              <a:buNone/>
            </a:pPr>
            <a:r>
              <a:rPr lang="en-US" sz="1350" b="1" dirty="0">
                <a:solidFill>
                  <a:srgbClr val="2C3E50"/>
                </a:solidFill>
                <a:latin typeface="Noto Sans KR" pitchFamily="34" charset="0"/>
                <a:ea typeface="Noto Sans KR" pitchFamily="34" charset="-122"/>
                <a:cs typeface="Noto Sans KR" pitchFamily="34" charset="-120"/>
              </a:rPr>
              <a:t>حق الانسحاب (Right to Withdraw)</a:t>
            </a:r>
            <a:endParaRPr lang="en-US" sz="1350" dirty="0"/>
          </a:p>
        </p:txBody>
      </p:sp>
      <p:sp>
        <p:nvSpPr>
          <p:cNvPr id="10" name="Text 6"/>
          <p:cNvSpPr/>
          <p:nvPr/>
        </p:nvSpPr>
        <p:spPr>
          <a:xfrm>
            <a:off x="590550" y="6153150"/>
            <a:ext cx="38100" cy="314325"/>
          </a:xfrm>
          <a:prstGeom prst="rect">
            <a:avLst/>
          </a:prstGeom>
          <a:noFill/>
          <a:ln/>
        </p:spPr>
        <p:txBody>
          <a:bodyPr wrap="square" lIns="0" tIns="0" rIns="0" bIns="0" rtlCol="0" anchor="ctr" vert="horz"/>
          <a:lstStyle/>
          <a:p>
            <a:pPr algn="r" indent="0" marL="0">
              <a:lnSpc>
                <a:spcPts val="1238"/>
              </a:lnSpc>
              <a:buNone/>
            </a:pPr>
            <a:r>
              <a:rPr lang="en-US" sz="1125" b="1" dirty="0">
                <a:solidFill>
                  <a:srgbClr val="000000"/>
                </a:solidFill>
                <a:latin typeface="Noto Sans KR" pitchFamily="34" charset="0"/>
                <a:ea typeface="Noto Sans KR" pitchFamily="34" charset="-122"/>
                <a:cs typeface="Noto Sans KR" pitchFamily="34" charset="-120"/>
              </a:rPr>
              <a:t>التطبيق العملي: هذه المبادئ ليست مجرد قواعد نظرية، بل معايير عملية تتطلب تطبيقاً دقيقاً في كل مرحلة من مراحل البحث، من التصميم الأولي إلى</a:t>
            </a:r>
            <a:pPr algn="r" indent="0" marL="0">
              <a:lnSpc>
                <a:spcPts val="1238"/>
              </a:lnSpc>
              <a:buNone/>
            </a:pPr>
            <a:r>
              <a:rPr lang="en-US" sz="1125" b="1" dirty="0">
                <a:solidFill>
                  <a:srgbClr val="000000"/>
                </a:solidFill>
                <a:latin typeface="Noto Sans KR" pitchFamily="34" charset="0"/>
                <a:ea typeface="Noto Sans KR" pitchFamily="34" charset="-122"/>
                <a:cs typeface="Noto Sans KR" pitchFamily="34" charset="-120"/>
              </a:rPr>
              <a:t>
</a:t>
            </a:r>
            <a:pPr algn="r" indent="0" marL="0">
              <a:lnSpc>
                <a:spcPts val="1238"/>
              </a:lnSpc>
              <a:buNone/>
            </a:pPr>
            <a:r>
              <a:rPr lang="en-US" sz="1125" b="1" dirty="0">
                <a:solidFill>
                  <a:srgbClr val="000000"/>
                </a:solidFill>
                <a:latin typeface="Noto Sans KR" pitchFamily="34" charset="0"/>
                <a:ea typeface="Noto Sans KR" pitchFamily="34" charset="-122"/>
                <a:cs typeface="Noto Sans KR" pitchFamily="34" charset="-120"/>
              </a:rPr>
              <a:t>النشر النهائي.</a:t>
            </a:r>
            <a:endParaRPr lang="en-US" sz="1125" dirty="0"/>
          </a:p>
        </p:txBody>
      </p:sp>
      <p:sp>
        <p:nvSpPr>
          <p:cNvPr id="11" name="Text 7"/>
          <p:cNvSpPr/>
          <p:nvPr/>
        </p:nvSpPr>
        <p:spPr>
          <a:xfrm>
            <a:off x="533400" y="762000"/>
            <a:ext cx="12604403" cy="617041"/>
          </a:xfrm>
          <a:prstGeom prst="rect">
            <a:avLst/>
          </a:prstGeom>
          <a:noFill/>
          <a:ln/>
        </p:spPr>
        <p:txBody>
          <a:bodyPr wrap="square" lIns="0" tIns="0" rIns="0" bIns="0" rtlCol="0" anchor="ctr" vert="horz"/>
          <a:lstStyle/>
          <a:p>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مقدمة أساسية: تشكل الأدلال الأخلاقية لضمان حماية المشاركين من الضرر، معumo علم النفس كتخصص علمي، ازدادت الحاجة لوضع معايير صارمة تحكم دراسة</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
</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المشاركين وحقوقهم الأساسية. تضع الهيئات المونية مثل الجمعية البرطانية لعلم النفس والجمعية الأمريكية لعلم النفس مبادئ توجيهية شاملة على كل</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
</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باحث التلزام بها.</a:t>
            </a:r>
            <a:endParaRPr lang="en-US" sz="1350" dirty="0"/>
          </a:p>
        </p:txBody>
      </p:sp>
      <p:sp>
        <p:nvSpPr>
          <p:cNvPr id="12" name="Text 8"/>
          <p:cNvSpPr/>
          <p:nvPr/>
        </p:nvSpPr>
        <p:spPr>
          <a:xfrm>
            <a:off x="466725" y="3295650"/>
            <a:ext cx="47625" cy="770930"/>
          </a:xfrm>
          <a:prstGeom prst="rect">
            <a:avLst/>
          </a:prstGeom>
          <a:noFill/>
          <a:ln/>
        </p:spPr>
        <p:txBody>
          <a:bodyPr wrap="square" lIns="0" tIns="0" rIns="0" bIns="0" rtlCol="0" anchor="ctr" vert="horz"/>
          <a:lstStyle/>
          <a:p>
            <a:pPr algn="r" indent="0" marL="0">
              <a:lnSpc>
                <a:spcPts val="1517"/>
              </a:lnSpc>
              <a:buNone/>
            </a:pPr>
            <a:r>
              <a:rPr lang="en-US" sz="1275" dirty="0">
                <a:solidFill>
                  <a:srgbClr val="000000"/>
                </a:solidFill>
                <a:latin typeface="Noto Sans KR" pitchFamily="34" charset="0"/>
                <a:ea typeface="Noto Sans KR" pitchFamily="34" charset="-122"/>
                <a:cs typeface="Noto Sans KR" pitchFamily="34" charset="-120"/>
              </a:rPr>
              <a:t>يبدأ اتخاذ جميع التدابير لضمان عدم تعرض</a:t>
            </a:r>
            <a:pPr algn="r" indent="0" marL="0">
              <a:lnSpc>
                <a:spcPts val="1517"/>
              </a:lnSpc>
              <a:buNone/>
            </a:pPr>
            <a:r>
              <a:rPr lang="en-US" sz="1275" dirty="0">
                <a:solidFill>
                  <a:srgbClr val="000000"/>
                </a:solidFill>
                <a:latin typeface="Noto Sans KR" pitchFamily="34" charset="0"/>
                <a:ea typeface="Noto Sans KR" pitchFamily="34" charset="-122"/>
                <a:cs typeface="Noto Sans KR" pitchFamily="34" charset="-120"/>
              </a:rPr>
              <a:t>
</a:t>
            </a:r>
            <a:pPr algn="r" indent="0" marL="0">
              <a:lnSpc>
                <a:spcPts val="1517"/>
              </a:lnSpc>
              <a:buNone/>
            </a:pPr>
            <a:r>
              <a:rPr lang="en-US" sz="1275" dirty="0">
                <a:solidFill>
                  <a:srgbClr val="000000"/>
                </a:solidFill>
                <a:latin typeface="Noto Sans KR" pitchFamily="34" charset="0"/>
                <a:ea typeface="Noto Sans KR" pitchFamily="34" charset="-122"/>
                <a:cs typeface="Noto Sans KR" pitchFamily="34" charset="-120"/>
              </a:rPr>
              <a:t>المشاركين لضرر نفسي يتجاوز ما قد يواجهونه في</a:t>
            </a:r>
            <a:pPr algn="r" indent="0" marL="0">
              <a:lnSpc>
                <a:spcPts val="1517"/>
              </a:lnSpc>
              <a:buNone/>
            </a:pPr>
            <a:r>
              <a:rPr lang="en-US" sz="1275" dirty="0">
                <a:solidFill>
                  <a:srgbClr val="000000"/>
                </a:solidFill>
                <a:latin typeface="Noto Sans KR" pitchFamily="34" charset="0"/>
                <a:ea typeface="Noto Sans KR" pitchFamily="34" charset="-122"/>
                <a:cs typeface="Noto Sans KR" pitchFamily="34" charset="-120"/>
              </a:rPr>
              <a:t>
</a:t>
            </a:r>
            <a:pPr algn="r" indent="0" marL="0">
              <a:lnSpc>
                <a:spcPts val="1517"/>
              </a:lnSpc>
              <a:buNone/>
            </a:pPr>
            <a:r>
              <a:rPr lang="en-US" sz="1275" dirty="0">
                <a:solidFill>
                  <a:srgbClr val="000000"/>
                </a:solidFill>
                <a:latin typeface="Noto Sans KR" pitchFamily="34" charset="0"/>
                <a:ea typeface="Noto Sans KR" pitchFamily="34" charset="-122"/>
                <a:cs typeface="Noto Sans KR" pitchFamily="34" charset="-120"/>
              </a:rPr>
              <a:t>الحياة اليومية. يشمل ذلك الابتعاد المفرط، القلق،</a:t>
            </a:r>
            <a:pPr algn="r" indent="0" marL="0">
              <a:lnSpc>
                <a:spcPts val="1517"/>
              </a:lnSpc>
              <a:buNone/>
            </a:pPr>
            <a:r>
              <a:rPr lang="en-US" sz="1275" dirty="0">
                <a:solidFill>
                  <a:srgbClr val="000000"/>
                </a:solidFill>
                <a:latin typeface="Noto Sans KR" pitchFamily="34" charset="0"/>
                <a:ea typeface="Noto Sans KR" pitchFamily="34" charset="-122"/>
                <a:cs typeface="Noto Sans KR" pitchFamily="34" charset="-120"/>
              </a:rPr>
              <a:t>
</a:t>
            </a:r>
            <a:pPr algn="r" indent="0" marL="0">
              <a:lnSpc>
                <a:spcPts val="1517"/>
              </a:lnSpc>
              <a:buNone/>
            </a:pPr>
            <a:r>
              <a:rPr lang="en-US" sz="1275" dirty="0">
                <a:solidFill>
                  <a:srgbClr val="000000"/>
                </a:solidFill>
                <a:latin typeface="Noto Sans KR" pitchFamily="34" charset="0"/>
                <a:ea typeface="Noto Sans KR" pitchFamily="34" charset="-122"/>
                <a:cs typeface="Noto Sans KR" pitchFamily="34" charset="-120"/>
              </a:rPr>
              <a:t>الإحراج أو أي تجربة عادمة.</a:t>
            </a:r>
            <a:endParaRPr lang="en-US" sz="1275" dirty="0"/>
          </a:p>
        </p:txBody>
      </p:sp>
      <p:sp>
        <p:nvSpPr>
          <p:cNvPr id="13" name="Text 9"/>
          <p:cNvSpPr/>
          <p:nvPr/>
        </p:nvSpPr>
        <p:spPr>
          <a:xfrm>
            <a:off x="7905750" y="1733550"/>
            <a:ext cx="38100" cy="849809"/>
          </a:xfrm>
          <a:prstGeom prst="rect">
            <a:avLst/>
          </a:prstGeom>
          <a:noFill/>
          <a:ln/>
        </p:spPr>
        <p:txBody>
          <a:bodyPr wrap="square" lIns="0" tIns="0" rIns="0" bIns="0" rtlCol="0" anchor="ctr" vert="horz"/>
          <a:lstStyle/>
          <a:p>
            <a:pPr algn="r" indent="0" marL="0">
              <a:lnSpc>
                <a:spcPts val="1339"/>
              </a:lnSpc>
              <a:buNone/>
            </a:pPr>
            <a:r>
              <a:rPr lang="en-US" sz="1125" dirty="0">
                <a:solidFill>
                  <a:srgbClr val="000000"/>
                </a:solidFill>
                <a:latin typeface="Noto Sans KR" pitchFamily="34" charset="0"/>
                <a:ea typeface="Noto Sans KR" pitchFamily="34" charset="-122"/>
                <a:cs typeface="Noto Sans KR" pitchFamily="34" charset="-120"/>
              </a:rPr>
              <a:t>يقع على المشايرين مسؤولية طبية وأهداف قبل الموافقة</a:t>
            </a:r>
            <a:pPr algn="r" indent="0" marL="0">
              <a:lnSpc>
                <a:spcPts val="1339"/>
              </a:lnSpc>
              <a:buNone/>
            </a:pPr>
            <a:r>
              <a:rPr lang="en-US" sz="1125" dirty="0">
                <a:solidFill>
                  <a:srgbClr val="000000"/>
                </a:solidFill>
                <a:latin typeface="Noto Sans KR" pitchFamily="34" charset="0"/>
                <a:ea typeface="Noto Sans KR" pitchFamily="34" charset="-122"/>
                <a:cs typeface="Noto Sans KR" pitchFamily="34" charset="-120"/>
              </a:rPr>
              <a:t>
</a:t>
            </a:r>
            <a:pPr algn="r" indent="0" marL="0">
              <a:lnSpc>
                <a:spcPts val="1339"/>
              </a:lnSpc>
              <a:buNone/>
            </a:pPr>
            <a:r>
              <a:rPr lang="en-US" sz="1125" dirty="0">
                <a:solidFill>
                  <a:srgbClr val="000000"/>
                </a:solidFill>
                <a:latin typeface="Noto Sans KR" pitchFamily="34" charset="0"/>
                <a:ea typeface="Noto Sans KR" pitchFamily="34" charset="-122"/>
                <a:cs typeface="Noto Sans KR" pitchFamily="34" charset="-120"/>
              </a:rPr>
              <a:t>على المشاركة. يتضمن ذلك شرح الإجراءات المتوقعة،</a:t>
            </a:r>
            <a:pPr algn="r" indent="0" marL="0">
              <a:lnSpc>
                <a:spcPts val="1339"/>
              </a:lnSpc>
              <a:buNone/>
            </a:pPr>
            <a:r>
              <a:rPr lang="en-US" sz="1125" dirty="0">
                <a:solidFill>
                  <a:srgbClr val="000000"/>
                </a:solidFill>
                <a:latin typeface="Noto Sans KR" pitchFamily="34" charset="0"/>
                <a:ea typeface="Noto Sans KR" pitchFamily="34" charset="-122"/>
                <a:cs typeface="Noto Sans KR" pitchFamily="34" charset="-120"/>
              </a:rPr>
              <a:t>
</a:t>
            </a:r>
            <a:pPr algn="r" indent="0" marL="0">
              <a:lnSpc>
                <a:spcPts val="1339"/>
              </a:lnSpc>
              <a:buNone/>
            </a:pPr>
            <a:r>
              <a:rPr lang="en-US" sz="1125" dirty="0">
                <a:solidFill>
                  <a:srgbClr val="000000"/>
                </a:solidFill>
                <a:latin typeface="Noto Sans KR" pitchFamily="34" charset="0"/>
                <a:ea typeface="Noto Sans KR" pitchFamily="34" charset="-122"/>
                <a:cs typeface="Noto Sans KR" pitchFamily="34" charset="-120"/>
              </a:rPr>
              <a:t>المخاطر المحتملة، المدة الزمنية، وكيفية استخدام البيانات،</a:t>
            </a:r>
            <a:pPr algn="r" indent="0" marL="0">
              <a:lnSpc>
                <a:spcPts val="1339"/>
              </a:lnSpc>
              <a:buNone/>
            </a:pPr>
            <a:r>
              <a:rPr lang="en-US" sz="1125" dirty="0">
                <a:solidFill>
                  <a:srgbClr val="000000"/>
                </a:solidFill>
                <a:latin typeface="Noto Sans KR" pitchFamily="34" charset="0"/>
                <a:ea typeface="Noto Sans KR" pitchFamily="34" charset="-122"/>
                <a:cs typeface="Noto Sans KR" pitchFamily="34" charset="-120"/>
              </a:rPr>
              <a:t>
</a:t>
            </a:r>
            <a:pPr algn="r" indent="0" marL="0">
              <a:lnSpc>
                <a:spcPts val="1339"/>
              </a:lnSpc>
              <a:buNone/>
            </a:pPr>
            <a:r>
              <a:rPr lang="en-US" sz="1125" dirty="0">
                <a:solidFill>
                  <a:srgbClr val="000000"/>
                </a:solidFill>
                <a:latin typeface="Noto Sans KR" pitchFamily="34" charset="0"/>
                <a:ea typeface="Noto Sans KR" pitchFamily="34" charset="-122"/>
                <a:cs typeface="Noto Sans KR" pitchFamily="34" charset="-120"/>
              </a:rPr>
              <a:t>الموافقة فقط بأمر متزن طوعية وقابلة للإلغاء في أي وقت دون</a:t>
            </a:r>
            <a:pPr algn="r" indent="0" marL="0">
              <a:lnSpc>
                <a:spcPts val="1339"/>
              </a:lnSpc>
              <a:buNone/>
            </a:pPr>
            <a:r>
              <a:rPr lang="en-US" sz="1125" dirty="0">
                <a:solidFill>
                  <a:srgbClr val="000000"/>
                </a:solidFill>
                <a:latin typeface="Noto Sans KR" pitchFamily="34" charset="0"/>
                <a:ea typeface="Noto Sans KR" pitchFamily="34" charset="-122"/>
                <a:cs typeface="Noto Sans KR" pitchFamily="34" charset="-120"/>
              </a:rPr>
              <a:t>
</a:t>
            </a:r>
            <a:pPr algn="r" indent="0" marL="0">
              <a:lnSpc>
                <a:spcPts val="1339"/>
              </a:lnSpc>
              <a:buNone/>
            </a:pPr>
            <a:r>
              <a:rPr lang="en-US" sz="1125" dirty="0">
                <a:solidFill>
                  <a:srgbClr val="000000"/>
                </a:solidFill>
                <a:latin typeface="Noto Sans KR" pitchFamily="34" charset="0"/>
                <a:ea typeface="Noto Sans KR" pitchFamily="34" charset="-122"/>
                <a:cs typeface="Noto Sans KR" pitchFamily="34" charset="-120"/>
              </a:rPr>
              <a:t>عقوبة سلبية على المشاركة.</a:t>
            </a:r>
            <a:endParaRPr lang="en-US" sz="1125" dirty="0"/>
          </a:p>
        </p:txBody>
      </p:sp>
      <p:sp>
        <p:nvSpPr>
          <p:cNvPr id="14" name="Text 10"/>
          <p:cNvSpPr/>
          <p:nvPr/>
        </p:nvSpPr>
        <p:spPr>
          <a:xfrm>
            <a:off x="466725" y="4991100"/>
            <a:ext cx="38100" cy="725686"/>
          </a:xfrm>
          <a:prstGeom prst="rect">
            <a:avLst/>
          </a:prstGeom>
          <a:noFill/>
          <a:ln/>
        </p:spPr>
        <p:txBody>
          <a:bodyPr wrap="square" lIns="0" tIns="0" rIns="0" bIns="0" rtlCol="0" anchor="ctr" vert="horz"/>
          <a:lstStyle/>
          <a:p>
            <a:pPr algn="r" indent="0" marL="0">
              <a:lnSpc>
                <a:spcPts val="1428"/>
              </a:lnSpc>
              <a:buNone/>
            </a:pPr>
            <a:r>
              <a:rPr lang="en-US" sz="1200" dirty="0">
                <a:solidFill>
                  <a:srgbClr val="000000"/>
                </a:solidFill>
                <a:latin typeface="Noto Sans KR" pitchFamily="34" charset="0"/>
                <a:ea typeface="Noto Sans KR" pitchFamily="34" charset="-122"/>
                <a:cs typeface="Noto Sans KR" pitchFamily="34" charset="-120"/>
              </a:rPr>
              <a:t>بعد انتهاء الدراسة، يجب تزويد المشاركين بشرح كامل</a:t>
            </a:r>
            <a:pPr algn="r" indent="0" marL="0">
              <a:lnSpc>
                <a:spcPts val="1428"/>
              </a:lnSpc>
              <a:buNone/>
            </a:pPr>
            <a:r>
              <a:rPr lang="en-US" sz="1200" dirty="0">
                <a:solidFill>
                  <a:srgbClr val="000000"/>
                </a:solidFill>
                <a:latin typeface="Noto Sans KR" pitchFamily="34" charset="0"/>
                <a:ea typeface="Noto Sans KR" pitchFamily="34" charset="-122"/>
                <a:cs typeface="Noto Sans KR" pitchFamily="34" charset="-120"/>
              </a:rPr>
              <a:t>
</a:t>
            </a:r>
            <a:pPr algn="r" indent="0" marL="0">
              <a:lnSpc>
                <a:spcPts val="1428"/>
              </a:lnSpc>
              <a:buNone/>
            </a:pPr>
            <a:r>
              <a:rPr lang="en-US" sz="1200" dirty="0">
                <a:solidFill>
                  <a:srgbClr val="000000"/>
                </a:solidFill>
                <a:latin typeface="Noto Sans KR" pitchFamily="34" charset="0"/>
                <a:ea typeface="Noto Sans KR" pitchFamily="34" charset="-122"/>
                <a:cs typeface="Noto Sans KR" pitchFamily="34" charset="-120"/>
              </a:rPr>
              <a:t>للمبرر الحقيقي للدراسة. خاصة إذا تم استخدام أي نوع</a:t>
            </a:r>
            <a:pPr algn="r" indent="0" marL="0">
              <a:lnSpc>
                <a:spcPts val="1428"/>
              </a:lnSpc>
              <a:buNone/>
            </a:pPr>
            <a:r>
              <a:rPr lang="en-US" sz="1200" dirty="0">
                <a:solidFill>
                  <a:srgbClr val="000000"/>
                </a:solidFill>
                <a:latin typeface="Noto Sans KR" pitchFamily="34" charset="0"/>
                <a:ea typeface="Noto Sans KR" pitchFamily="34" charset="-122"/>
                <a:cs typeface="Noto Sans KR" pitchFamily="34" charset="-120"/>
              </a:rPr>
              <a:t>
</a:t>
            </a:r>
            <a:pPr algn="r" indent="0" marL="0">
              <a:lnSpc>
                <a:spcPts val="1428"/>
              </a:lnSpc>
              <a:buNone/>
            </a:pPr>
            <a:r>
              <a:rPr lang="en-US" sz="1200" dirty="0">
                <a:solidFill>
                  <a:srgbClr val="000000"/>
                </a:solidFill>
                <a:latin typeface="Noto Sans KR" pitchFamily="34" charset="0"/>
                <a:ea typeface="Noto Sans KR" pitchFamily="34" charset="-122"/>
                <a:cs typeface="Noto Sans KR" pitchFamily="34" charset="-120"/>
              </a:rPr>
              <a:t>من الخداع. الإحاطة تتضمن الإجابة على الأسئلة وضمان</a:t>
            </a:r>
            <a:pPr algn="r" indent="0" marL="0">
              <a:lnSpc>
                <a:spcPts val="1428"/>
              </a:lnSpc>
              <a:buNone/>
            </a:pPr>
            <a:r>
              <a:rPr lang="en-US" sz="1200" dirty="0">
                <a:solidFill>
                  <a:srgbClr val="000000"/>
                </a:solidFill>
                <a:latin typeface="Noto Sans KR" pitchFamily="34" charset="0"/>
                <a:ea typeface="Noto Sans KR" pitchFamily="34" charset="-122"/>
                <a:cs typeface="Noto Sans KR" pitchFamily="34" charset="-120"/>
              </a:rPr>
              <a:t>
</a:t>
            </a:r>
            <a:pPr algn="r" indent="0" marL="0">
              <a:lnSpc>
                <a:spcPts val="1428"/>
              </a:lnSpc>
              <a:buNone/>
            </a:pPr>
            <a:r>
              <a:rPr lang="en-US" sz="1200" dirty="0">
                <a:solidFill>
                  <a:srgbClr val="000000"/>
                </a:solidFill>
                <a:latin typeface="Noto Sans KR" pitchFamily="34" charset="0"/>
                <a:ea typeface="Noto Sans KR" pitchFamily="34" charset="-122"/>
                <a:cs typeface="Noto Sans KR" pitchFamily="34" charset="-120"/>
              </a:rPr>
              <a:t>عدم وجود تأثر نفسي سلبي مستمر.</a:t>
            </a:r>
            <a:endParaRPr lang="en-US" sz="1200" dirty="0"/>
          </a:p>
        </p:txBody>
      </p:sp>
      <p:sp>
        <p:nvSpPr>
          <p:cNvPr id="15" name="Text 11"/>
          <p:cNvSpPr/>
          <p:nvPr/>
        </p:nvSpPr>
        <p:spPr>
          <a:xfrm>
            <a:off x="8277225" y="3295650"/>
            <a:ext cx="47625" cy="963662"/>
          </a:xfrm>
          <a:prstGeom prst="rect">
            <a:avLst/>
          </a:prstGeom>
          <a:noFill/>
          <a:ln/>
        </p:spPr>
        <p:txBody>
          <a:bodyPr wrap="square" lIns="0" tIns="0" rIns="0" bIns="0" rtlCol="0" anchor="ctr" vert="horz"/>
          <a:lstStyle/>
          <a:p>
            <a:pPr algn="r" indent="0" marL="0">
              <a:lnSpc>
                <a:spcPts val="1517"/>
              </a:lnSpc>
              <a:buNone/>
            </a:pPr>
            <a:r>
              <a:rPr lang="en-US" sz="1275" dirty="0">
                <a:solidFill>
                  <a:srgbClr val="000000"/>
                </a:solidFill>
                <a:latin typeface="Noto Sans KR" pitchFamily="34" charset="0"/>
                <a:ea typeface="Noto Sans KR" pitchFamily="34" charset="-122"/>
                <a:cs typeface="Noto Sans KR" pitchFamily="34" charset="-120"/>
              </a:rPr>
              <a:t>بينما قد يكون الخداع ضرورياً في بعض الدراسات</a:t>
            </a:r>
            <a:pPr algn="r" indent="0" marL="0">
              <a:lnSpc>
                <a:spcPts val="1517"/>
              </a:lnSpc>
              <a:buNone/>
            </a:pPr>
            <a:r>
              <a:rPr lang="en-US" sz="1275" dirty="0">
                <a:solidFill>
                  <a:srgbClr val="000000"/>
                </a:solidFill>
                <a:latin typeface="Noto Sans KR" pitchFamily="34" charset="0"/>
                <a:ea typeface="Noto Sans KR" pitchFamily="34" charset="-122"/>
                <a:cs typeface="Noto Sans KR" pitchFamily="34" charset="-120"/>
              </a:rPr>
              <a:t>
</a:t>
            </a:r>
            <a:pPr algn="r" indent="0" marL="0">
              <a:lnSpc>
                <a:spcPts val="1517"/>
              </a:lnSpc>
              <a:buNone/>
            </a:pPr>
            <a:r>
              <a:rPr lang="en-US" sz="1275" dirty="0">
                <a:solidFill>
                  <a:srgbClr val="000000"/>
                </a:solidFill>
                <a:latin typeface="Noto Sans KR" pitchFamily="34" charset="0"/>
                <a:ea typeface="Noto Sans KR" pitchFamily="34" charset="-122"/>
                <a:cs typeface="Noto Sans KR" pitchFamily="34" charset="-120"/>
              </a:rPr>
              <a:t>لضمان الحصول على نتائج طبيعية، يجب أن يكون</a:t>
            </a:r>
            <a:pPr algn="r" indent="0" marL="0">
              <a:lnSpc>
                <a:spcPts val="1517"/>
              </a:lnSpc>
              <a:buNone/>
            </a:pPr>
            <a:r>
              <a:rPr lang="en-US" sz="1275" dirty="0">
                <a:solidFill>
                  <a:srgbClr val="000000"/>
                </a:solidFill>
                <a:latin typeface="Noto Sans KR" pitchFamily="34" charset="0"/>
                <a:ea typeface="Noto Sans KR" pitchFamily="34" charset="-122"/>
                <a:cs typeface="Noto Sans KR" pitchFamily="34" charset="-120"/>
              </a:rPr>
              <a:t>
</a:t>
            </a:r>
            <a:pPr algn="r" indent="0" marL="0">
              <a:lnSpc>
                <a:spcPts val="1517"/>
              </a:lnSpc>
              <a:buNone/>
            </a:pPr>
            <a:r>
              <a:rPr lang="en-US" sz="1275" dirty="0">
                <a:solidFill>
                  <a:srgbClr val="000000"/>
                </a:solidFill>
                <a:latin typeface="Noto Sans KR" pitchFamily="34" charset="0"/>
                <a:ea typeface="Noto Sans KR" pitchFamily="34" charset="-122"/>
                <a:cs typeface="Noto Sans KR" pitchFamily="34" charset="-120"/>
              </a:rPr>
              <a:t>محدوداً ومبرراً علمياً. لا يسمح بالخداع إذا كان سبب</a:t>
            </a:r>
            <a:pPr algn="r" indent="0" marL="0">
              <a:lnSpc>
                <a:spcPts val="1517"/>
              </a:lnSpc>
              <a:buNone/>
            </a:pPr>
            <a:r>
              <a:rPr lang="en-US" sz="1275" dirty="0">
                <a:solidFill>
                  <a:srgbClr val="000000"/>
                </a:solidFill>
                <a:latin typeface="Noto Sans KR" pitchFamily="34" charset="0"/>
                <a:ea typeface="Noto Sans KR" pitchFamily="34" charset="-122"/>
                <a:cs typeface="Noto Sans KR" pitchFamily="34" charset="-120"/>
              </a:rPr>
              <a:t>
</a:t>
            </a:r>
            <a:pPr algn="r" indent="0" marL="0">
              <a:lnSpc>
                <a:spcPts val="1517"/>
              </a:lnSpc>
              <a:buNone/>
            </a:pPr>
            <a:r>
              <a:rPr lang="en-US" sz="1275" dirty="0">
                <a:solidFill>
                  <a:srgbClr val="000000"/>
                </a:solidFill>
                <a:latin typeface="Noto Sans KR" pitchFamily="34" charset="0"/>
                <a:ea typeface="Noto Sans KR" pitchFamily="34" charset="-122"/>
                <a:cs typeface="Noto Sans KR" pitchFamily="34" charset="-120"/>
              </a:rPr>
              <a:t>ضرراً نفسياً أو جسدياً، أو إذا كان منع الموافقة</a:t>
            </a:r>
            <a:pPr algn="r" indent="0" marL="0">
              <a:lnSpc>
                <a:spcPts val="1517"/>
              </a:lnSpc>
              <a:buNone/>
            </a:pPr>
            <a:r>
              <a:rPr lang="en-US" sz="1275" dirty="0">
                <a:solidFill>
                  <a:srgbClr val="000000"/>
                </a:solidFill>
                <a:latin typeface="Noto Sans KR" pitchFamily="34" charset="0"/>
                <a:ea typeface="Noto Sans KR" pitchFamily="34" charset="-122"/>
                <a:cs typeface="Noto Sans KR" pitchFamily="34" charset="-120"/>
              </a:rPr>
              <a:t>
</a:t>
            </a:r>
            <a:pPr algn="r" indent="0" marL="0">
              <a:lnSpc>
                <a:spcPts val="1517"/>
              </a:lnSpc>
              <a:buNone/>
            </a:pPr>
            <a:r>
              <a:rPr lang="en-US" sz="1275" dirty="0">
                <a:solidFill>
                  <a:srgbClr val="000000"/>
                </a:solidFill>
                <a:latin typeface="Noto Sans KR" pitchFamily="34" charset="0"/>
                <a:ea typeface="Noto Sans KR" pitchFamily="34" charset="-122"/>
                <a:cs typeface="Noto Sans KR" pitchFamily="34" charset="-120"/>
              </a:rPr>
              <a:t>المستنيرة الحقيقية.</a:t>
            </a:r>
            <a:endParaRPr lang="en-US" sz="1275" dirty="0"/>
          </a:p>
        </p:txBody>
      </p:sp>
      <p:sp>
        <p:nvSpPr>
          <p:cNvPr id="16" name="Text 12"/>
          <p:cNvSpPr/>
          <p:nvPr/>
        </p:nvSpPr>
        <p:spPr>
          <a:xfrm>
            <a:off x="8515350" y="4991100"/>
            <a:ext cx="47625" cy="679847"/>
          </a:xfrm>
          <a:prstGeom prst="rect">
            <a:avLst/>
          </a:prstGeom>
          <a:noFill/>
          <a:ln/>
        </p:spPr>
        <p:txBody>
          <a:bodyPr wrap="square" lIns="0" tIns="0" rIns="0" bIns="0" rtlCol="0" anchor="ctr" vert="horz"/>
          <a:lstStyle/>
          <a:p>
            <a:pPr algn="r" indent="0" marL="0">
              <a:lnSpc>
                <a:spcPts val="1339"/>
              </a:lnSpc>
              <a:buNone/>
            </a:pPr>
            <a:r>
              <a:rPr lang="en-US" sz="1125" dirty="0">
                <a:solidFill>
                  <a:srgbClr val="000000"/>
                </a:solidFill>
                <a:latin typeface="Noto Sans KR" pitchFamily="34" charset="0"/>
                <a:ea typeface="Noto Sans KR" pitchFamily="34" charset="-122"/>
                <a:cs typeface="Noto Sans KR" pitchFamily="34" charset="-120"/>
              </a:rPr>
              <a:t>للمشاركين الحق المطلق في الانسحاب من البحث</a:t>
            </a:r>
            <a:pPr algn="r" indent="0" marL="0">
              <a:lnSpc>
                <a:spcPts val="1339"/>
              </a:lnSpc>
              <a:buNone/>
            </a:pPr>
            <a:r>
              <a:rPr lang="en-US" sz="1125" dirty="0">
                <a:solidFill>
                  <a:srgbClr val="000000"/>
                </a:solidFill>
                <a:latin typeface="Noto Sans KR" pitchFamily="34" charset="0"/>
                <a:ea typeface="Noto Sans KR" pitchFamily="34" charset="-122"/>
                <a:cs typeface="Noto Sans KR" pitchFamily="34" charset="-120"/>
              </a:rPr>
              <a:t>
</a:t>
            </a:r>
            <a:pPr algn="r" indent="0" marL="0">
              <a:lnSpc>
                <a:spcPts val="1339"/>
              </a:lnSpc>
              <a:buNone/>
            </a:pPr>
            <a:r>
              <a:rPr lang="en-US" sz="1125" dirty="0">
                <a:solidFill>
                  <a:srgbClr val="000000"/>
                </a:solidFill>
                <a:latin typeface="Noto Sans KR" pitchFamily="34" charset="0"/>
                <a:ea typeface="Noto Sans KR" pitchFamily="34" charset="-122"/>
                <a:cs typeface="Noto Sans KR" pitchFamily="34" charset="-120"/>
              </a:rPr>
              <a:t>في أي مرحلة دون تقديم مبررات ودون التعرض لأي</a:t>
            </a:r>
            <a:pPr algn="r" indent="0" marL="0">
              <a:lnSpc>
                <a:spcPts val="1339"/>
              </a:lnSpc>
              <a:buNone/>
            </a:pPr>
            <a:r>
              <a:rPr lang="en-US" sz="1125" dirty="0">
                <a:solidFill>
                  <a:srgbClr val="000000"/>
                </a:solidFill>
                <a:latin typeface="Noto Sans KR" pitchFamily="34" charset="0"/>
                <a:ea typeface="Noto Sans KR" pitchFamily="34" charset="-122"/>
                <a:cs typeface="Noto Sans KR" pitchFamily="34" charset="-120"/>
              </a:rPr>
              <a:t>
</a:t>
            </a:r>
            <a:pPr algn="r" indent="0" marL="0">
              <a:lnSpc>
                <a:spcPts val="1339"/>
              </a:lnSpc>
              <a:buNone/>
            </a:pPr>
            <a:r>
              <a:rPr lang="en-US" sz="1125" dirty="0">
                <a:solidFill>
                  <a:srgbClr val="000000"/>
                </a:solidFill>
                <a:latin typeface="Noto Sans KR" pitchFamily="34" charset="0"/>
                <a:ea typeface="Noto Sans KR" pitchFamily="34" charset="-122"/>
                <a:cs typeface="Noto Sans KR" pitchFamily="34" charset="-120"/>
              </a:rPr>
              <a:t>هدف القلق يجب أن يُوضح بشكل صريح ويُحرم</a:t>
            </a:r>
            <a:pPr algn="r" indent="0" marL="0">
              <a:lnSpc>
                <a:spcPts val="1339"/>
              </a:lnSpc>
              <a:buNone/>
            </a:pPr>
            <a:r>
              <a:rPr lang="en-US" sz="1125" dirty="0">
                <a:solidFill>
                  <a:srgbClr val="000000"/>
                </a:solidFill>
                <a:latin typeface="Noto Sans KR" pitchFamily="34" charset="0"/>
                <a:ea typeface="Noto Sans KR" pitchFamily="34" charset="-122"/>
                <a:cs typeface="Noto Sans KR" pitchFamily="34" charset="-120"/>
              </a:rPr>
              <a:t>
</a:t>
            </a:r>
            <a:pPr algn="r" indent="0" marL="0">
              <a:lnSpc>
                <a:spcPts val="1339"/>
              </a:lnSpc>
              <a:buNone/>
            </a:pPr>
            <a:r>
              <a:rPr lang="en-US" sz="1125" dirty="0">
                <a:solidFill>
                  <a:srgbClr val="000000"/>
                </a:solidFill>
                <a:latin typeface="Noto Sans KR" pitchFamily="34" charset="0"/>
                <a:ea typeface="Noto Sans KR" pitchFamily="34" charset="-122"/>
                <a:cs typeface="Noto Sans KR" pitchFamily="34" charset="-120"/>
              </a:rPr>
              <a:t>ويتمزز بالكامل من قبل فريق البحث.</a:t>
            </a:r>
            <a:endParaRPr lang="en-US" sz="1125"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7510165" y="5520630"/>
            <a:ext cx="926455" cy="1021705"/>
          </a:xfrm>
          <a:prstGeom prst="rect">
            <a:avLst/>
          </a:prstGeom>
        </p:spPr>
      </p:pic>
      <p:pic>
        <p:nvPicPr>
          <p:cNvPr id="4" name="Image 2" descr="preencoded.png">    </p:cNvPr>
          <p:cNvPicPr>
            <a:picLocks noChangeAspect="1"/>
          </p:cNvPicPr>
          <p:nvPr/>
        </p:nvPicPr>
        <p:blipFill>
          <a:blip r:embed="rId3"/>
          <a:stretch>
            <a:fillRect/>
          </a:stretch>
        </p:blipFill>
        <p:spPr>
          <a:xfrm>
            <a:off x="7266384" y="1686967"/>
            <a:ext cx="4608463" cy="2537371"/>
          </a:xfrm>
          <a:prstGeom prst="rect">
            <a:avLst/>
          </a:prstGeom>
        </p:spPr>
      </p:pic>
      <p:pic>
        <p:nvPicPr>
          <p:cNvPr id="5" name="Image 3" descr="preencoded.png">    </p:cNvPr>
          <p:cNvPicPr>
            <a:picLocks noChangeAspect="1"/>
          </p:cNvPicPr>
          <p:nvPr/>
        </p:nvPicPr>
        <p:blipFill>
          <a:blip r:embed="rId4"/>
          <a:stretch>
            <a:fillRect/>
          </a:stretch>
        </p:blipFill>
        <p:spPr>
          <a:xfrm>
            <a:off x="5327898" y="1714500"/>
            <a:ext cx="2084784" cy="3943350"/>
          </a:xfrm>
          <a:prstGeom prst="rect">
            <a:avLst/>
          </a:prstGeom>
        </p:spPr>
      </p:pic>
      <p:pic>
        <p:nvPicPr>
          <p:cNvPr id="6" name="Image 4" descr="preencoded.png">    </p:cNvPr>
          <p:cNvPicPr>
            <a:picLocks noChangeAspect="1"/>
          </p:cNvPicPr>
          <p:nvPr/>
        </p:nvPicPr>
        <p:blipFill>
          <a:blip r:embed="rId5"/>
          <a:stretch>
            <a:fillRect/>
          </a:stretch>
        </p:blipFill>
        <p:spPr>
          <a:xfrm>
            <a:off x="3876973" y="5520630"/>
            <a:ext cx="828973" cy="1021705"/>
          </a:xfrm>
          <a:prstGeom prst="rect">
            <a:avLst/>
          </a:prstGeom>
        </p:spPr>
      </p:pic>
      <p:pic>
        <p:nvPicPr>
          <p:cNvPr id="7" name="Image 5" descr="preencoded.png">    </p:cNvPr>
          <p:cNvPicPr>
            <a:picLocks noChangeAspect="1"/>
          </p:cNvPicPr>
          <p:nvPr/>
        </p:nvPicPr>
        <p:blipFill>
          <a:blip r:embed="rId6"/>
          <a:stretch>
            <a:fillRect/>
          </a:stretch>
        </p:blipFill>
        <p:spPr>
          <a:xfrm>
            <a:off x="3267373" y="5513784"/>
            <a:ext cx="292596" cy="267444"/>
          </a:xfrm>
          <a:prstGeom prst="rect">
            <a:avLst/>
          </a:prstGeom>
        </p:spPr>
      </p:pic>
      <p:pic>
        <p:nvPicPr>
          <p:cNvPr id="8" name="Image 6" descr="preencoded.png">    </p:cNvPr>
          <p:cNvPicPr>
            <a:picLocks noChangeAspect="1"/>
          </p:cNvPicPr>
          <p:nvPr/>
        </p:nvPicPr>
        <p:blipFill>
          <a:blip r:embed="rId7"/>
          <a:stretch>
            <a:fillRect/>
          </a:stretch>
        </p:blipFill>
        <p:spPr>
          <a:xfrm>
            <a:off x="572988" y="4587925"/>
            <a:ext cx="719286" cy="411361"/>
          </a:xfrm>
          <a:prstGeom prst="rect">
            <a:avLst/>
          </a:prstGeom>
        </p:spPr>
      </p:pic>
      <p:pic>
        <p:nvPicPr>
          <p:cNvPr id="9" name="Image 7" descr="preencoded.png">    </p:cNvPr>
          <p:cNvPicPr>
            <a:picLocks noChangeAspect="1"/>
          </p:cNvPicPr>
          <p:nvPr/>
        </p:nvPicPr>
        <p:blipFill>
          <a:blip r:embed="rId8"/>
          <a:stretch>
            <a:fillRect/>
          </a:stretch>
        </p:blipFill>
        <p:spPr>
          <a:xfrm>
            <a:off x="451098" y="1673275"/>
            <a:ext cx="4449961" cy="2578596"/>
          </a:xfrm>
          <a:prstGeom prst="rect">
            <a:avLst/>
          </a:prstGeom>
        </p:spPr>
      </p:pic>
      <p:sp>
        <p:nvSpPr>
          <p:cNvPr id="10" name="Text 0"/>
          <p:cNvSpPr/>
          <p:nvPr/>
        </p:nvSpPr>
        <p:spPr>
          <a:xfrm>
            <a:off x="-1814512" y="190500"/>
            <a:ext cx="16535400" cy="366713"/>
          </a:xfrm>
          <a:prstGeom prst="rect">
            <a:avLst/>
          </a:prstGeom>
          <a:noFill/>
          <a:ln/>
        </p:spPr>
        <p:txBody>
          <a:bodyPr wrap="square" lIns="0" tIns="0" rIns="0" bIns="0" rtlCol="0" anchor="ctr" vert="horz"/>
          <a:lstStyle/>
          <a:p>
            <a:pPr algn="ctr" indent="0" marL="0">
              <a:lnSpc>
                <a:spcPts val="2888"/>
              </a:lnSpc>
              <a:buNone/>
            </a:pPr>
            <a:r>
              <a:rPr lang="en-US" sz="2625" b="1" dirty="0">
                <a:solidFill>
                  <a:srgbClr val="FFFFFF"/>
                </a:solidFill>
                <a:latin typeface="Arial-Black" pitchFamily="34" charset="0"/>
                <a:ea typeface="Arial-Black" pitchFamily="34" charset="-122"/>
                <a:cs typeface="Arial-Black" pitchFamily="34" charset="-120"/>
              </a:rPr>
              <a:t>الجلسة 16: تحليل تجارب ميلجرام وزيمباردو</a:t>
            </a:r>
            <a:endParaRPr lang="en-US" sz="2625" dirty="0"/>
          </a:p>
        </p:txBody>
      </p:sp>
      <p:sp>
        <p:nvSpPr>
          <p:cNvPr id="11" name="Text 1"/>
          <p:cNvSpPr/>
          <p:nvPr/>
        </p:nvSpPr>
        <p:spPr>
          <a:xfrm>
            <a:off x="3200400" y="4648200"/>
            <a:ext cx="6042660" cy="295275"/>
          </a:xfrm>
          <a:prstGeom prst="rect">
            <a:avLst/>
          </a:prstGeom>
          <a:noFill/>
          <a:ln/>
        </p:spPr>
        <p:txBody>
          <a:bodyPr wrap="square" lIns="0" tIns="0" rIns="0" bIns="0" rtlCol="0" anchor="ctr" vert="horz"/>
          <a:lstStyle/>
          <a:p>
            <a:pPr indent="0" marL="0">
              <a:buNone/>
            </a:pPr>
            <a:r>
              <a:rPr lang="en-US" sz="1950" b="1" dirty="0">
                <a:solidFill>
                  <a:srgbClr val="B22222"/>
                </a:solidFill>
                <a:latin typeface="Segoe UI" pitchFamily="34" charset="0"/>
                <a:ea typeface="Segoe UI" pitchFamily="34" charset="-122"/>
                <a:cs typeface="Segoe UI" pitchFamily="34" charset="-120"/>
              </a:rPr>
              <a:t>استمروا للنهاية 65%</a:t>
            </a:r>
            <a:endParaRPr lang="en-US" sz="1950" dirty="0"/>
          </a:p>
        </p:txBody>
      </p:sp>
      <p:sp>
        <p:nvSpPr>
          <p:cNvPr id="12" name="Text 2"/>
          <p:cNvSpPr/>
          <p:nvPr/>
        </p:nvSpPr>
        <p:spPr>
          <a:xfrm>
            <a:off x="10129838" y="4648200"/>
            <a:ext cx="5905500" cy="285750"/>
          </a:xfrm>
          <a:prstGeom prst="rect">
            <a:avLst/>
          </a:prstGeom>
          <a:noFill/>
          <a:ln/>
        </p:spPr>
        <p:txBody>
          <a:bodyPr wrap="square" lIns="0" tIns="0" rIns="0" bIns="0" rtlCol="0" anchor="ctr" vert="horz"/>
          <a:lstStyle/>
          <a:p>
            <a:pPr indent="0" marL="0">
              <a:buNone/>
            </a:pPr>
            <a:r>
              <a:rPr lang="en-US" sz="1875" b="1" dirty="0">
                <a:solidFill>
                  <a:srgbClr val="000000"/>
                </a:solidFill>
                <a:latin typeface="Segoe UI" pitchFamily="34" charset="0"/>
                <a:ea typeface="Segoe UI" pitchFamily="34" charset="-122"/>
                <a:cs typeface="Segoe UI" pitchFamily="34" charset="-120"/>
              </a:rPr>
              <a:t>انتهت بعد 6 أيام فقط</a:t>
            </a:r>
            <a:endParaRPr lang="en-US" sz="1875" dirty="0"/>
          </a:p>
        </p:txBody>
      </p:sp>
      <p:sp>
        <p:nvSpPr>
          <p:cNvPr id="13" name="Text 3"/>
          <p:cNvSpPr/>
          <p:nvPr/>
        </p:nvSpPr>
        <p:spPr>
          <a:xfrm>
            <a:off x="1200150" y="952500"/>
            <a:ext cx="3206055" cy="398264"/>
          </a:xfrm>
          <a:prstGeom prst="rect">
            <a:avLst/>
          </a:prstGeom>
          <a:noFill/>
          <a:ln/>
        </p:spPr>
        <p:txBody>
          <a:bodyPr wrap="square" lIns="0" tIns="0" rIns="0" bIns="0" rtlCol="0" anchor="ctr" vert="horz"/>
          <a:lstStyle/>
          <a:p>
            <a:pPr algn="ctr" indent="0" marL="0">
              <a:lnSpc>
                <a:spcPts val="1568"/>
              </a:lnSpc>
              <a:buNone/>
            </a:pPr>
            <a:r>
              <a:rPr lang="en-US" sz="1425" b="1" dirty="0">
                <a:solidFill>
                  <a:srgbClr val="FFFFF0"/>
                </a:solidFill>
                <a:latin typeface="Trebuchet-BoldItalic" pitchFamily="34" charset="0"/>
                <a:ea typeface="Trebuchet-BoldItalic" pitchFamily="34" charset="-122"/>
                <a:cs typeface="Trebuchet-BoldItalic" pitchFamily="34" charset="-120"/>
              </a:rPr>
              <a:t>تجربة الطاعة لميلجرام (1963):</a:t>
            </a:r>
            <a:pPr algn="ctr" indent="0" marL="0">
              <a:lnSpc>
                <a:spcPts val="1568"/>
              </a:lnSpc>
              <a:buNone/>
            </a:pPr>
            <a:r>
              <a:rPr lang="en-US" sz="1425" b="1" dirty="0">
                <a:solidFill>
                  <a:srgbClr val="FFFFF0"/>
                </a:solidFill>
                <a:latin typeface="Trebuchet-BoldItalic" pitchFamily="34" charset="0"/>
                <a:ea typeface="Trebuchet-BoldItalic" pitchFamily="34" charset="-122"/>
                <a:cs typeface="Trebuchet-BoldItalic" pitchFamily="34" charset="-120"/>
              </a:rPr>
              <a:t>
</a:t>
            </a:r>
            <a:pPr algn="ctr" indent="0" marL="0">
              <a:lnSpc>
                <a:spcPts val="1568"/>
              </a:lnSpc>
              <a:buNone/>
            </a:pPr>
            <a:r>
              <a:rPr lang="en-US" sz="1425" b="1" dirty="0">
                <a:solidFill>
                  <a:srgbClr val="FFFFF0"/>
                </a:solidFill>
                <a:latin typeface="Trebuchet-BoldItalic" pitchFamily="34" charset="0"/>
                <a:ea typeface="Trebuchet-BoldItalic" pitchFamily="34" charset="-122"/>
                <a:cs typeface="Trebuchet-BoldItalic" pitchFamily="34" charset="-120"/>
              </a:rPr>
              <a:t>دراسة في السلطة والضمير</a:t>
            </a:r>
            <a:endParaRPr lang="en-US" sz="1425" dirty="0"/>
          </a:p>
        </p:txBody>
      </p:sp>
      <p:sp>
        <p:nvSpPr>
          <p:cNvPr id="14" name="Text 4"/>
          <p:cNvSpPr/>
          <p:nvPr/>
        </p:nvSpPr>
        <p:spPr>
          <a:xfrm>
            <a:off x="7781925" y="952500"/>
            <a:ext cx="4012853" cy="398264"/>
          </a:xfrm>
          <a:prstGeom prst="rect">
            <a:avLst/>
          </a:prstGeom>
          <a:noFill/>
          <a:ln/>
        </p:spPr>
        <p:txBody>
          <a:bodyPr wrap="square" lIns="0" tIns="0" rIns="0" bIns="0" rtlCol="0" anchor="ctr" vert="horz"/>
          <a:lstStyle/>
          <a:p>
            <a:pPr algn="ctr" indent="0" marL="0">
              <a:lnSpc>
                <a:spcPts val="1568"/>
              </a:lnSpc>
              <a:buNone/>
            </a:pPr>
            <a:r>
              <a:rPr lang="en-US" sz="1425" b="1" dirty="0">
                <a:solidFill>
                  <a:srgbClr val="FFFFF0"/>
                </a:solidFill>
                <a:latin typeface="Trebuchet-BoldItalic" pitchFamily="34" charset="0"/>
                <a:ea typeface="Trebuchet-BoldItalic" pitchFamily="34" charset="-122"/>
                <a:cs typeface="Trebuchet-BoldItalic" pitchFamily="34" charset="-120"/>
              </a:rPr>
              <a:t>تجربة سجن ستانفورد لزيمباردو (1971):</a:t>
            </a:r>
            <a:pPr algn="ctr" indent="0" marL="0">
              <a:lnSpc>
                <a:spcPts val="1568"/>
              </a:lnSpc>
              <a:buNone/>
            </a:pPr>
            <a:r>
              <a:rPr lang="en-US" sz="1425" b="1" dirty="0">
                <a:solidFill>
                  <a:srgbClr val="FFFFF0"/>
                </a:solidFill>
                <a:latin typeface="Trebuchet-BoldItalic" pitchFamily="34" charset="0"/>
                <a:ea typeface="Trebuchet-BoldItalic" pitchFamily="34" charset="-122"/>
                <a:cs typeface="Trebuchet-BoldItalic" pitchFamily="34" charset="-120"/>
              </a:rPr>
              <a:t>
</a:t>
            </a:r>
            <a:pPr algn="ctr" indent="0" marL="0">
              <a:lnSpc>
                <a:spcPts val="1568"/>
              </a:lnSpc>
              <a:buNone/>
            </a:pPr>
            <a:r>
              <a:rPr lang="en-US" sz="1425" b="1" dirty="0">
                <a:solidFill>
                  <a:srgbClr val="FFFFF0"/>
                </a:solidFill>
                <a:latin typeface="Trebuchet-BoldItalic" pitchFamily="34" charset="0"/>
                <a:ea typeface="Trebuchet-BoldItalic" pitchFamily="34" charset="-122"/>
                <a:cs typeface="Trebuchet-BoldItalic" pitchFamily="34" charset="-120"/>
              </a:rPr>
              <a:t>انهيار الكرامة الإنسانية</a:t>
            </a:r>
            <a:endParaRPr lang="en-US" sz="1425" dirty="0"/>
          </a:p>
        </p:txBody>
      </p:sp>
      <p:sp>
        <p:nvSpPr>
          <p:cNvPr id="15" name="Text 5"/>
          <p:cNvSpPr/>
          <p:nvPr/>
        </p:nvSpPr>
        <p:spPr>
          <a:xfrm>
            <a:off x="5467350" y="1085850"/>
            <a:ext cx="1330523" cy="398264"/>
          </a:xfrm>
          <a:prstGeom prst="rect">
            <a:avLst/>
          </a:prstGeom>
          <a:noFill/>
          <a:ln/>
        </p:spPr>
        <p:txBody>
          <a:bodyPr wrap="square" lIns="0" tIns="0" rIns="0" bIns="0" rtlCol="0" anchor="ctr" vert="horz"/>
          <a:lstStyle/>
          <a:p>
            <a:pPr algn="ctr" indent="0" marL="0">
              <a:lnSpc>
                <a:spcPts val="1568"/>
              </a:lnSpc>
              <a:buNone/>
            </a:pPr>
            <a:r>
              <a:rPr lang="en-US" sz="1425" b="1" dirty="0">
                <a:solidFill>
                  <a:srgbClr val="000000"/>
                </a:solidFill>
                <a:latin typeface="Trebuchet-BoldItalic" pitchFamily="34" charset="0"/>
                <a:ea typeface="Trebuchet-BoldItalic" pitchFamily="34" charset="-122"/>
                <a:cs typeface="Trebuchet-BoldItalic" pitchFamily="34" charset="-120"/>
              </a:rPr>
              <a:t>قبل التجارب:</a:t>
            </a:r>
            <a:pPr algn="ctr" indent="0" marL="0">
              <a:lnSpc>
                <a:spcPts val="1568"/>
              </a:lnSpc>
              <a:buNone/>
            </a:pPr>
            <a:r>
              <a:rPr lang="en-US" sz="1425" b="1" dirty="0">
                <a:solidFill>
                  <a:srgbClr val="000000"/>
                </a:solidFill>
                <a:latin typeface="Trebuchet-BoldItalic" pitchFamily="34" charset="0"/>
                <a:ea typeface="Trebuchet-BoldItalic" pitchFamily="34" charset="-122"/>
                <a:cs typeface="Trebuchet-BoldItalic" pitchFamily="34" charset="-120"/>
              </a:rPr>
              <a:t>
</a:t>
            </a:r>
            <a:pPr algn="ctr" indent="0" marL="0">
              <a:lnSpc>
                <a:spcPts val="1568"/>
              </a:lnSpc>
              <a:buNone/>
            </a:pPr>
            <a:r>
              <a:rPr lang="en-US" sz="1425" b="1" dirty="0">
                <a:solidFill>
                  <a:srgbClr val="000000"/>
                </a:solidFill>
                <a:latin typeface="Trebuchet-BoldItalic" pitchFamily="34" charset="0"/>
                <a:ea typeface="Trebuchet-BoldItalic" pitchFamily="34" charset="-122"/>
                <a:cs typeface="Trebuchet-BoldItalic" pitchFamily="34" charset="-120"/>
              </a:rPr>
              <a:t>غياب المعايير</a:t>
            </a:r>
            <a:endParaRPr lang="en-US" sz="1425" dirty="0"/>
          </a:p>
        </p:txBody>
      </p:sp>
      <p:sp>
        <p:nvSpPr>
          <p:cNvPr id="16" name="Text 6"/>
          <p:cNvSpPr/>
          <p:nvPr/>
        </p:nvSpPr>
        <p:spPr>
          <a:xfrm>
            <a:off x="4686300" y="4305300"/>
            <a:ext cx="11761470" cy="219968"/>
          </a:xfrm>
          <a:prstGeom prst="rect">
            <a:avLst/>
          </a:prstGeom>
          <a:noFill/>
          <a:ln/>
        </p:spPr>
        <p:txBody>
          <a:bodyPr wrap="square" lIns="0" tIns="0" rIns="0" bIns="0" rtlCol="0" anchor="ctr" vert="horz"/>
          <a:lstStyle/>
          <a:p>
            <a:pPr algn="l" indent="0" marL="0">
              <a:lnSpc>
                <a:spcPts val="1733"/>
              </a:lnSpc>
              <a:buNone/>
            </a:pPr>
            <a:r>
              <a:rPr lang="en-US" sz="1575" dirty="0">
                <a:solidFill>
                  <a:srgbClr val="333333"/>
                </a:solidFill>
                <a:latin typeface="Palatino Linotype" pitchFamily="34" charset="0"/>
                <a:ea typeface="Palatino Linotype" pitchFamily="34" charset="-122"/>
                <a:cs typeface="Palatino Linotype" pitchFamily="34" charset="-120"/>
              </a:rPr>
              <a:t>طلب من المشاركين إعطاء أوامر قهرية متزايدة الشدة.</a:t>
            </a:r>
            <a:endParaRPr lang="en-US" sz="1575" dirty="0"/>
          </a:p>
        </p:txBody>
      </p:sp>
      <p:sp>
        <p:nvSpPr>
          <p:cNvPr id="17" name="Text 7"/>
          <p:cNvSpPr/>
          <p:nvPr/>
        </p:nvSpPr>
        <p:spPr>
          <a:xfrm>
            <a:off x="10106025" y="4305300"/>
            <a:ext cx="12961620" cy="188565"/>
          </a:xfrm>
          <a:prstGeom prst="rect">
            <a:avLst/>
          </a:prstGeom>
          <a:noFill/>
          <a:ln/>
        </p:spPr>
        <p:txBody>
          <a:bodyPr wrap="square" lIns="0" tIns="0" rIns="0" bIns="0" rtlCol="0" anchor="ctr" vert="horz"/>
          <a:lstStyle/>
          <a:p>
            <a:pPr algn="l" indent="0" marL="0">
              <a:lnSpc>
                <a:spcPts val="1485"/>
              </a:lnSpc>
              <a:buNone/>
            </a:pPr>
            <a:r>
              <a:rPr lang="en-US" sz="1350" dirty="0">
                <a:solidFill>
                  <a:srgbClr val="333333"/>
                </a:solidFill>
                <a:latin typeface="Palatino Linotype" pitchFamily="34" charset="0"/>
                <a:ea typeface="Palatino Linotype" pitchFamily="34" charset="-122"/>
                <a:cs typeface="Palatino Linotype" pitchFamily="34" charset="-120"/>
              </a:rPr>
              <a:t>محاكاة سجن أدت إلى تدول الحراس لمعزizin وانهيار السجناء نفسيًا.</a:t>
            </a:r>
            <a:endParaRPr lang="en-US" sz="1350" dirty="0"/>
          </a:p>
        </p:txBody>
      </p:sp>
      <p:sp>
        <p:nvSpPr>
          <p:cNvPr id="18" name="Text 8"/>
          <p:cNvSpPr/>
          <p:nvPr/>
        </p:nvSpPr>
        <p:spPr>
          <a:xfrm>
            <a:off x="1447800" y="5200650"/>
            <a:ext cx="531614" cy="866924"/>
          </a:xfrm>
          <a:prstGeom prst="rect">
            <a:avLst/>
          </a:prstGeom>
          <a:noFill/>
          <a:ln/>
        </p:spPr>
        <p:txBody>
          <a:bodyPr wrap="square" lIns="0" tIns="0" rIns="0" bIns="0" rtlCol="0" anchor="ctr" vert="horz"/>
          <a:lstStyle/>
          <a:p>
            <a:pPr algn="ctr" indent="0" marL="0">
              <a:lnSpc>
                <a:spcPts val="1365"/>
              </a:lnSpc>
              <a:buNone/>
            </a:pPr>
            <a:r>
              <a:rPr lang="en-US" sz="1050" b="1" dirty="0">
                <a:solidFill>
                  <a:srgbClr val="000000"/>
                </a:solidFill>
                <a:latin typeface="GillSans-Bold" pitchFamily="34" charset="0"/>
                <a:ea typeface="GillSans-Bold" pitchFamily="34" charset="-122"/>
                <a:cs typeface="GillSans-Bold" pitchFamily="34" charset="-120"/>
              </a:rPr>
              <a:t>التجاوزات الأخلاقية:</a:t>
            </a:r>
            <a:pPr algn="ctr" indent="0" marL="0">
              <a:lnSpc>
                <a:spcPts val="1365"/>
              </a:lnSpc>
              <a:buNone/>
            </a:pPr>
            <a:r>
              <a:rPr lang="en-US" sz="1050" b="1" dirty="0">
                <a:solidFill>
                  <a:srgbClr val="000000"/>
                </a:solidFill>
                <a:latin typeface="GillSans-Bold" pitchFamily="34" charset="0"/>
                <a:ea typeface="GillSans-Bold" pitchFamily="34" charset="-122"/>
                <a:cs typeface="GillSans-Bold" pitchFamily="34" charset="-120"/>
              </a:rPr>
              <a:t>
</a:t>
            </a:r>
            <a:pPr algn="ctr" indent="0" marL="0">
              <a:lnSpc>
                <a:spcPts val="1365"/>
              </a:lnSpc>
              <a:buNone/>
            </a:pPr>
            <a:r>
              <a:rPr lang="en-US" sz="1050" b="1" dirty="0">
                <a:solidFill>
                  <a:srgbClr val="000000"/>
                </a:solidFill>
                <a:latin typeface="GillSans-Bold" pitchFamily="34" charset="0"/>
                <a:ea typeface="GillSans-Bold" pitchFamily="34" charset="-122"/>
                <a:cs typeface="GillSans-Bold" pitchFamily="34" charset="-120"/>
              </a:rPr>
              <a:t>الخداع الجذري</a:t>
            </a:r>
            <a:pPr algn="ctr" indent="0" marL="0">
              <a:lnSpc>
                <a:spcPts val="1365"/>
              </a:lnSpc>
              <a:buNone/>
            </a:pPr>
            <a:r>
              <a:rPr lang="en-US" sz="1050" b="1" dirty="0">
                <a:solidFill>
                  <a:srgbClr val="000000"/>
                </a:solidFill>
                <a:latin typeface="GillSans-Bold" pitchFamily="34" charset="0"/>
                <a:ea typeface="GillSans-Bold" pitchFamily="34" charset="-122"/>
                <a:cs typeface="GillSans-Bold" pitchFamily="34" charset="-120"/>
              </a:rPr>
              <a:t>
</a:t>
            </a:r>
            <a:pPr algn="ctr" indent="0" marL="0">
              <a:lnSpc>
                <a:spcPts val="1365"/>
              </a:lnSpc>
              <a:buNone/>
            </a:pPr>
            <a:r>
              <a:rPr lang="en-US" sz="1050" b="1" dirty="0">
                <a:solidFill>
                  <a:srgbClr val="000000"/>
                </a:solidFill>
                <a:latin typeface="GillSans-Bold" pitchFamily="34" charset="0"/>
                <a:ea typeface="GillSans-Bold" pitchFamily="34" charset="-122"/>
                <a:cs typeface="GillSans-Bold" pitchFamily="34" charset="-120"/>
              </a:rPr>
              <a:t>الضرر النفسي الشديد</a:t>
            </a:r>
            <a:pPr algn="ctr" indent="0" marL="0">
              <a:lnSpc>
                <a:spcPts val="1365"/>
              </a:lnSpc>
              <a:buNone/>
            </a:pPr>
            <a:r>
              <a:rPr lang="en-US" sz="1050" b="1" dirty="0">
                <a:solidFill>
                  <a:srgbClr val="000000"/>
                </a:solidFill>
                <a:latin typeface="GillSans-Bold" pitchFamily="34" charset="0"/>
                <a:ea typeface="GillSans-Bold" pitchFamily="34" charset="-122"/>
                <a:cs typeface="GillSans-Bold" pitchFamily="34" charset="-120"/>
              </a:rPr>
              <a:t>
</a:t>
            </a:r>
            <a:pPr algn="ctr" indent="0" marL="0">
              <a:lnSpc>
                <a:spcPts val="1365"/>
              </a:lnSpc>
              <a:buNone/>
            </a:pPr>
            <a:r>
              <a:rPr lang="en-US" sz="1050" b="1" dirty="0">
                <a:solidFill>
                  <a:srgbClr val="000000"/>
                </a:solidFill>
                <a:latin typeface="GillSans-Bold" pitchFamily="34" charset="0"/>
                <a:ea typeface="GillSans-Bold" pitchFamily="34" charset="-122"/>
                <a:cs typeface="GillSans-Bold" pitchFamily="34" charset="-120"/>
              </a:rPr>
              <a:t>انتهاك الحق في الانسحاب</a:t>
            </a:r>
            <a:pPr algn="ctr" indent="0" marL="0">
              <a:lnSpc>
                <a:spcPts val="1365"/>
              </a:lnSpc>
              <a:buNone/>
            </a:pPr>
            <a:r>
              <a:rPr lang="en-US" sz="1050" b="1" dirty="0">
                <a:solidFill>
                  <a:srgbClr val="000000"/>
                </a:solidFill>
                <a:latin typeface="GillSans-Bold" pitchFamily="34" charset="0"/>
                <a:ea typeface="GillSans-Bold" pitchFamily="34" charset="-122"/>
                <a:cs typeface="GillSans-Bold" pitchFamily="34" charset="-120"/>
              </a:rPr>
              <a:t>
</a:t>
            </a:r>
            <a:pPr algn="ctr" indent="0" marL="0">
              <a:lnSpc>
                <a:spcPts val="1365"/>
              </a:lnSpc>
              <a:buNone/>
            </a:pPr>
            <a:r>
              <a:rPr lang="en-US" sz="1050" b="1" dirty="0">
                <a:solidFill>
                  <a:srgbClr val="000000"/>
                </a:solidFill>
                <a:latin typeface="GillSans-Bold" pitchFamily="34" charset="0"/>
                <a:ea typeface="GillSans-Bold" pitchFamily="34" charset="-122"/>
                <a:cs typeface="GillSans-Bold" pitchFamily="34" charset="-120"/>
              </a:rPr>
              <a:t>غياب الموافقة المستمرة</a:t>
            </a:r>
            <a:endParaRPr lang="en-US" sz="1050" dirty="0"/>
          </a:p>
        </p:txBody>
      </p:sp>
      <p:sp>
        <p:nvSpPr>
          <p:cNvPr id="19" name="Text 9"/>
          <p:cNvSpPr/>
          <p:nvPr/>
        </p:nvSpPr>
        <p:spPr>
          <a:xfrm>
            <a:off x="9496425" y="5200650"/>
            <a:ext cx="2797373" cy="1300014"/>
          </a:xfrm>
          <a:prstGeom prst="rect">
            <a:avLst/>
          </a:prstGeom>
          <a:noFill/>
          <a:ln/>
        </p:spPr>
        <p:txBody>
          <a:bodyPr wrap="square" lIns="0" tIns="0" rIns="0" bIns="0" rtlCol="0" anchor="ctr" vert="horz"/>
          <a:lstStyle/>
          <a:p>
            <a:pPr algn="ctr" indent="0" marL="0">
              <a:lnSpc>
                <a:spcPts val="2048"/>
              </a:lnSpc>
              <a:buNone/>
            </a:pPr>
            <a:r>
              <a:rPr lang="en-US" sz="1575" b="1" dirty="0">
                <a:solidFill>
                  <a:srgbClr val="000000"/>
                </a:solidFill>
                <a:latin typeface="GillSans-Bold" pitchFamily="34" charset="0"/>
                <a:ea typeface="GillSans-Bold" pitchFamily="34" charset="-122"/>
                <a:cs typeface="GillSans-Bold" pitchFamily="34" charset="-120"/>
              </a:rPr>
              <a:t>الكارثة الأخلاقية:</a:t>
            </a:r>
            <a:pPr algn="ctr" indent="0" marL="0">
              <a:lnSpc>
                <a:spcPts val="2048"/>
              </a:lnSpc>
              <a:buNone/>
            </a:pPr>
            <a:r>
              <a:rPr lang="en-US" sz="1575" b="1" dirty="0">
                <a:solidFill>
                  <a:srgbClr val="000000"/>
                </a:solidFill>
                <a:latin typeface="GillSans-Bold" pitchFamily="34" charset="0"/>
                <a:ea typeface="GillSans-Bold" pitchFamily="34" charset="-122"/>
                <a:cs typeface="GillSans-Bold" pitchFamily="34" charset="-120"/>
              </a:rPr>
              <a:t>
</a:t>
            </a:r>
            <a:pPr algn="ctr" indent="0" marL="0">
              <a:lnSpc>
                <a:spcPts val="2048"/>
              </a:lnSpc>
              <a:buNone/>
            </a:pPr>
            <a:r>
              <a:rPr lang="en-US" sz="1575" b="1" dirty="0">
                <a:solidFill>
                  <a:srgbClr val="000000"/>
                </a:solidFill>
                <a:latin typeface="GillSans-Bold" pitchFamily="34" charset="0"/>
                <a:ea typeface="GillSans-Bold" pitchFamily="34" charset="-122"/>
                <a:cs typeface="GillSans-Bold" pitchFamily="34" charset="-120"/>
              </a:rPr>
              <a:t>التعذيب النفسي المنهجي</a:t>
            </a:r>
            <a:pPr algn="ctr" indent="0" marL="0">
              <a:lnSpc>
                <a:spcPts val="2048"/>
              </a:lnSpc>
              <a:buNone/>
            </a:pPr>
            <a:r>
              <a:rPr lang="en-US" sz="1575" b="1" dirty="0">
                <a:solidFill>
                  <a:srgbClr val="000000"/>
                </a:solidFill>
                <a:latin typeface="GillSans-Bold" pitchFamily="34" charset="0"/>
                <a:ea typeface="GillSans-Bold" pitchFamily="34" charset="-122"/>
                <a:cs typeface="GillSans-Bold" pitchFamily="34" charset="-120"/>
              </a:rPr>
              <a:t>
</a:t>
            </a:r>
            <a:pPr algn="ctr" indent="0" marL="0">
              <a:lnSpc>
                <a:spcPts val="2048"/>
              </a:lnSpc>
              <a:buNone/>
            </a:pPr>
            <a:r>
              <a:rPr lang="en-US" sz="1575" b="1" dirty="0">
                <a:solidFill>
                  <a:srgbClr val="000000"/>
                </a:solidFill>
                <a:latin typeface="GillSans-Bold" pitchFamily="34" charset="0"/>
                <a:ea typeface="GillSans-Bold" pitchFamily="34" charset="-122"/>
                <a:cs typeface="GillSans-Bold" pitchFamily="34" charset="-120"/>
              </a:rPr>
              <a:t>فقدان الحماية</a:t>
            </a:r>
            <a:pPr algn="ctr" indent="0" marL="0">
              <a:lnSpc>
                <a:spcPts val="2048"/>
              </a:lnSpc>
              <a:buNone/>
            </a:pPr>
            <a:r>
              <a:rPr lang="en-US" sz="1575" b="1" dirty="0">
                <a:solidFill>
                  <a:srgbClr val="000000"/>
                </a:solidFill>
                <a:latin typeface="GillSans-Bold" pitchFamily="34" charset="0"/>
                <a:ea typeface="GillSans-Bold" pitchFamily="34" charset="-122"/>
                <a:cs typeface="GillSans-Bold" pitchFamily="34" charset="-120"/>
              </a:rPr>
              <a:t>
</a:t>
            </a:r>
            <a:pPr algn="ctr" indent="0" marL="0">
              <a:lnSpc>
                <a:spcPts val="2048"/>
              </a:lnSpc>
              <a:buNone/>
            </a:pPr>
            <a:r>
              <a:rPr lang="en-US" sz="1575" b="1" dirty="0">
                <a:solidFill>
                  <a:srgbClr val="000000"/>
                </a:solidFill>
                <a:latin typeface="GillSans-Bold" pitchFamily="34" charset="0"/>
                <a:ea typeface="GillSans-Bold" pitchFamily="34" charset="-122"/>
                <a:cs typeface="GillSans-Bold" pitchFamily="34" charset="-120"/>
              </a:rPr>
              <a:t>تجاوز الحدود</a:t>
            </a:r>
            <a:pPr algn="ctr" indent="0" marL="0">
              <a:lnSpc>
                <a:spcPts val="2048"/>
              </a:lnSpc>
              <a:buNone/>
            </a:pPr>
            <a:r>
              <a:rPr lang="en-US" sz="1575" b="1" dirty="0">
                <a:solidFill>
                  <a:srgbClr val="000000"/>
                </a:solidFill>
                <a:latin typeface="GillSans-Bold" pitchFamily="34" charset="0"/>
                <a:ea typeface="GillSans-Bold" pitchFamily="34" charset="-122"/>
                <a:cs typeface="GillSans-Bold" pitchFamily="34" charset="-120"/>
              </a:rPr>
              <a:t>
</a:t>
            </a:r>
            <a:pPr algn="ctr" indent="0" marL="0">
              <a:lnSpc>
                <a:spcPts val="2048"/>
              </a:lnSpc>
              <a:buNone/>
            </a:pPr>
            <a:r>
              <a:rPr lang="en-US" sz="1575" b="1" dirty="0">
                <a:solidFill>
                  <a:srgbClr val="000000"/>
                </a:solidFill>
                <a:latin typeface="GillSans-Bold" pitchFamily="34" charset="0"/>
                <a:ea typeface="GillSans-Bold" pitchFamily="34" charset="-122"/>
                <a:cs typeface="GillSans-Bold" pitchFamily="34" charset="-120"/>
              </a:rPr>
              <a:t>الانغماس الخطر بالبحث</a:t>
            </a:r>
            <a:endParaRPr lang="en-US" sz="1575" dirty="0"/>
          </a:p>
        </p:txBody>
      </p:sp>
      <p:sp>
        <p:nvSpPr>
          <p:cNvPr id="20" name="Text 10"/>
          <p:cNvSpPr/>
          <p:nvPr/>
        </p:nvSpPr>
        <p:spPr>
          <a:xfrm>
            <a:off x="4857750" y="5676900"/>
            <a:ext cx="2713583" cy="668834"/>
          </a:xfrm>
          <a:prstGeom prst="rect">
            <a:avLst/>
          </a:prstGeom>
          <a:noFill/>
          <a:ln/>
        </p:spPr>
        <p:txBody>
          <a:bodyPr wrap="square" lIns="0" tIns="0" rIns="0" bIns="0" rtlCol="0" anchor="ctr" vert="horz"/>
          <a:lstStyle/>
          <a:p>
            <a:pPr algn="ctr" indent="0" marL="0">
              <a:lnSpc>
                <a:spcPts val="1755"/>
              </a:lnSpc>
              <a:buNone/>
            </a:pPr>
            <a:r>
              <a:rPr lang="en-US" sz="1350" b="1" dirty="0">
                <a:solidFill>
                  <a:srgbClr val="000000"/>
                </a:solidFill>
                <a:latin typeface="Trebuchet-BoldItalic" pitchFamily="34" charset="0"/>
                <a:ea typeface="Trebuchet-BoldItalic" pitchFamily="34" charset="-122"/>
                <a:cs typeface="Trebuchet-BoldItalic" pitchFamily="34" charset="-120"/>
              </a:rPr>
              <a:t>بعد التجارب:</a:t>
            </a:r>
            <a:pPr algn="ctr" indent="0" marL="0">
              <a:lnSpc>
                <a:spcPts val="1755"/>
              </a:lnSpc>
              <a:buNone/>
            </a:pPr>
            <a:r>
              <a:rPr lang="en-US" sz="1350" b="1" dirty="0">
                <a:solidFill>
                  <a:srgbClr val="000000"/>
                </a:solidFill>
                <a:latin typeface="Trebuchet-BoldItalic" pitchFamily="34" charset="0"/>
                <a:ea typeface="Trebuchet-BoldItalic" pitchFamily="34" charset="-122"/>
                <a:cs typeface="Trebuchet-BoldItalic" pitchFamily="34" charset="-120"/>
              </a:rPr>
              <a:t>
</a:t>
            </a:r>
            <a:pPr algn="ctr" indent="0" marL="0">
              <a:lnSpc>
                <a:spcPts val="1755"/>
              </a:lnSpc>
              <a:buNone/>
            </a:pPr>
            <a:r>
              <a:rPr lang="en-US" sz="1350" b="1" dirty="0">
                <a:solidFill>
                  <a:srgbClr val="000000"/>
                </a:solidFill>
                <a:latin typeface="Trebuchet-BoldItalic" pitchFamily="34" charset="0"/>
                <a:ea typeface="Trebuchet-BoldItalic" pitchFamily="34" charset="-122"/>
                <a:cs typeface="Trebuchet-BoldItalic" pitchFamily="34" charset="-120"/>
              </a:rPr>
              <a:t>(IRB) تأسس لجان المراجعات</a:t>
            </a:r>
            <a:pPr algn="ctr" indent="0" marL="0">
              <a:lnSpc>
                <a:spcPts val="1755"/>
              </a:lnSpc>
              <a:buNone/>
            </a:pPr>
            <a:r>
              <a:rPr lang="en-US" sz="1350" b="1" dirty="0">
                <a:solidFill>
                  <a:srgbClr val="000000"/>
                </a:solidFill>
                <a:latin typeface="Trebuchet-BoldItalic" pitchFamily="34" charset="0"/>
                <a:ea typeface="Trebuchet-BoldItalic" pitchFamily="34" charset="-122"/>
                <a:cs typeface="Trebuchet-BoldItalic" pitchFamily="34" charset="-120"/>
              </a:rPr>
              <a:t>
</a:t>
            </a:r>
            <a:pPr algn="ctr" indent="0" marL="0">
              <a:lnSpc>
                <a:spcPts val="1755"/>
              </a:lnSpc>
              <a:buNone/>
            </a:pPr>
            <a:r>
              <a:rPr lang="en-US" sz="1350" b="1" dirty="0">
                <a:solidFill>
                  <a:srgbClr val="000000"/>
                </a:solidFill>
                <a:latin typeface="Trebuchet-BoldItalic" pitchFamily="34" charset="0"/>
                <a:ea typeface="Trebuchet-BoldItalic" pitchFamily="34" charset="-122"/>
                <a:cs typeface="Trebuchet-BoldItalic" pitchFamily="34" charset="-120"/>
              </a:rPr>
              <a:t>وتشديد المعايير</a:t>
            </a:r>
            <a:endParaRPr lang="en-US" sz="1350" dirty="0"/>
          </a:p>
        </p:txBody>
      </p:sp>
      <p:sp>
        <p:nvSpPr>
          <p:cNvPr id="21" name="Text 11"/>
          <p:cNvSpPr/>
          <p:nvPr/>
        </p:nvSpPr>
        <p:spPr>
          <a:xfrm>
            <a:off x="172864" y="4991100"/>
            <a:ext cx="1600200" cy="133350"/>
          </a:xfrm>
          <a:prstGeom prst="rect">
            <a:avLst/>
          </a:prstGeom>
          <a:noFill/>
          <a:ln/>
        </p:spPr>
        <p:txBody>
          <a:bodyPr wrap="square" lIns="0" tIns="0" rIns="0" bIns="0" rtlCol="0" anchor="ctr" vert="horz"/>
          <a:lstStyle/>
          <a:p>
            <a:pPr algn="ctr" indent="0" marL="0">
              <a:lnSpc>
                <a:spcPts val="1050"/>
              </a:lnSpc>
              <a:buNone/>
            </a:pPr>
            <a:r>
              <a:rPr lang="en-US" sz="1050" b="1" dirty="0">
                <a:solidFill>
                  <a:srgbClr val="B22222"/>
                </a:solidFill>
                <a:latin typeface="ArialNarrow-BoldItalic" pitchFamily="34" charset="0"/>
                <a:ea typeface="ArialNarrow-BoldItalic" pitchFamily="34" charset="-122"/>
                <a:cs typeface="ArialNarrow-BoldItalic" pitchFamily="34" charset="-120"/>
              </a:rPr>
              <a:t>450 فولت</a:t>
            </a:r>
            <a:endParaRPr lang="en-US" sz="10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6169075" y="5506938"/>
            <a:ext cx="5730180" cy="1097161"/>
          </a:xfrm>
          <a:prstGeom prst="rect">
            <a:avLst/>
          </a:prstGeom>
        </p:spPr>
      </p:pic>
      <p:pic>
        <p:nvPicPr>
          <p:cNvPr id="4" name="Image 2" descr="preencoded.png">    </p:cNvPr>
          <p:cNvPicPr>
            <a:picLocks noChangeAspect="1"/>
          </p:cNvPicPr>
          <p:nvPr/>
        </p:nvPicPr>
        <p:blipFill>
          <a:blip r:embed="rId3"/>
          <a:stretch>
            <a:fillRect/>
          </a:stretch>
        </p:blipFill>
        <p:spPr>
          <a:xfrm>
            <a:off x="6169075" y="980629"/>
            <a:ext cx="5742384" cy="4498777"/>
          </a:xfrm>
          <a:prstGeom prst="rect">
            <a:avLst/>
          </a:prstGeom>
        </p:spPr>
      </p:pic>
      <p:pic>
        <p:nvPicPr>
          <p:cNvPr id="5" name="Image 3" descr="preencoded.png">    </p:cNvPr>
          <p:cNvPicPr>
            <a:picLocks noChangeAspect="1"/>
          </p:cNvPicPr>
          <p:nvPr/>
        </p:nvPicPr>
        <p:blipFill>
          <a:blip r:embed="rId4"/>
          <a:stretch>
            <a:fillRect/>
          </a:stretch>
        </p:blipFill>
        <p:spPr>
          <a:xfrm>
            <a:off x="280392" y="1522363"/>
            <a:ext cx="5717977" cy="5081736"/>
          </a:xfrm>
          <a:prstGeom prst="rect">
            <a:avLst/>
          </a:prstGeom>
        </p:spPr>
      </p:pic>
      <p:sp>
        <p:nvSpPr>
          <p:cNvPr id="6" name="Text 0"/>
          <p:cNvSpPr/>
          <p:nvPr/>
        </p:nvSpPr>
        <p:spPr>
          <a:xfrm>
            <a:off x="-1455911" y="257175"/>
            <a:ext cx="15735300" cy="400050"/>
          </a:xfrm>
          <a:prstGeom prst="rect">
            <a:avLst/>
          </a:prstGeom>
          <a:noFill/>
          <a:ln/>
        </p:spPr>
        <p:txBody>
          <a:bodyPr wrap="square" lIns="0" tIns="0" rIns="0" bIns="0" rtlCol="0" anchor="ctr" vert="horz"/>
          <a:lstStyle/>
          <a:p>
            <a:pPr algn="ctr" indent="0" marL="0">
              <a:lnSpc>
                <a:spcPts val="3150"/>
              </a:lnSpc>
              <a:buNone/>
            </a:pPr>
            <a:r>
              <a:rPr lang="en-US" sz="2625" b="1" dirty="0">
                <a:solidFill>
                  <a:srgbClr val="000000"/>
                </a:solidFill>
                <a:latin typeface="Noto Serif KR Extra" pitchFamily="34" charset="0"/>
                <a:ea typeface="Noto Serif KR Extra" pitchFamily="34" charset="-122"/>
                <a:cs typeface="Noto Serif KR Extra" pitchFamily="34" charset="-120"/>
              </a:rPr>
              <a:t>الجلسة 17: أخلاقيات البحث مع الحيوانات</a:t>
            </a:r>
            <a:endParaRPr lang="en-US" sz="2625" dirty="0"/>
          </a:p>
        </p:txBody>
      </p:sp>
      <p:sp>
        <p:nvSpPr>
          <p:cNvPr id="7" name="Text 1"/>
          <p:cNvSpPr/>
          <p:nvPr/>
        </p:nvSpPr>
        <p:spPr>
          <a:xfrm>
            <a:off x="69949" y="1057275"/>
            <a:ext cx="5943600" cy="247650"/>
          </a:xfrm>
          <a:prstGeom prst="rect">
            <a:avLst/>
          </a:prstGeom>
          <a:noFill/>
          <a:ln/>
        </p:spPr>
        <p:txBody>
          <a:bodyPr wrap="square" lIns="0" tIns="0" rIns="0" bIns="0" rtlCol="0" anchor="ctr" vert="horz"/>
          <a:lstStyle/>
          <a:p>
            <a:pPr algn="ctr" indent="0" marL="0">
              <a:lnSpc>
                <a:spcPts val="1950"/>
              </a:lnSpc>
              <a:buNone/>
            </a:pPr>
            <a:r>
              <a:rPr lang="en-US" sz="1500" b="1" dirty="0">
                <a:solidFill>
                  <a:srgbClr val="000000"/>
                </a:solidFill>
                <a:latin typeface="Noto Serif KR Extra" pitchFamily="34" charset="0"/>
                <a:ea typeface="Noto Serif KR Extra" pitchFamily="34" charset="-122"/>
                <a:cs typeface="Noto Serif KR Extra" pitchFamily="34" charset="-120"/>
              </a:rPr>
              <a:t>الضوابط الأخلاقية المعاصرة</a:t>
            </a:r>
            <a:endParaRPr lang="en-US" sz="1500" dirty="0"/>
          </a:p>
        </p:txBody>
      </p:sp>
      <p:sp>
        <p:nvSpPr>
          <p:cNvPr id="8" name="Text 2"/>
          <p:cNvSpPr/>
          <p:nvPr/>
        </p:nvSpPr>
        <p:spPr>
          <a:xfrm>
            <a:off x="4424794" y="6638925"/>
            <a:ext cx="3436620" cy="125760"/>
          </a:xfrm>
          <a:prstGeom prst="rect">
            <a:avLst/>
          </a:prstGeom>
          <a:noFill/>
          <a:ln/>
        </p:spPr>
        <p:txBody>
          <a:bodyPr wrap="square" lIns="0" tIns="0" rIns="0" bIns="0" rtlCol="0" anchor="ctr" vert="horz"/>
          <a:lstStyle/>
          <a:p>
            <a:pPr algn="ctr" indent="0" marL="0">
              <a:lnSpc>
                <a:spcPts val="990"/>
              </a:lnSpc>
              <a:buNone/>
            </a:pPr>
            <a:r>
              <a:rPr lang="en-US" sz="825" dirty="0">
                <a:solidFill>
                  <a:srgbClr val="000000"/>
                </a:solidFill>
                <a:latin typeface="Noto Serif KR" pitchFamily="34" charset="0"/>
                <a:ea typeface="Noto Serif KR" pitchFamily="34" charset="-122"/>
                <a:cs typeface="Noto Serif KR" pitchFamily="34" charset="-120"/>
              </a:rPr>
              <a:t>© 2023 Research Research</a:t>
            </a:r>
            <a:endParaRPr lang="en-US" sz="825"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8095357" y="2791123"/>
            <a:ext cx="3620988" cy="1755577"/>
          </a:xfrm>
          <a:prstGeom prst="rect">
            <a:avLst/>
          </a:prstGeom>
        </p:spPr>
      </p:pic>
      <p:pic>
        <p:nvPicPr>
          <p:cNvPr id="4" name="Image 2" descr="preencoded.png">    </p:cNvPr>
          <p:cNvPicPr>
            <a:picLocks noChangeAspect="1"/>
          </p:cNvPicPr>
          <p:nvPr/>
        </p:nvPicPr>
        <p:blipFill>
          <a:blip r:embed="rId3"/>
          <a:stretch>
            <a:fillRect/>
          </a:stretch>
        </p:blipFill>
        <p:spPr>
          <a:xfrm>
            <a:off x="4230588" y="4793605"/>
            <a:ext cx="3730675" cy="1639044"/>
          </a:xfrm>
          <a:prstGeom prst="rect">
            <a:avLst/>
          </a:prstGeom>
        </p:spPr>
      </p:pic>
      <p:pic>
        <p:nvPicPr>
          <p:cNvPr id="5" name="Image 3" descr="preencoded.png">    </p:cNvPr>
          <p:cNvPicPr>
            <a:picLocks noChangeAspect="1"/>
          </p:cNvPicPr>
          <p:nvPr/>
        </p:nvPicPr>
        <p:blipFill>
          <a:blip r:embed="rId4"/>
          <a:stretch>
            <a:fillRect/>
          </a:stretch>
        </p:blipFill>
        <p:spPr>
          <a:xfrm>
            <a:off x="5071765" y="2379613"/>
            <a:ext cx="2035969" cy="2016175"/>
          </a:xfrm>
          <a:prstGeom prst="rect">
            <a:avLst/>
          </a:prstGeom>
        </p:spPr>
      </p:pic>
      <p:pic>
        <p:nvPicPr>
          <p:cNvPr id="6" name="Image 4" descr="preencoded.png">    </p:cNvPr>
          <p:cNvPicPr>
            <a:picLocks noChangeAspect="1"/>
          </p:cNvPicPr>
          <p:nvPr/>
        </p:nvPicPr>
        <p:blipFill>
          <a:blip r:embed="rId5"/>
          <a:stretch>
            <a:fillRect/>
          </a:stretch>
        </p:blipFill>
        <p:spPr>
          <a:xfrm>
            <a:off x="487561" y="4745682"/>
            <a:ext cx="3559969" cy="678805"/>
          </a:xfrm>
          <a:prstGeom prst="rect">
            <a:avLst/>
          </a:prstGeom>
        </p:spPr>
      </p:pic>
      <p:sp>
        <p:nvSpPr>
          <p:cNvPr id="7" name="Text 0"/>
          <p:cNvSpPr/>
          <p:nvPr/>
        </p:nvSpPr>
        <p:spPr>
          <a:xfrm>
            <a:off x="-4050060" y="304800"/>
            <a:ext cx="21183600" cy="487710"/>
          </a:xfrm>
          <a:prstGeom prst="rect">
            <a:avLst/>
          </a:prstGeom>
          <a:noFill/>
          <a:ln/>
        </p:spPr>
        <p:txBody>
          <a:bodyPr wrap="square" lIns="0" tIns="0" rIns="0" bIns="0" rtlCol="0" anchor="ctr" vert="horz"/>
          <a:lstStyle/>
          <a:p>
            <a:pPr algn="ctr" indent="0" marL="0">
              <a:lnSpc>
                <a:spcPts val="3840"/>
              </a:lnSpc>
              <a:buNone/>
            </a:pPr>
            <a:r>
              <a:rPr lang="en-US" sz="3000" b="1" dirty="0">
                <a:solidFill>
                  <a:srgbClr val="10326B"/>
                </a:solidFill>
                <a:latin typeface="Noto Serif KR Black" pitchFamily="34" charset="0"/>
                <a:ea typeface="Noto Serif KR Black" pitchFamily="34" charset="-122"/>
                <a:cs typeface="Noto Serif KR Black" pitchFamily="34" charset="-120"/>
              </a:rPr>
              <a:t>الجلسة 18: الأخلق في الممارسة السريرية والقوة</a:t>
            </a:r>
            <a:endParaRPr lang="en-US" sz="3000" dirty="0"/>
          </a:p>
        </p:txBody>
      </p:sp>
      <p:sp>
        <p:nvSpPr>
          <p:cNvPr id="8" name="Text 1"/>
          <p:cNvSpPr/>
          <p:nvPr/>
        </p:nvSpPr>
        <p:spPr>
          <a:xfrm>
            <a:off x="1064835" y="1028700"/>
            <a:ext cx="10492740" cy="194370"/>
          </a:xfrm>
          <a:prstGeom prst="rect">
            <a:avLst/>
          </a:prstGeom>
          <a:noFill/>
          <a:ln/>
        </p:spPr>
        <p:txBody>
          <a:bodyPr wrap="square" lIns="0" tIns="0" rIns="0" bIns="0" rtlCol="0" anchor="ctr" vert="horz"/>
          <a:lstStyle/>
          <a:p>
            <a:pPr algn="ctr" indent="0" marL="0">
              <a:lnSpc>
                <a:spcPts val="1530"/>
              </a:lnSpc>
              <a:buNone/>
            </a:pPr>
            <a:r>
              <a:rPr lang="en-US" sz="1275" b="1" dirty="0">
                <a:solidFill>
                  <a:srgbClr val="6D6D6D"/>
                </a:solidFill>
                <a:latin typeface="Noto Serif KR" pitchFamily="34" charset="0"/>
                <a:ea typeface="Noto Serif KR" pitchFamily="34" charset="-122"/>
                <a:cs typeface="Noto Serif KR" pitchFamily="34" charset="-120"/>
              </a:rPr>
              <a:t>الأخلاقيات السريرية، ديناميكيات القوة، والحدود المنهية</a:t>
            </a:r>
            <a:endParaRPr lang="en-US" sz="1275" dirty="0"/>
          </a:p>
        </p:txBody>
      </p:sp>
      <p:sp>
        <p:nvSpPr>
          <p:cNvPr id="9" name="Text 2"/>
          <p:cNvSpPr/>
          <p:nvPr/>
        </p:nvSpPr>
        <p:spPr>
          <a:xfrm>
            <a:off x="909117" y="4476750"/>
            <a:ext cx="4629150" cy="171450"/>
          </a:xfrm>
          <a:prstGeom prst="rect">
            <a:avLst/>
          </a:prstGeom>
          <a:noFill/>
          <a:ln/>
        </p:spPr>
        <p:txBody>
          <a:bodyPr wrap="square" lIns="0" tIns="0" rIns="0" bIns="0" rtlCol="0" anchor="ctr" vert="horz"/>
          <a:lstStyle/>
          <a:p>
            <a:pPr algn="ctr" indent="0" marL="0">
              <a:lnSpc>
                <a:spcPts val="1350"/>
              </a:lnSpc>
              <a:buNone/>
            </a:pPr>
            <a:r>
              <a:rPr lang="en-US" sz="1125" b="1" dirty="0">
                <a:solidFill>
                  <a:srgbClr val="10326B"/>
                </a:solidFill>
                <a:latin typeface="Noto Serif KR" pitchFamily="34" charset="0"/>
                <a:ea typeface="Noto Serif KR" pitchFamily="34" charset="-122"/>
                <a:cs typeface="Noto Serif KR" pitchFamily="34" charset="-120"/>
              </a:rPr>
              <a:t>عملية اتخاذ القرار الأخلاقي</a:t>
            </a:r>
            <a:endParaRPr lang="en-US" sz="1125" dirty="0"/>
          </a:p>
        </p:txBody>
      </p:sp>
      <p:sp>
        <p:nvSpPr>
          <p:cNvPr id="10" name="Text 3"/>
          <p:cNvSpPr/>
          <p:nvPr/>
        </p:nvSpPr>
        <p:spPr>
          <a:xfrm>
            <a:off x="7530405" y="2552700"/>
            <a:ext cx="6172200" cy="171450"/>
          </a:xfrm>
          <a:prstGeom prst="rect">
            <a:avLst/>
          </a:prstGeom>
          <a:noFill/>
          <a:ln/>
        </p:spPr>
        <p:txBody>
          <a:bodyPr wrap="square" lIns="0" tIns="0" rIns="0" bIns="0" rtlCol="0" anchor="ctr" vert="horz"/>
          <a:lstStyle/>
          <a:p>
            <a:pPr algn="ctr" indent="0" marL="0">
              <a:lnSpc>
                <a:spcPts val="1350"/>
              </a:lnSpc>
              <a:buNone/>
            </a:pPr>
            <a:r>
              <a:rPr lang="en-US" sz="1125" b="1" dirty="0">
                <a:solidFill>
                  <a:srgbClr val="10326B"/>
                </a:solidFill>
                <a:latin typeface="Noto Serif KR" pitchFamily="34" charset="0"/>
                <a:ea typeface="Noto Serif KR" pitchFamily="34" charset="-122"/>
                <a:cs typeface="Noto Serif KR" pitchFamily="34" charset="-120"/>
              </a:rPr>
              <a:t>ديناميكيات القوة في العلاقة العلاجية</a:t>
            </a:r>
            <a:endParaRPr lang="en-US" sz="1125" dirty="0"/>
          </a:p>
        </p:txBody>
      </p:sp>
      <p:sp>
        <p:nvSpPr>
          <p:cNvPr id="11" name="Text 4"/>
          <p:cNvSpPr/>
          <p:nvPr/>
        </p:nvSpPr>
        <p:spPr>
          <a:xfrm>
            <a:off x="898178" y="1419225"/>
            <a:ext cx="4572000" cy="182910"/>
          </a:xfrm>
          <a:prstGeom prst="rect">
            <a:avLst/>
          </a:prstGeom>
          <a:noFill/>
          <a:ln/>
        </p:spPr>
        <p:txBody>
          <a:bodyPr wrap="square" lIns="0" tIns="0" rIns="0" bIns="0" rtlCol="0" anchor="ctr" vert="horz"/>
          <a:lstStyle/>
          <a:p>
            <a:pPr algn="ctr" indent="0" marL="0">
              <a:lnSpc>
                <a:spcPts val="1440"/>
              </a:lnSpc>
              <a:buNone/>
            </a:pPr>
            <a:r>
              <a:rPr lang="en-US" sz="1200" b="1" dirty="0">
                <a:solidFill>
                  <a:srgbClr val="10326B"/>
                </a:solidFill>
                <a:latin typeface="Noto Serif KR" pitchFamily="34" charset="0"/>
                <a:ea typeface="Noto Serif KR" pitchFamily="34" charset="-122"/>
                <a:cs typeface="Noto Serif KR" pitchFamily="34" charset="-120"/>
              </a:rPr>
              <a:t>الحدود المنهية والاتهامات</a:t>
            </a:r>
            <a:endParaRPr lang="en-US" sz="1200" dirty="0"/>
          </a:p>
        </p:txBody>
      </p:sp>
      <p:sp>
        <p:nvSpPr>
          <p:cNvPr id="12" name="Text 5"/>
          <p:cNvSpPr/>
          <p:nvPr/>
        </p:nvSpPr>
        <p:spPr>
          <a:xfrm>
            <a:off x="3859947" y="1419225"/>
            <a:ext cx="4754880" cy="182910"/>
          </a:xfrm>
          <a:prstGeom prst="rect">
            <a:avLst/>
          </a:prstGeom>
          <a:noFill/>
          <a:ln/>
        </p:spPr>
        <p:txBody>
          <a:bodyPr wrap="square" lIns="0" tIns="0" rIns="0" bIns="0" rtlCol="0" anchor="ctr" vert="horz"/>
          <a:lstStyle/>
          <a:p>
            <a:pPr algn="ctr" indent="0" marL="0">
              <a:lnSpc>
                <a:spcPts val="1440"/>
              </a:lnSpc>
              <a:buNone/>
            </a:pPr>
            <a:r>
              <a:rPr lang="en-US" sz="1200" b="1" dirty="0">
                <a:solidFill>
                  <a:srgbClr val="10326B"/>
                </a:solidFill>
                <a:latin typeface="Noto Serif KR" pitchFamily="34" charset="0"/>
                <a:ea typeface="Noto Serif KR" pitchFamily="34" charset="-122"/>
                <a:cs typeface="Noto Serif KR" pitchFamily="34" charset="-120"/>
              </a:rPr>
              <a:t>المبادئ الأخلاقية الأساسية</a:t>
            </a:r>
            <a:endParaRPr lang="en-US" sz="1200" dirty="0"/>
          </a:p>
        </p:txBody>
      </p:sp>
      <p:sp>
        <p:nvSpPr>
          <p:cNvPr id="13" name="Text 6"/>
          <p:cNvSpPr/>
          <p:nvPr/>
        </p:nvSpPr>
        <p:spPr>
          <a:xfrm>
            <a:off x="6142137" y="1419225"/>
            <a:ext cx="8058150" cy="171450"/>
          </a:xfrm>
          <a:prstGeom prst="rect">
            <a:avLst/>
          </a:prstGeom>
          <a:noFill/>
          <a:ln/>
        </p:spPr>
        <p:txBody>
          <a:bodyPr wrap="square" lIns="0" tIns="0" rIns="0" bIns="0" rtlCol="0" anchor="ctr" vert="horz"/>
          <a:lstStyle/>
          <a:p>
            <a:pPr algn="ctr" indent="0" marL="0">
              <a:lnSpc>
                <a:spcPts val="1350"/>
              </a:lnSpc>
              <a:buNone/>
            </a:pPr>
            <a:r>
              <a:rPr lang="en-US" sz="1125" b="1" dirty="0">
                <a:solidFill>
                  <a:srgbClr val="10326B"/>
                </a:solidFill>
                <a:latin typeface="Noto Serif KR" pitchFamily="34" charset="0"/>
                <a:ea typeface="Noto Serif KR" pitchFamily="34" charset="-122"/>
                <a:cs typeface="Noto Serif KR" pitchFamily="34" charset="-120"/>
              </a:rPr>
              <a:t>القضايا الأخلاقية الأساسية في الممارسة السريرية</a:t>
            </a:r>
            <a:endParaRPr lang="en-US" sz="1125" dirty="0"/>
          </a:p>
        </p:txBody>
      </p:sp>
      <p:sp>
        <p:nvSpPr>
          <p:cNvPr id="14" name="Text 7"/>
          <p:cNvSpPr/>
          <p:nvPr/>
        </p:nvSpPr>
        <p:spPr>
          <a:xfrm>
            <a:off x="9964073" y="5886450"/>
            <a:ext cx="1783080" cy="141089"/>
          </a:xfrm>
          <a:prstGeom prst="rect">
            <a:avLst/>
          </a:prstGeom>
          <a:noFill/>
          <a:ln/>
        </p:spPr>
        <p:txBody>
          <a:bodyPr wrap="square" lIns="0" tIns="0" rIns="0" bIns="0" rtlCol="0" anchor="ctr" vert="horz"/>
          <a:lstStyle/>
          <a:p>
            <a:pPr algn="r" indent="0" marL="0">
              <a:lnSpc>
                <a:spcPts val="1112"/>
              </a:lnSpc>
              <a:buNone/>
            </a:pPr>
            <a:r>
              <a:rPr lang="en-US" sz="975" b="1" dirty="0">
                <a:solidFill>
                  <a:srgbClr val="10326B"/>
                </a:solidFill>
                <a:latin typeface="Noto Serif KR" pitchFamily="34" charset="0"/>
                <a:ea typeface="Noto Serif KR" pitchFamily="34" charset="-122"/>
                <a:cs typeface="Noto Serif KR" pitchFamily="34" charset="-120"/>
              </a:rPr>
              <a:t>سؤال للنقاش:</a:t>
            </a:r>
            <a:endParaRPr lang="en-US" sz="975" dirty="0"/>
          </a:p>
        </p:txBody>
      </p:sp>
      <p:sp>
        <p:nvSpPr>
          <p:cNvPr id="15" name="Text 8"/>
          <p:cNvSpPr/>
          <p:nvPr/>
        </p:nvSpPr>
        <p:spPr>
          <a:xfrm>
            <a:off x="663848" y="2867025"/>
            <a:ext cx="4972050" cy="200025"/>
          </a:xfrm>
          <a:prstGeom prst="rect">
            <a:avLst/>
          </a:prstGeom>
          <a:noFill/>
          <a:ln/>
        </p:spPr>
        <p:txBody>
          <a:bodyPr wrap="square" lIns="0" tIns="0" rIns="0" bIns="0" rtlCol="0" anchor="ctr" vert="horz"/>
          <a:lstStyle/>
          <a:p>
            <a:pPr algn="ctr" indent="0" marL="0">
              <a:lnSpc>
                <a:spcPts val="1575"/>
              </a:lnSpc>
              <a:buNone/>
            </a:pPr>
            <a:r>
              <a:rPr lang="en-US" sz="1125" b="1" dirty="0">
                <a:solidFill>
                  <a:srgbClr val="10326B"/>
                </a:solidFill>
                <a:latin typeface="Noto Serif KR" pitchFamily="34" charset="0"/>
                <a:ea typeface="Noto Serif KR" pitchFamily="34" charset="-122"/>
                <a:cs typeface="Noto Serif KR" pitchFamily="34" charset="-120"/>
              </a:rPr>
              <a:t>السرية والاستثناءات الأخلاقية</a:t>
            </a:r>
            <a:endParaRPr lang="en-US" sz="1125" dirty="0"/>
          </a:p>
        </p:txBody>
      </p:sp>
      <p:sp>
        <p:nvSpPr>
          <p:cNvPr id="16" name="Text 9"/>
          <p:cNvSpPr/>
          <p:nvPr/>
        </p:nvSpPr>
        <p:spPr>
          <a:xfrm>
            <a:off x="2649319" y="4562475"/>
            <a:ext cx="7680960" cy="151954"/>
          </a:xfrm>
          <a:prstGeom prst="rect">
            <a:avLst/>
          </a:prstGeom>
          <a:noFill/>
          <a:ln/>
        </p:spPr>
        <p:txBody>
          <a:bodyPr wrap="square" lIns="0" tIns="0" rIns="0" bIns="0" rtlCol="0" anchor="ctr" vert="horz"/>
          <a:lstStyle/>
          <a:p>
            <a:pPr algn="ctr" indent="0" marL="0">
              <a:lnSpc>
                <a:spcPts val="1197"/>
              </a:lnSpc>
              <a:buNone/>
            </a:pPr>
            <a:r>
              <a:rPr lang="en-US" sz="1050" b="1" dirty="0">
                <a:solidFill>
                  <a:srgbClr val="10326B"/>
                </a:solidFill>
                <a:latin typeface="Noto Serif KR" pitchFamily="34" charset="0"/>
                <a:ea typeface="Noto Serif KR" pitchFamily="34" charset="-122"/>
                <a:cs typeface="Noto Serif KR" pitchFamily="34" charset="-120"/>
              </a:rPr>
              <a:t>مقارنات: الممارسات الأخلاقية مقابل غير الأخلاقية</a:t>
            </a:r>
            <a:endParaRPr lang="en-US" sz="1050" dirty="0"/>
          </a:p>
        </p:txBody>
      </p:sp>
      <p:sp>
        <p:nvSpPr>
          <p:cNvPr id="17" name="Text 10"/>
          <p:cNvSpPr/>
          <p:nvPr/>
        </p:nvSpPr>
        <p:spPr>
          <a:xfrm>
            <a:off x="3848100" y="4848225"/>
            <a:ext cx="471488" cy="274439"/>
          </a:xfrm>
          <a:prstGeom prst="rect">
            <a:avLst/>
          </a:prstGeom>
          <a:noFill/>
          <a:ln/>
        </p:spPr>
        <p:txBody>
          <a:bodyPr wrap="square" lIns="0" tIns="0" rIns="0" bIns="0" rtlCol="0" anchor="ctr" vert="horz"/>
          <a:lstStyle/>
          <a:p>
            <a:pPr algn="ctr" indent="0" marL="0">
              <a:lnSpc>
                <a:spcPts val="1080"/>
              </a:lnSpc>
              <a:buNone/>
            </a:pPr>
            <a:r>
              <a:rPr lang="en-US" sz="900" b="1" dirty="0">
                <a:solidFill>
                  <a:srgbClr val="10326B"/>
                </a:solidFill>
                <a:latin typeface="Noto Serif KR" pitchFamily="34" charset="0"/>
                <a:ea typeface="Noto Serif KR" pitchFamily="34" charset="-122"/>
                <a:cs typeface="Noto Serif KR" pitchFamily="34" charset="-120"/>
              </a:rPr>
              <a:t>تحديد</a:t>
            </a:r>
            <a:pPr algn="ctr" indent="0" marL="0">
              <a:lnSpc>
                <a:spcPts val="1080"/>
              </a:lnSpc>
              <a:buNone/>
            </a:pPr>
            <a:r>
              <a:rPr lang="en-US" sz="900" b="1" dirty="0">
                <a:solidFill>
                  <a:srgbClr val="10326B"/>
                </a:solidFill>
                <a:latin typeface="Noto Serif KR" pitchFamily="34" charset="0"/>
                <a:ea typeface="Noto Serif KR" pitchFamily="34" charset="-122"/>
                <a:cs typeface="Noto Serif KR" pitchFamily="34" charset="-120"/>
              </a:rPr>
              <a:t>
</a:t>
            </a:r>
            <a:pPr algn="ctr" indent="0" marL="0">
              <a:lnSpc>
                <a:spcPts val="1080"/>
              </a:lnSpc>
              <a:buNone/>
            </a:pPr>
            <a:r>
              <a:rPr lang="en-US" sz="900" b="1" dirty="0">
                <a:solidFill>
                  <a:srgbClr val="10326B"/>
                </a:solidFill>
                <a:latin typeface="Noto Serif KR" pitchFamily="34" charset="0"/>
                <a:ea typeface="Noto Serif KR" pitchFamily="34" charset="-122"/>
                <a:cs typeface="Noto Serif KR" pitchFamily="34" charset="-120"/>
              </a:rPr>
              <a:t>الشككة</a:t>
            </a:r>
            <a:endParaRPr lang="en-US" sz="9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11179969" y="5726311"/>
            <a:ext cx="719286" cy="980629"/>
          </a:xfrm>
          <a:prstGeom prst="rect">
            <a:avLst/>
          </a:prstGeom>
        </p:spPr>
      </p:pic>
      <p:pic>
        <p:nvPicPr>
          <p:cNvPr id="4" name="Image 2" descr="preencoded.png">    </p:cNvPr>
          <p:cNvPicPr>
            <a:picLocks noChangeAspect="1"/>
          </p:cNvPicPr>
          <p:nvPr/>
        </p:nvPicPr>
        <p:blipFill>
          <a:blip r:embed="rId3"/>
          <a:stretch>
            <a:fillRect/>
          </a:stretch>
        </p:blipFill>
        <p:spPr>
          <a:xfrm>
            <a:off x="10899577" y="6460182"/>
            <a:ext cx="207169" cy="226219"/>
          </a:xfrm>
          <a:prstGeom prst="rect">
            <a:avLst/>
          </a:prstGeom>
        </p:spPr>
      </p:pic>
      <p:pic>
        <p:nvPicPr>
          <p:cNvPr id="5" name="Image 3" descr="preencoded.png">    </p:cNvPr>
          <p:cNvPicPr>
            <a:picLocks noChangeAspect="1"/>
          </p:cNvPicPr>
          <p:nvPr/>
        </p:nvPicPr>
        <p:blipFill>
          <a:blip r:embed="rId4"/>
          <a:stretch>
            <a:fillRect/>
          </a:stretch>
        </p:blipFill>
        <p:spPr>
          <a:xfrm>
            <a:off x="10899577" y="6247507"/>
            <a:ext cx="207169" cy="191988"/>
          </a:xfrm>
          <a:prstGeom prst="rect">
            <a:avLst/>
          </a:prstGeom>
        </p:spPr>
      </p:pic>
      <p:pic>
        <p:nvPicPr>
          <p:cNvPr id="6" name="Image 4" descr="preencoded.png">    </p:cNvPr>
          <p:cNvPicPr>
            <a:picLocks noChangeAspect="1"/>
          </p:cNvPicPr>
          <p:nvPr/>
        </p:nvPicPr>
        <p:blipFill>
          <a:blip r:embed="rId5"/>
          <a:stretch>
            <a:fillRect/>
          </a:stretch>
        </p:blipFill>
        <p:spPr>
          <a:xfrm>
            <a:off x="10899577" y="6021288"/>
            <a:ext cx="207169" cy="205680"/>
          </a:xfrm>
          <a:prstGeom prst="rect">
            <a:avLst/>
          </a:prstGeom>
        </p:spPr>
      </p:pic>
      <p:pic>
        <p:nvPicPr>
          <p:cNvPr id="7" name="Image 5" descr="preencoded.png">    </p:cNvPr>
          <p:cNvPicPr>
            <a:picLocks noChangeAspect="1"/>
          </p:cNvPicPr>
          <p:nvPr/>
        </p:nvPicPr>
        <p:blipFill>
          <a:blip r:embed="rId6"/>
          <a:stretch>
            <a:fillRect/>
          </a:stretch>
        </p:blipFill>
        <p:spPr>
          <a:xfrm>
            <a:off x="8522196" y="4368403"/>
            <a:ext cx="3035796" cy="1597819"/>
          </a:xfrm>
          <a:prstGeom prst="rect">
            <a:avLst/>
          </a:prstGeom>
        </p:spPr>
      </p:pic>
      <p:pic>
        <p:nvPicPr>
          <p:cNvPr id="8" name="Image 6" descr="preencoded.png">    </p:cNvPr>
          <p:cNvPicPr>
            <a:picLocks noChangeAspect="1"/>
          </p:cNvPicPr>
          <p:nvPr/>
        </p:nvPicPr>
        <p:blipFill>
          <a:blip r:embed="rId7"/>
          <a:stretch>
            <a:fillRect/>
          </a:stretch>
        </p:blipFill>
        <p:spPr>
          <a:xfrm>
            <a:off x="7583388" y="2029867"/>
            <a:ext cx="4401294" cy="1933873"/>
          </a:xfrm>
          <a:prstGeom prst="rect">
            <a:avLst/>
          </a:prstGeom>
        </p:spPr>
      </p:pic>
      <p:pic>
        <p:nvPicPr>
          <p:cNvPr id="9" name="Image 7" descr="preencoded.png">    </p:cNvPr>
          <p:cNvPicPr>
            <a:picLocks noChangeAspect="1"/>
          </p:cNvPicPr>
          <p:nvPr/>
        </p:nvPicPr>
        <p:blipFill>
          <a:blip r:embed="rId8"/>
          <a:stretch>
            <a:fillRect/>
          </a:stretch>
        </p:blipFill>
        <p:spPr>
          <a:xfrm>
            <a:off x="7583388" y="4224486"/>
            <a:ext cx="292596" cy="239911"/>
          </a:xfrm>
          <a:prstGeom prst="rect">
            <a:avLst/>
          </a:prstGeom>
        </p:spPr>
      </p:pic>
      <p:pic>
        <p:nvPicPr>
          <p:cNvPr id="10" name="Image 8" descr="preencoded.png">    </p:cNvPr>
          <p:cNvPicPr>
            <a:picLocks noChangeAspect="1"/>
          </p:cNvPicPr>
          <p:nvPr/>
        </p:nvPicPr>
        <p:blipFill>
          <a:blip r:embed="rId9"/>
          <a:stretch>
            <a:fillRect/>
          </a:stretch>
        </p:blipFill>
        <p:spPr>
          <a:xfrm>
            <a:off x="7583388" y="3778746"/>
            <a:ext cx="292596" cy="239911"/>
          </a:xfrm>
          <a:prstGeom prst="rect">
            <a:avLst/>
          </a:prstGeom>
        </p:spPr>
      </p:pic>
      <p:pic>
        <p:nvPicPr>
          <p:cNvPr id="11" name="Image 9" descr="preencoded.png">    </p:cNvPr>
          <p:cNvPicPr>
            <a:picLocks noChangeAspect="1"/>
          </p:cNvPicPr>
          <p:nvPr/>
        </p:nvPicPr>
        <p:blipFill>
          <a:blip r:embed="rId10"/>
          <a:stretch>
            <a:fillRect/>
          </a:stretch>
        </p:blipFill>
        <p:spPr>
          <a:xfrm>
            <a:off x="7583388" y="3319165"/>
            <a:ext cx="292596" cy="239911"/>
          </a:xfrm>
          <a:prstGeom prst="rect">
            <a:avLst/>
          </a:prstGeom>
        </p:spPr>
      </p:pic>
      <p:pic>
        <p:nvPicPr>
          <p:cNvPr id="12" name="Image 10" descr="preencoded.png">    </p:cNvPr>
          <p:cNvPicPr>
            <a:picLocks noChangeAspect="1"/>
          </p:cNvPicPr>
          <p:nvPr/>
        </p:nvPicPr>
        <p:blipFill>
          <a:blip r:embed="rId11"/>
          <a:stretch>
            <a:fillRect/>
          </a:stretch>
        </p:blipFill>
        <p:spPr>
          <a:xfrm>
            <a:off x="7583388" y="2866579"/>
            <a:ext cx="292596" cy="246757"/>
          </a:xfrm>
          <a:prstGeom prst="rect">
            <a:avLst/>
          </a:prstGeom>
        </p:spPr>
      </p:pic>
      <p:sp>
        <p:nvSpPr>
          <p:cNvPr id="13" name="Text 0"/>
          <p:cNvSpPr/>
          <p:nvPr/>
        </p:nvSpPr>
        <p:spPr>
          <a:xfrm>
            <a:off x="2419350" y="123825"/>
            <a:ext cx="8088511" cy="662880"/>
          </a:xfrm>
          <a:prstGeom prst="rect">
            <a:avLst/>
          </a:prstGeom>
          <a:noFill/>
          <a:ln/>
        </p:spPr>
        <p:txBody>
          <a:bodyPr wrap="square" lIns="0" tIns="0" rIns="0" bIns="0" rtlCol="0" anchor="ctr" vert="horz"/>
          <a:lstStyle/>
          <a:p>
            <a:pPr algn="ctr" indent="0" marL="0">
              <a:lnSpc>
                <a:spcPts val="2610"/>
              </a:lnSpc>
              <a:buNone/>
            </a:pPr>
            <a:r>
              <a:rPr lang="en-US" sz="2175" b="1" dirty="0">
                <a:solidFill>
                  <a:srgbClr val="000000"/>
                </a:solidFill>
                <a:latin typeface="Noto Sans KR" pitchFamily="34" charset="0"/>
                <a:ea typeface="Noto Sans KR" pitchFamily="34" charset="-122"/>
                <a:cs typeface="Noto Sans KR" pitchFamily="34" charset="-120"/>
              </a:rPr>
              <a:t>ورشة عمل التقييم التكويني</a:t>
            </a:r>
            <a:pPr algn="ctr" indent="0" marL="0">
              <a:lnSpc>
                <a:spcPts val="2610"/>
              </a:lnSpc>
              <a:buNone/>
            </a:pPr>
            <a:r>
              <a:rPr lang="en-US" sz="2175" b="1" dirty="0">
                <a:solidFill>
                  <a:srgbClr val="000000"/>
                </a:solidFill>
                <a:latin typeface="Noto Sans KR" pitchFamily="34" charset="0"/>
                <a:ea typeface="Noto Sans KR" pitchFamily="34" charset="-122"/>
                <a:cs typeface="Noto Sans KR" pitchFamily="34" charset="-120"/>
              </a:rPr>
              <a:t>
</a:t>
            </a:r>
            <a:pPr algn="ctr" indent="0" marL="0">
              <a:lnSpc>
                <a:spcPts val="2610"/>
              </a:lnSpc>
              <a:buNone/>
            </a:pPr>
            <a:r>
              <a:rPr lang="en-US" sz="2175" b="1" dirty="0">
                <a:solidFill>
                  <a:srgbClr val="000000"/>
                </a:solidFill>
                <a:latin typeface="Noto Sans KR" pitchFamily="34" charset="0"/>
                <a:ea typeface="Noto Sans KR" pitchFamily="34" charset="-122"/>
                <a:cs typeface="Noto Sans KR" pitchFamily="34" charset="-120"/>
              </a:rPr>
              <a:t>Session 19: Formative Assessment Workshop*</a:t>
            </a:r>
            <a:endParaRPr lang="en-US" sz="2175" dirty="0"/>
          </a:p>
        </p:txBody>
      </p:sp>
      <p:sp>
        <p:nvSpPr>
          <p:cNvPr id="14" name="Text 1"/>
          <p:cNvSpPr/>
          <p:nvPr/>
        </p:nvSpPr>
        <p:spPr>
          <a:xfrm>
            <a:off x="-619601" y="2047875"/>
            <a:ext cx="5349240" cy="185142"/>
          </a:xfrm>
          <a:prstGeom prst="rect">
            <a:avLst/>
          </a:prstGeom>
          <a:noFill/>
          <a:ln/>
        </p:spPr>
        <p:txBody>
          <a:bodyPr wrap="square" lIns="0" tIns="0" rIns="0" bIns="0" rtlCol="0" anchor="ctr" vert="horz"/>
          <a:lstStyle/>
          <a:p>
            <a:pPr algn="ctr" indent="0" marL="0">
              <a:lnSpc>
                <a:spcPts val="1458"/>
              </a:lnSpc>
              <a:buNone/>
            </a:pPr>
            <a:r>
              <a:rPr lang="en-US" sz="1350" b="1" dirty="0">
                <a:solidFill>
                  <a:srgbClr val="FFFFFF"/>
                </a:solidFill>
                <a:latin typeface="Noto Sans KR" pitchFamily="34" charset="0"/>
                <a:ea typeface="Noto Sans KR" pitchFamily="34" charset="-122"/>
                <a:cs typeface="Noto Sans KR" pitchFamily="34" charset="-120"/>
              </a:rPr>
              <a:t>المحاور الرئيسية للمراجعة:</a:t>
            </a:r>
            <a:endParaRPr lang="en-US" sz="1350" dirty="0"/>
          </a:p>
        </p:txBody>
      </p:sp>
      <p:sp>
        <p:nvSpPr>
          <p:cNvPr id="15" name="Text 2"/>
          <p:cNvSpPr/>
          <p:nvPr/>
        </p:nvSpPr>
        <p:spPr>
          <a:xfrm>
            <a:off x="3511823" y="2047875"/>
            <a:ext cx="5486400" cy="205680"/>
          </a:xfrm>
          <a:prstGeom prst="rect">
            <a:avLst/>
          </a:prstGeom>
          <a:noFill/>
          <a:ln/>
        </p:spPr>
        <p:txBody>
          <a:bodyPr wrap="square" lIns="0" tIns="0" rIns="0" bIns="0" rtlCol="0" anchor="ctr" vert="horz"/>
          <a:lstStyle/>
          <a:p>
            <a:pPr algn="ctr" indent="0" marL="0">
              <a:lnSpc>
                <a:spcPts val="1620"/>
              </a:lnSpc>
              <a:buNone/>
            </a:pPr>
            <a:r>
              <a:rPr lang="en-US" sz="1500" b="1" dirty="0">
                <a:solidFill>
                  <a:srgbClr val="FFFFFF"/>
                </a:solidFill>
                <a:latin typeface="Noto Sans KR" pitchFamily="34" charset="0"/>
                <a:ea typeface="Noto Sans KR" pitchFamily="34" charset="-122"/>
                <a:cs typeface="Noto Sans KR" pitchFamily="34" charset="-120"/>
              </a:rPr>
              <a:t>معايير التقييم والأنشطة:</a:t>
            </a:r>
            <a:endParaRPr lang="en-US" sz="1500" dirty="0"/>
          </a:p>
        </p:txBody>
      </p:sp>
      <p:sp>
        <p:nvSpPr>
          <p:cNvPr id="16" name="Text 3"/>
          <p:cNvSpPr/>
          <p:nvPr/>
        </p:nvSpPr>
        <p:spPr>
          <a:xfrm>
            <a:off x="6995993" y="1019175"/>
            <a:ext cx="5212080" cy="246906"/>
          </a:xfrm>
          <a:prstGeom prst="rect">
            <a:avLst/>
          </a:prstGeom>
          <a:noFill/>
          <a:ln/>
        </p:spPr>
        <p:txBody>
          <a:bodyPr wrap="square" lIns="0" tIns="0" rIns="0" bIns="0" rtlCol="0" anchor="ctr" vert="horz"/>
          <a:lstStyle/>
          <a:p>
            <a:pPr algn="r" indent="0" marL="0">
              <a:lnSpc>
                <a:spcPts val="1944"/>
              </a:lnSpc>
              <a:buNone/>
            </a:pPr>
            <a:r>
              <a:rPr lang="en-US" sz="1800" b="1" dirty="0">
                <a:solidFill>
                  <a:srgbClr val="000000"/>
                </a:solidFill>
                <a:latin typeface="Noto Sans KR" pitchFamily="34" charset="0"/>
                <a:ea typeface="Noto Sans KR" pitchFamily="34" charset="-122"/>
                <a:cs typeface="Noto Sans KR" pitchFamily="34" charset="-120"/>
              </a:rPr>
              <a:t>هدف الورشة الأساسي:</a:t>
            </a:r>
            <a:endParaRPr lang="en-US" sz="1800" dirty="0"/>
          </a:p>
        </p:txBody>
      </p:sp>
      <p:sp>
        <p:nvSpPr>
          <p:cNvPr id="17" name="Text 4"/>
          <p:cNvSpPr/>
          <p:nvPr/>
        </p:nvSpPr>
        <p:spPr>
          <a:xfrm>
            <a:off x="371475" y="2667000"/>
            <a:ext cx="95250" cy="1851124"/>
          </a:xfrm>
          <a:prstGeom prst="rect">
            <a:avLst/>
          </a:prstGeom>
          <a:noFill/>
          <a:ln/>
        </p:spPr>
        <p:txBody>
          <a:bodyPr wrap="square" lIns="0" tIns="0" rIns="0" bIns="0" rtlCol="0" anchor="ctr" vert="horz"/>
          <a:lstStyle/>
          <a:p>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التحليل التاريخي للمطبوع:</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
</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فحص دقة السرد التاريخي من الفلسفة إلى العلم</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
</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العلم التجريبي</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
</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تقييم عمر التقاليد من استبانان فوقت</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
</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إلى الثورة العلمية</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
</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مراجعة شمولية لتغطية الحول المعرفي وإعادة</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
</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اكتشاف العقل</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
</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تحليل طرق التطورات التاريخية بالمساحيين</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
</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الريسيين</a:t>
            </a:r>
            <a:endParaRPr lang="en-US" sz="1350" dirty="0"/>
          </a:p>
        </p:txBody>
      </p:sp>
      <p:sp>
        <p:nvSpPr>
          <p:cNvPr id="18" name="Text 5"/>
          <p:cNvSpPr/>
          <p:nvPr/>
        </p:nvSpPr>
        <p:spPr>
          <a:xfrm>
            <a:off x="4572000" y="2667000"/>
            <a:ext cx="142875" cy="1954262"/>
          </a:xfrm>
          <a:prstGeom prst="rect">
            <a:avLst/>
          </a:prstGeom>
          <a:noFill/>
          <a:ln/>
        </p:spPr>
        <p:txBody>
          <a:bodyPr wrap="square" lIns="0" tIns="0" rIns="0" bIns="0" rtlCol="0" anchor="ctr" vert="horz"/>
          <a:lstStyle/>
          <a:p>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معايير التقييم التفصيلية:</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
</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النية والتنظيم: وضع المقدمة، التسلسل</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
</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النظري، قوة الحكامة</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
</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التحوّلات الأكاديمية: دقة المعلومات، عمق</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
</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التحليل، شمولية التغطية</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
</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التفكير النقدي: تقييم النظريات، مقارنة المناهج</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
</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ربط التاريخ بالحاضر</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
</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المصلحات الأكاديمية: وضع التعبير، استخدام</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
</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المصطلحات، التوثيق العلمي</a:t>
            </a:r>
            <a:endParaRPr lang="en-US" sz="1425" dirty="0"/>
          </a:p>
        </p:txBody>
      </p:sp>
      <p:sp>
        <p:nvSpPr>
          <p:cNvPr id="19" name="Text 6"/>
          <p:cNvSpPr/>
          <p:nvPr/>
        </p:nvSpPr>
        <p:spPr>
          <a:xfrm>
            <a:off x="7736175" y="4105275"/>
            <a:ext cx="3120390" cy="216098"/>
          </a:xfrm>
          <a:prstGeom prst="rect">
            <a:avLst/>
          </a:prstGeom>
          <a:noFill/>
          <a:ln/>
        </p:spPr>
        <p:txBody>
          <a:bodyPr wrap="square" lIns="0" tIns="0" rIns="0" bIns="0" rtlCol="0" anchor="ctr" vert="horz"/>
          <a:lstStyle/>
          <a:p>
            <a:pPr algn="r" indent="0" marL="0">
              <a:lnSpc>
                <a:spcPts val="1701"/>
              </a:lnSpc>
              <a:buNone/>
            </a:pPr>
            <a:r>
              <a:rPr lang="en-US" sz="1575" b="1" dirty="0">
                <a:solidFill>
                  <a:srgbClr val="000000"/>
                </a:solidFill>
                <a:latin typeface="Noto Sans KR" pitchFamily="34" charset="0"/>
                <a:ea typeface="Noto Sans KR" pitchFamily="34" charset="-122"/>
                <a:cs typeface="Noto Sans KR" pitchFamily="34" charset="-120"/>
              </a:rPr>
              <a:t>توزيع المحتوى</a:t>
            </a:r>
            <a:endParaRPr lang="en-US" sz="1575" dirty="0"/>
          </a:p>
        </p:txBody>
      </p:sp>
      <p:sp>
        <p:nvSpPr>
          <p:cNvPr id="20" name="Text 7"/>
          <p:cNvSpPr/>
          <p:nvPr/>
        </p:nvSpPr>
        <p:spPr>
          <a:xfrm>
            <a:off x="371475" y="4991100"/>
            <a:ext cx="95250" cy="1645444"/>
          </a:xfrm>
          <a:prstGeom prst="rect">
            <a:avLst/>
          </a:prstGeom>
          <a:noFill/>
          <a:ln/>
        </p:spPr>
        <p:txBody>
          <a:bodyPr wrap="square" lIns="0" tIns="0" rIns="0" bIns="0" rtlCol="0" anchor="ctr" vert="horz"/>
          <a:lstStyle/>
          <a:p>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التقييم النظري والنقددي:</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
</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فحص عمر تحليل النظريتين الأساسيتين</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
</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المختارين</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
</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تقييم جودة البرط بين المبادئ النظرية والتطبيقات</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
</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المعاصرة</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
</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مراجعة التوازن بين الوصف والتحليل النقدي</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
</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تطوير القدرة على التقييم الأكاديمي للمساهمات</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
</a:t>
            </a:r>
            <a:pPr algn="r" indent="0" marL="0">
              <a:lnSpc>
                <a:spcPts val="1620"/>
              </a:lnSpc>
              <a:buNone/>
            </a:pPr>
            <a:r>
              <a:rPr lang="en-US" sz="1350" dirty="0">
                <a:solidFill>
                  <a:srgbClr val="000000"/>
                </a:solidFill>
                <a:latin typeface="Noto Sans KR" pitchFamily="34" charset="0"/>
                <a:ea typeface="Noto Sans KR" pitchFamily="34" charset="-122"/>
                <a:cs typeface="Noto Sans KR" pitchFamily="34" charset="-120"/>
              </a:rPr>
              <a:t>النظرية</a:t>
            </a:r>
            <a:endParaRPr lang="en-US" sz="1350" dirty="0"/>
          </a:p>
        </p:txBody>
      </p:sp>
      <p:sp>
        <p:nvSpPr>
          <p:cNvPr id="21" name="Text 8"/>
          <p:cNvSpPr/>
          <p:nvPr/>
        </p:nvSpPr>
        <p:spPr>
          <a:xfrm>
            <a:off x="4371975" y="4991100"/>
            <a:ext cx="76200" cy="1463278"/>
          </a:xfrm>
          <a:prstGeom prst="rect">
            <a:avLst/>
          </a:prstGeom>
          <a:noFill/>
          <a:ln/>
        </p:spPr>
        <p:txBody>
          <a:bodyPr wrap="square" lIns="0" tIns="0" rIns="0" bIns="0" rtlCol="0" anchor="ctr" vert="horz"/>
          <a:lstStyle/>
          <a:p>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الأنشطة التطبيقية:</a:t>
            </a:r>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
</a:t>
            </a:r>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مراجعة نقاط ضعف من المسودات مع تحليل</a:t>
            </a:r>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
</a:t>
            </a:r>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نقاط القوة والضعف</a:t>
            </a:r>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
</a:t>
            </a:r>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تمارين حساسي للحجج النظرية وربطها بالأدلة</a:t>
            </a:r>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
</a:t>
            </a:r>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التاريخية</a:t>
            </a:r>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
</a:t>
            </a:r>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ورشة تطوير مهارات الكتابة الأكاديمية والتحليل</a:t>
            </a:r>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
</a:t>
            </a:r>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المقارن</a:t>
            </a:r>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
</a:t>
            </a:r>
            <a:pPr algn="r" indent="0" marL="0">
              <a:lnSpc>
                <a:spcPts val="1440"/>
              </a:lnSpc>
              <a:buNone/>
            </a:pPr>
            <a:r>
              <a:rPr lang="en-US" sz="1200" dirty="0">
                <a:solidFill>
                  <a:srgbClr val="000000"/>
                </a:solidFill>
                <a:latin typeface="Noto Sans KR" pitchFamily="34" charset="0"/>
                <a:ea typeface="Noto Sans KR" pitchFamily="34" charset="-122"/>
                <a:cs typeface="Noto Sans KR" pitchFamily="34" charset="-120"/>
              </a:rPr>
              <a:t>جلسات تغذية راجعة فردية ومناقشات جماعية بناءً</a:t>
            </a:r>
            <a:endParaRPr lang="en-US" sz="1200" dirty="0"/>
          </a:p>
        </p:txBody>
      </p:sp>
      <p:sp>
        <p:nvSpPr>
          <p:cNvPr id="22" name="Text 9"/>
          <p:cNvSpPr/>
          <p:nvPr/>
        </p:nvSpPr>
        <p:spPr>
          <a:xfrm>
            <a:off x="9144000" y="6019800"/>
            <a:ext cx="85725" cy="651421"/>
          </a:xfrm>
          <a:prstGeom prst="rect">
            <a:avLst/>
          </a:prstGeom>
          <a:noFill/>
          <a:ln/>
        </p:spPr>
        <p:txBody>
          <a:bodyPr wrap="square" lIns="0" tIns="0" rIns="0" bIns="0" rtlCol="0" anchor="ctr" vert="horz"/>
          <a:lstStyle/>
          <a:p>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وضوح الحجة (قوي)</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
</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تكامل الأدلة (متقارب)</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
</a:t>
            </a:r>
            <a:pPr algn="r" indent="0" marL="0">
              <a:lnSpc>
                <a:spcPts val="1710"/>
              </a:lnSpc>
              <a:buNone/>
            </a:pPr>
            <a:r>
              <a:rPr lang="en-US" sz="1425" dirty="0">
                <a:solidFill>
                  <a:srgbClr val="000000"/>
                </a:solidFill>
                <a:latin typeface="Noto Sans KR" pitchFamily="34" charset="0"/>
                <a:ea typeface="Noto Sans KR" pitchFamily="34" charset="-122"/>
                <a:cs typeface="Noto Sans KR" pitchFamily="34" charset="-120"/>
              </a:rPr>
              <a:t>النظام النقدي (عميق)</a:t>
            </a:r>
            <a:endParaRPr lang="en-US" sz="1425" dirty="0"/>
          </a:p>
        </p:txBody>
      </p:sp>
      <p:sp>
        <p:nvSpPr>
          <p:cNvPr id="23" name="Text 10"/>
          <p:cNvSpPr/>
          <p:nvPr/>
        </p:nvSpPr>
        <p:spPr>
          <a:xfrm>
            <a:off x="-15980182" y="1295400"/>
            <a:ext cx="29123640" cy="161032"/>
          </a:xfrm>
          <a:prstGeom prst="rect">
            <a:avLst/>
          </a:prstGeom>
          <a:noFill/>
          <a:ln/>
        </p:spPr>
        <p:txBody>
          <a:bodyPr wrap="square" lIns="0" tIns="0" rIns="0" bIns="0" rtlCol="0" anchor="ctr" vert="horz"/>
          <a:lstStyle/>
          <a:p>
            <a:pPr algn="r" indent="0" marL="0">
              <a:lnSpc>
                <a:spcPts val="1268"/>
              </a:lnSpc>
              <a:buNone/>
            </a:pPr>
            <a:r>
              <a:rPr lang="en-US" sz="975" dirty="0">
                <a:solidFill>
                  <a:srgbClr val="000000"/>
                </a:solidFill>
                <a:latin typeface="Noto Sans KR" pitchFamily="34" charset="0"/>
                <a:ea typeface="Noto Sans KR" pitchFamily="34" charset="-122"/>
                <a:cs typeface="Noto Sans KR" pitchFamily="34" charset="-120"/>
              </a:rPr>
              <a:t>كيف تحول علم النفس من قبول العقل في دراسة الفعل إلى مراجعة وتطوير مسودات المقالات التكوينية حول موضوعات مثل "السلوك البشري؟" من خلال جلسات تفاعلية تركز على التحليل النقدي والتدقية الجراحية للبناء.</a:t>
            </a:r>
            <a:endParaRPr lang="en-US" sz="975"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11155561" y="5870377"/>
            <a:ext cx="536377" cy="528042"/>
          </a:xfrm>
          <a:prstGeom prst="rect">
            <a:avLst/>
          </a:prstGeom>
        </p:spPr>
      </p:pic>
      <p:pic>
        <p:nvPicPr>
          <p:cNvPr id="4" name="Image 2" descr="preencoded.png">    </p:cNvPr>
          <p:cNvPicPr>
            <a:picLocks noChangeAspect="1"/>
          </p:cNvPicPr>
          <p:nvPr/>
        </p:nvPicPr>
        <p:blipFill>
          <a:blip r:embed="rId3"/>
          <a:stretch>
            <a:fillRect/>
          </a:stretch>
        </p:blipFill>
        <p:spPr>
          <a:xfrm>
            <a:off x="4120753" y="1597819"/>
            <a:ext cx="3974455" cy="3758059"/>
          </a:xfrm>
          <a:prstGeom prst="rect">
            <a:avLst/>
          </a:prstGeom>
        </p:spPr>
      </p:pic>
      <p:pic>
        <p:nvPicPr>
          <p:cNvPr id="5" name="Image 3" descr="preencoded.png">    </p:cNvPr>
          <p:cNvPicPr>
            <a:picLocks noChangeAspect="1"/>
          </p:cNvPicPr>
          <p:nvPr/>
        </p:nvPicPr>
        <p:blipFill>
          <a:blip r:embed="rId4"/>
          <a:stretch>
            <a:fillRect/>
          </a:stretch>
        </p:blipFill>
        <p:spPr>
          <a:xfrm>
            <a:off x="2657773" y="3922663"/>
            <a:ext cx="511969" cy="493663"/>
          </a:xfrm>
          <a:prstGeom prst="rect">
            <a:avLst/>
          </a:prstGeom>
        </p:spPr>
      </p:pic>
      <p:pic>
        <p:nvPicPr>
          <p:cNvPr id="6" name="Image 4" descr="preencoded.png">    </p:cNvPr>
          <p:cNvPicPr>
            <a:picLocks noChangeAspect="1"/>
          </p:cNvPicPr>
          <p:nvPr/>
        </p:nvPicPr>
        <p:blipFill>
          <a:blip r:embed="rId5"/>
          <a:stretch>
            <a:fillRect/>
          </a:stretch>
        </p:blipFill>
        <p:spPr>
          <a:xfrm>
            <a:off x="2633365" y="2461915"/>
            <a:ext cx="548580" cy="500509"/>
          </a:xfrm>
          <a:prstGeom prst="rect">
            <a:avLst/>
          </a:prstGeom>
        </p:spPr>
      </p:pic>
      <p:pic>
        <p:nvPicPr>
          <p:cNvPr id="7" name="Image 5" descr="preencoded.png">    </p:cNvPr>
          <p:cNvPicPr>
            <a:picLocks noChangeAspect="1"/>
          </p:cNvPicPr>
          <p:nvPr/>
        </p:nvPicPr>
        <p:blipFill>
          <a:blip r:embed="rId6"/>
          <a:stretch>
            <a:fillRect/>
          </a:stretch>
        </p:blipFill>
        <p:spPr>
          <a:xfrm>
            <a:off x="1084957" y="3922663"/>
            <a:ext cx="438894" cy="493663"/>
          </a:xfrm>
          <a:prstGeom prst="rect">
            <a:avLst/>
          </a:prstGeom>
        </p:spPr>
      </p:pic>
      <p:pic>
        <p:nvPicPr>
          <p:cNvPr id="8" name="Image 6" descr="preencoded.png">    </p:cNvPr>
          <p:cNvPicPr>
            <a:picLocks noChangeAspect="1"/>
          </p:cNvPicPr>
          <p:nvPr/>
        </p:nvPicPr>
        <p:blipFill>
          <a:blip r:embed="rId7"/>
          <a:stretch>
            <a:fillRect/>
          </a:stretch>
        </p:blipFill>
        <p:spPr>
          <a:xfrm>
            <a:off x="1048494" y="2461915"/>
            <a:ext cx="499765" cy="500509"/>
          </a:xfrm>
          <a:prstGeom prst="rect">
            <a:avLst/>
          </a:prstGeom>
        </p:spPr>
      </p:pic>
      <p:sp>
        <p:nvSpPr>
          <p:cNvPr id="9" name="Text 0"/>
          <p:cNvSpPr/>
          <p:nvPr/>
        </p:nvSpPr>
        <p:spPr>
          <a:xfrm>
            <a:off x="-3113737" y="266700"/>
            <a:ext cx="19255740" cy="434280"/>
          </a:xfrm>
          <a:prstGeom prst="rect">
            <a:avLst/>
          </a:prstGeom>
          <a:noFill/>
          <a:ln/>
        </p:spPr>
        <p:txBody>
          <a:bodyPr wrap="square" lIns="0" tIns="0" rIns="0" bIns="0" rtlCol="0" anchor="ctr" vert="horz"/>
          <a:lstStyle/>
          <a:p>
            <a:pPr algn="ctr" indent="0" marL="0">
              <a:lnSpc>
                <a:spcPts val="3420"/>
              </a:lnSpc>
              <a:buNone/>
            </a:pPr>
            <a:r>
              <a:rPr lang="en-US" sz="2850" b="1" dirty="0">
                <a:solidFill>
                  <a:srgbClr val="FFFFFF"/>
                </a:solidFill>
                <a:latin typeface="Poppins" pitchFamily="34" charset="0"/>
                <a:ea typeface="Poppins" pitchFamily="34" charset="-122"/>
                <a:cs typeface="Poppins" pitchFamily="34" charset="-120"/>
              </a:rPr>
              <a:t>الجلسة 20: ورشة عمل التقييم التجمعي والختام</a:t>
            </a:r>
            <a:endParaRPr lang="en-US" sz="2850" dirty="0"/>
          </a:p>
        </p:txBody>
      </p:sp>
      <p:sp>
        <p:nvSpPr>
          <p:cNvPr id="10" name="Text 1"/>
          <p:cNvSpPr/>
          <p:nvPr/>
        </p:nvSpPr>
        <p:spPr>
          <a:xfrm>
            <a:off x="-1277838" y="876300"/>
            <a:ext cx="15354300" cy="321915"/>
          </a:xfrm>
          <a:prstGeom prst="rect">
            <a:avLst/>
          </a:prstGeom>
          <a:noFill/>
          <a:ln/>
        </p:spPr>
        <p:txBody>
          <a:bodyPr wrap="square" lIns="0" tIns="0" rIns="0" bIns="0" rtlCol="0" anchor="ctr" vert="horz"/>
          <a:lstStyle/>
          <a:p>
            <a:pPr algn="ctr" indent="0" marL="0">
              <a:lnSpc>
                <a:spcPts val="2535"/>
              </a:lnSpc>
              <a:buNone/>
            </a:pPr>
            <a:r>
              <a:rPr lang="en-US" sz="1950" b="1" dirty="0">
                <a:solidFill>
                  <a:srgbClr val="FFFFFF"/>
                </a:solidFill>
                <a:latin typeface="Poppins" pitchFamily="34" charset="0"/>
                <a:ea typeface="Poppins" pitchFamily="34" charset="-122"/>
                <a:cs typeface="Poppins" pitchFamily="34" charset="-120"/>
              </a:rPr>
              <a:t>إرشادات كتابة المقال التحليلي المعقّد (2000 كلمة)</a:t>
            </a:r>
            <a:endParaRPr lang="en-US" sz="1950" dirty="0"/>
          </a:p>
        </p:txBody>
      </p:sp>
      <p:sp>
        <p:nvSpPr>
          <p:cNvPr id="11" name="Text 2"/>
          <p:cNvSpPr/>
          <p:nvPr/>
        </p:nvSpPr>
        <p:spPr>
          <a:xfrm>
            <a:off x="-546303" y="1838325"/>
            <a:ext cx="5520690" cy="260003"/>
          </a:xfrm>
          <a:prstGeom prst="rect">
            <a:avLst/>
          </a:prstGeom>
          <a:noFill/>
          <a:ln/>
        </p:spPr>
        <p:txBody>
          <a:bodyPr wrap="square" lIns="0" tIns="0" rIns="0" bIns="0" rtlCol="0" anchor="ctr" vert="horz"/>
          <a:lstStyle/>
          <a:p>
            <a:pPr algn="ctr" indent="0" marL="0">
              <a:lnSpc>
                <a:spcPts val="2048"/>
              </a:lnSpc>
              <a:buNone/>
            </a:pPr>
            <a:r>
              <a:rPr lang="en-US" sz="1575" b="1" dirty="0">
                <a:solidFill>
                  <a:srgbClr val="FFFFFF"/>
                </a:solidFill>
                <a:latin typeface="Poppins" pitchFamily="34" charset="0"/>
                <a:ea typeface="Poppins" pitchFamily="34" charset="-122"/>
                <a:cs typeface="Poppins" pitchFamily="34" charset="-120"/>
              </a:rPr>
              <a:t>معايير التميز الأكاديمي</a:t>
            </a:r>
            <a:endParaRPr lang="en-US" sz="1575" dirty="0"/>
          </a:p>
        </p:txBody>
      </p:sp>
      <p:sp>
        <p:nvSpPr>
          <p:cNvPr id="12" name="Text 3"/>
          <p:cNvSpPr/>
          <p:nvPr/>
        </p:nvSpPr>
        <p:spPr>
          <a:xfrm>
            <a:off x="7768530" y="1838325"/>
            <a:ext cx="5029200" cy="247650"/>
          </a:xfrm>
          <a:prstGeom prst="rect">
            <a:avLst/>
          </a:prstGeom>
          <a:noFill/>
          <a:ln/>
        </p:spPr>
        <p:txBody>
          <a:bodyPr wrap="square" lIns="0" tIns="0" rIns="0" bIns="0" rtlCol="0" anchor="ctr" vert="horz"/>
          <a:lstStyle/>
          <a:p>
            <a:pPr algn="ctr" indent="0" marL="0">
              <a:lnSpc>
                <a:spcPts val="1950"/>
              </a:lnSpc>
              <a:buNone/>
            </a:pPr>
            <a:r>
              <a:rPr lang="en-US" sz="1500" b="1" dirty="0">
                <a:solidFill>
                  <a:srgbClr val="FFFFFF"/>
                </a:solidFill>
                <a:latin typeface="Poppins" pitchFamily="34" charset="0"/>
                <a:ea typeface="Poppins" pitchFamily="34" charset="-122"/>
                <a:cs typeface="Poppins" pitchFamily="34" charset="-120"/>
              </a:rPr>
              <a:t>البنية المطلوبة للمقال</a:t>
            </a:r>
            <a:endParaRPr lang="en-US" sz="1500" dirty="0"/>
          </a:p>
        </p:txBody>
      </p:sp>
      <p:sp>
        <p:nvSpPr>
          <p:cNvPr id="13" name="Text 4"/>
          <p:cNvSpPr/>
          <p:nvPr/>
        </p:nvSpPr>
        <p:spPr>
          <a:xfrm>
            <a:off x="590550" y="3009900"/>
            <a:ext cx="166688" cy="548729"/>
          </a:xfrm>
          <a:prstGeom prst="rect">
            <a:avLst/>
          </a:prstGeom>
          <a:noFill/>
          <a:ln/>
        </p:spPr>
        <p:txBody>
          <a:bodyPr wrap="square" lIns="0" tIns="0" rIns="0" bIns="0" rtlCol="0" anchor="ctr" vert="horz"/>
          <a:lstStyle/>
          <a:p>
            <a:pPr algn="ctr" indent="0" marL="0">
              <a:lnSpc>
                <a:spcPts val="1440"/>
              </a:lnSpc>
              <a:buNone/>
            </a:pPr>
            <a:r>
              <a:rPr lang="en-US" sz="1200" dirty="0">
                <a:solidFill>
                  <a:srgbClr val="FFFFFF"/>
                </a:solidFill>
                <a:latin typeface="Poppins" pitchFamily="34" charset="0"/>
                <a:ea typeface="Poppins" pitchFamily="34" charset="-122"/>
                <a:cs typeface="Poppins" pitchFamily="34" charset="-120"/>
              </a:rPr>
              <a:t>استخدام المصطلحات</a:t>
            </a:r>
            <a:pPr algn="ctr" indent="0" marL="0">
              <a:lnSpc>
                <a:spcPts val="1440"/>
              </a:lnSpc>
              <a:buNone/>
            </a:pPr>
            <a:r>
              <a:rPr lang="en-US" sz="1200" dirty="0">
                <a:solidFill>
                  <a:srgbClr val="FFFFFF"/>
                </a:solidFill>
                <a:latin typeface="Poppins" pitchFamily="34" charset="0"/>
                <a:ea typeface="Poppins" pitchFamily="34" charset="-122"/>
                <a:cs typeface="Poppins" pitchFamily="34" charset="-120"/>
              </a:rPr>
              <a:t>
</a:t>
            </a:r>
            <a:pPr algn="ctr" indent="0" marL="0">
              <a:lnSpc>
                <a:spcPts val="1440"/>
              </a:lnSpc>
              <a:buNone/>
            </a:pPr>
            <a:r>
              <a:rPr lang="en-US" sz="1200" dirty="0">
                <a:solidFill>
                  <a:srgbClr val="FFFFFF"/>
                </a:solidFill>
                <a:latin typeface="Poppins" pitchFamily="34" charset="0"/>
                <a:ea typeface="Poppins" pitchFamily="34" charset="-122"/>
                <a:cs typeface="Poppins" pitchFamily="34" charset="-120"/>
              </a:rPr>
              <a:t>الدقيقة بدقة.</a:t>
            </a:r>
            <a:pPr algn="ctr" indent="0" marL="0">
              <a:lnSpc>
                <a:spcPts val="1440"/>
              </a:lnSpc>
              <a:buNone/>
            </a:pPr>
            <a:r>
              <a:rPr lang="en-US" sz="1200" dirty="0">
                <a:solidFill>
                  <a:srgbClr val="FFFFFF"/>
                </a:solidFill>
                <a:latin typeface="Poppins" pitchFamily="34" charset="0"/>
                <a:ea typeface="Poppins" pitchFamily="34" charset="-122"/>
                <a:cs typeface="Poppins" pitchFamily="34" charset="-120"/>
              </a:rPr>
              <a:t>
</a:t>
            </a:r>
            <a:pPr algn="ctr" indent="0" marL="0">
              <a:lnSpc>
                <a:spcPts val="1440"/>
              </a:lnSpc>
              <a:buNone/>
            </a:pPr>
            <a:r>
              <a:rPr lang="en-US" sz="1200" dirty="0">
                <a:solidFill>
                  <a:srgbClr val="FFFFFF"/>
                </a:solidFill>
                <a:latin typeface="Poppins" pitchFamily="34" charset="0"/>
                <a:ea typeface="Poppins" pitchFamily="34" charset="-122"/>
                <a:cs typeface="Poppins" pitchFamily="34" charset="-120"/>
              </a:rPr>
              <a:t>ووضوح.</a:t>
            </a:r>
            <a:endParaRPr lang="en-US" sz="1200" dirty="0"/>
          </a:p>
        </p:txBody>
      </p:sp>
      <p:sp>
        <p:nvSpPr>
          <p:cNvPr id="14" name="Text 5"/>
          <p:cNvSpPr/>
          <p:nvPr/>
        </p:nvSpPr>
        <p:spPr>
          <a:xfrm>
            <a:off x="2181225" y="3009900"/>
            <a:ext cx="298103" cy="388739"/>
          </a:xfrm>
          <a:prstGeom prst="rect">
            <a:avLst/>
          </a:prstGeom>
          <a:noFill/>
          <a:ln/>
        </p:spPr>
        <p:txBody>
          <a:bodyPr wrap="square" lIns="0" tIns="0" rIns="0" bIns="0" rtlCol="0" anchor="ctr" vert="horz"/>
          <a:lstStyle/>
          <a:p>
            <a:pPr algn="ctr" indent="0" marL="0">
              <a:lnSpc>
                <a:spcPts val="1530"/>
              </a:lnSpc>
              <a:buNone/>
            </a:pPr>
            <a:r>
              <a:rPr lang="en-US" sz="1275" dirty="0">
                <a:solidFill>
                  <a:srgbClr val="FFFFFF"/>
                </a:solidFill>
                <a:latin typeface="Poppins" pitchFamily="34" charset="0"/>
                <a:ea typeface="Poppins" pitchFamily="34" charset="-122"/>
                <a:cs typeface="Poppins" pitchFamily="34" charset="-120"/>
              </a:rPr>
              <a:t>الربط النقدي بين</a:t>
            </a:r>
            <a:pPr algn="ctr" indent="0" marL="0">
              <a:lnSpc>
                <a:spcPts val="1530"/>
              </a:lnSpc>
              <a:buNone/>
            </a:pPr>
            <a:r>
              <a:rPr lang="en-US" sz="1275" dirty="0">
                <a:solidFill>
                  <a:srgbClr val="FFFFFF"/>
                </a:solidFill>
                <a:latin typeface="Poppins" pitchFamily="34" charset="0"/>
                <a:ea typeface="Poppins" pitchFamily="34" charset="-122"/>
                <a:cs typeface="Poppins" pitchFamily="34" charset="-120"/>
              </a:rPr>
              <a:t>
</a:t>
            </a:r>
            <a:pPr algn="ctr" indent="0" marL="0">
              <a:lnSpc>
                <a:spcPts val="1530"/>
              </a:lnSpc>
              <a:buNone/>
            </a:pPr>
            <a:r>
              <a:rPr lang="en-US" sz="1275" dirty="0">
                <a:solidFill>
                  <a:srgbClr val="FFFFFF"/>
                </a:solidFill>
                <a:latin typeface="Poppins" pitchFamily="34" charset="0"/>
                <a:ea typeface="Poppins" pitchFamily="34" charset="-122"/>
                <a:cs typeface="Poppins" pitchFamily="34" charset="-120"/>
              </a:rPr>
              <a:t>النظريات والتطبيقات.</a:t>
            </a:r>
            <a:endParaRPr lang="en-US" sz="1275" dirty="0"/>
          </a:p>
        </p:txBody>
      </p:sp>
      <p:sp>
        <p:nvSpPr>
          <p:cNvPr id="15" name="Text 6"/>
          <p:cNvSpPr/>
          <p:nvPr/>
        </p:nvSpPr>
        <p:spPr>
          <a:xfrm>
            <a:off x="657225" y="4476750"/>
            <a:ext cx="151507" cy="651421"/>
          </a:xfrm>
          <a:prstGeom prst="rect">
            <a:avLst/>
          </a:prstGeom>
          <a:noFill/>
          <a:ln/>
        </p:spPr>
        <p:txBody>
          <a:bodyPr wrap="square" lIns="0" tIns="0" rIns="0" bIns="0" rtlCol="0" anchor="ctr" vert="horz"/>
          <a:lstStyle/>
          <a:p>
            <a:pPr algn="ctr" indent="0" marL="0">
              <a:lnSpc>
                <a:spcPts val="1710"/>
              </a:lnSpc>
              <a:buNone/>
            </a:pPr>
            <a:r>
              <a:rPr lang="en-US" sz="1425" dirty="0">
                <a:solidFill>
                  <a:srgbClr val="FFFFFF"/>
                </a:solidFill>
                <a:latin typeface="Poppins" pitchFamily="34" charset="0"/>
                <a:ea typeface="Poppins" pitchFamily="34" charset="-122"/>
                <a:cs typeface="Poppins" pitchFamily="34" charset="-120"/>
              </a:rPr>
              <a:t>التوثيق الأكاديمي</a:t>
            </a:r>
            <a:pPr algn="ctr" indent="0" marL="0">
              <a:lnSpc>
                <a:spcPts val="1710"/>
              </a:lnSpc>
              <a:buNone/>
            </a:pPr>
            <a:r>
              <a:rPr lang="en-US" sz="1425" dirty="0">
                <a:solidFill>
                  <a:srgbClr val="FFFFFF"/>
                </a:solidFill>
                <a:latin typeface="Poppins" pitchFamily="34" charset="0"/>
                <a:ea typeface="Poppins" pitchFamily="34" charset="-122"/>
                <a:cs typeface="Poppins" pitchFamily="34" charset="-120"/>
              </a:rPr>
              <a:t>
</a:t>
            </a:r>
            <a:pPr algn="ctr" indent="0" marL="0">
              <a:lnSpc>
                <a:spcPts val="1710"/>
              </a:lnSpc>
              <a:buNone/>
            </a:pPr>
            <a:r>
              <a:rPr lang="en-US" sz="1425" dirty="0">
                <a:solidFill>
                  <a:srgbClr val="FFFFFF"/>
                </a:solidFill>
                <a:latin typeface="Poppins" pitchFamily="34" charset="0"/>
                <a:ea typeface="Poppins" pitchFamily="34" charset="-122"/>
                <a:cs typeface="Poppins" pitchFamily="34" charset="-120"/>
              </a:rPr>
              <a:t>الصحيح للمراجع</a:t>
            </a:r>
            <a:pPr algn="ctr" indent="0" marL="0">
              <a:lnSpc>
                <a:spcPts val="1710"/>
              </a:lnSpc>
              <a:buNone/>
            </a:pPr>
            <a:r>
              <a:rPr lang="en-US" sz="1425" dirty="0">
                <a:solidFill>
                  <a:srgbClr val="FFFFFF"/>
                </a:solidFill>
                <a:latin typeface="Poppins" pitchFamily="34" charset="0"/>
                <a:ea typeface="Poppins" pitchFamily="34" charset="-122"/>
                <a:cs typeface="Poppins" pitchFamily="34" charset="-120"/>
              </a:rPr>
              <a:t>
</a:t>
            </a:r>
            <a:pPr algn="ctr" indent="0" marL="0">
              <a:lnSpc>
                <a:spcPts val="1710"/>
              </a:lnSpc>
              <a:buNone/>
            </a:pPr>
            <a:r>
              <a:rPr lang="en-US" sz="1425" dirty="0">
                <a:solidFill>
                  <a:srgbClr val="FFFFFF"/>
                </a:solidFill>
                <a:latin typeface="Poppins" pitchFamily="34" charset="0"/>
                <a:ea typeface="Poppins" pitchFamily="34" charset="-122"/>
                <a:cs typeface="Poppins" pitchFamily="34" charset="-120"/>
              </a:rPr>
              <a:t>والدراسات.</a:t>
            </a:r>
            <a:endParaRPr lang="en-US" sz="1425" dirty="0"/>
          </a:p>
        </p:txBody>
      </p:sp>
      <p:sp>
        <p:nvSpPr>
          <p:cNvPr id="16" name="Text 7"/>
          <p:cNvSpPr/>
          <p:nvPr/>
        </p:nvSpPr>
        <p:spPr>
          <a:xfrm>
            <a:off x="2295525" y="4476750"/>
            <a:ext cx="141982" cy="617041"/>
          </a:xfrm>
          <a:prstGeom prst="rect">
            <a:avLst/>
          </a:prstGeom>
          <a:noFill/>
          <a:ln/>
        </p:spPr>
        <p:txBody>
          <a:bodyPr wrap="square" lIns="0" tIns="0" rIns="0" bIns="0" rtlCol="0" anchor="ctr" vert="horz"/>
          <a:lstStyle/>
          <a:p>
            <a:pPr algn="ctr" indent="0" marL="0">
              <a:lnSpc>
                <a:spcPts val="1620"/>
              </a:lnSpc>
              <a:buNone/>
            </a:pPr>
            <a:r>
              <a:rPr lang="en-US" sz="1350" dirty="0">
                <a:solidFill>
                  <a:srgbClr val="FFFFFF"/>
                </a:solidFill>
                <a:latin typeface="Poppins" pitchFamily="34" charset="0"/>
                <a:ea typeface="Poppins" pitchFamily="34" charset="-122"/>
                <a:cs typeface="Poppins" pitchFamily="34" charset="-120"/>
              </a:rPr>
              <a:t>إظهار فهم عميق</a:t>
            </a:r>
            <a:pPr algn="ctr" indent="0" marL="0">
              <a:lnSpc>
                <a:spcPts val="1620"/>
              </a:lnSpc>
              <a:buNone/>
            </a:pPr>
            <a:r>
              <a:rPr lang="en-US" sz="1350" dirty="0">
                <a:solidFill>
                  <a:srgbClr val="FFFFFF"/>
                </a:solidFill>
                <a:latin typeface="Poppins" pitchFamily="34" charset="0"/>
                <a:ea typeface="Poppins" pitchFamily="34" charset="-122"/>
                <a:cs typeface="Poppins" pitchFamily="34" charset="-120"/>
              </a:rPr>
              <a:t>
</a:t>
            </a:r>
            <a:pPr algn="ctr" indent="0" marL="0">
              <a:lnSpc>
                <a:spcPts val="1620"/>
              </a:lnSpc>
              <a:buNone/>
            </a:pPr>
            <a:r>
              <a:rPr lang="en-US" sz="1350" dirty="0">
                <a:solidFill>
                  <a:srgbClr val="FFFFFF"/>
                </a:solidFill>
                <a:latin typeface="Poppins" pitchFamily="34" charset="0"/>
                <a:ea typeface="Poppins" pitchFamily="34" charset="-122"/>
                <a:cs typeface="Poppins" pitchFamily="34" charset="-120"/>
              </a:rPr>
              <a:t>للجدل الأكاديمي</a:t>
            </a:r>
            <a:pPr algn="ctr" indent="0" marL="0">
              <a:lnSpc>
                <a:spcPts val="1620"/>
              </a:lnSpc>
              <a:buNone/>
            </a:pPr>
            <a:r>
              <a:rPr lang="en-US" sz="1350" dirty="0">
                <a:solidFill>
                  <a:srgbClr val="FFFFFF"/>
                </a:solidFill>
                <a:latin typeface="Poppins" pitchFamily="34" charset="0"/>
                <a:ea typeface="Poppins" pitchFamily="34" charset="-122"/>
                <a:cs typeface="Poppins" pitchFamily="34" charset="-120"/>
              </a:rPr>
              <a:t>
</a:t>
            </a:r>
            <a:pPr algn="ctr" indent="0" marL="0">
              <a:lnSpc>
                <a:spcPts val="1620"/>
              </a:lnSpc>
              <a:buNone/>
            </a:pPr>
            <a:r>
              <a:rPr lang="en-US" sz="1350" dirty="0">
                <a:solidFill>
                  <a:srgbClr val="FFFFFF"/>
                </a:solidFill>
                <a:latin typeface="Poppins" pitchFamily="34" charset="0"/>
                <a:ea typeface="Poppins" pitchFamily="34" charset="-122"/>
                <a:cs typeface="Poppins" pitchFamily="34" charset="-120"/>
              </a:rPr>
              <a:t>المعاصر.</a:t>
            </a:r>
            <a:endParaRPr lang="en-US" sz="1350" dirty="0"/>
          </a:p>
        </p:txBody>
      </p:sp>
      <p:sp>
        <p:nvSpPr>
          <p:cNvPr id="17" name="Text 8"/>
          <p:cNvSpPr/>
          <p:nvPr/>
        </p:nvSpPr>
        <p:spPr>
          <a:xfrm>
            <a:off x="838200" y="5819775"/>
            <a:ext cx="152400" cy="434280"/>
          </a:xfrm>
          <a:prstGeom prst="rect">
            <a:avLst/>
          </a:prstGeom>
          <a:noFill/>
          <a:ln/>
        </p:spPr>
        <p:txBody>
          <a:bodyPr wrap="square" lIns="0" tIns="0" rIns="0" bIns="0" rtlCol="0" anchor="ctr" vert="horz"/>
          <a:lstStyle/>
          <a:p>
            <a:pPr algn="r" indent="0" marL="0">
              <a:lnSpc>
                <a:spcPts val="1710"/>
              </a:lnSpc>
              <a:buNone/>
            </a:pPr>
            <a:r>
              <a:rPr lang="en-US" sz="1425" dirty="0">
                <a:solidFill>
                  <a:srgbClr val="FFFFFF"/>
                </a:solidFill>
                <a:latin typeface="Poppins" pitchFamily="34" charset="0"/>
                <a:ea typeface="Poppins" pitchFamily="34" charset="-122"/>
                <a:cs typeface="Poppins" pitchFamily="34" charset="-120"/>
              </a:rPr>
              <a:t>سؤال للنقاش: كيف يمكن للتكامل بين المناهج النفسية المختلفة أن تفسح المجال لفهم أعمق وأكثر شمولية</a:t>
            </a:r>
            <a:pPr algn="r" indent="0" marL="0">
              <a:lnSpc>
                <a:spcPts val="1710"/>
              </a:lnSpc>
              <a:buNone/>
            </a:pPr>
            <a:r>
              <a:rPr lang="en-US" sz="1425" dirty="0">
                <a:solidFill>
                  <a:srgbClr val="FFFFFF"/>
                </a:solidFill>
                <a:latin typeface="Poppins" pitchFamily="34" charset="0"/>
                <a:ea typeface="Poppins" pitchFamily="34" charset="-122"/>
                <a:cs typeface="Poppins" pitchFamily="34" charset="-120"/>
              </a:rPr>
              <a:t>
</a:t>
            </a:r>
            <a:pPr algn="r" indent="0" marL="0">
              <a:lnSpc>
                <a:spcPts val="1710"/>
              </a:lnSpc>
              <a:buNone/>
            </a:pPr>
            <a:r>
              <a:rPr lang="en-US" sz="1425" dirty="0">
                <a:solidFill>
                  <a:srgbClr val="FFFFFF"/>
                </a:solidFill>
                <a:latin typeface="Poppins" pitchFamily="34" charset="0"/>
                <a:ea typeface="Poppins" pitchFamily="34" charset="-122"/>
                <a:cs typeface="Poppins" pitchFamily="34" charset="-120"/>
              </a:rPr>
              <a:t>للتغيدات البشرية مقارنة بالاعتماد على منهج واحد؟</a:t>
            </a:r>
            <a:endParaRPr lang="en-US" sz="1425" dirty="0"/>
          </a:p>
        </p:txBody>
      </p:sp>
      <p:sp>
        <p:nvSpPr>
          <p:cNvPr id="18" name="Text 9"/>
          <p:cNvSpPr/>
          <p:nvPr/>
        </p:nvSpPr>
        <p:spPr>
          <a:xfrm>
            <a:off x="8639175" y="2419350"/>
            <a:ext cx="47625" cy="841772"/>
          </a:xfrm>
          <a:prstGeom prst="rect">
            <a:avLst/>
          </a:prstGeom>
          <a:noFill/>
          <a:ln/>
        </p:spPr>
        <p:txBody>
          <a:bodyPr wrap="square" lIns="0" tIns="0" rIns="0" bIns="0" rtlCol="0" anchor="ctr" vert="horz"/>
          <a:lstStyle/>
          <a:p>
            <a:pPr algn="r" indent="0" marL="0">
              <a:lnSpc>
                <a:spcPts val="1658"/>
              </a:lnSpc>
              <a:buNone/>
            </a:pPr>
            <a:r>
              <a:rPr lang="en-US" sz="1275" dirty="0">
                <a:solidFill>
                  <a:srgbClr val="FFFFFF"/>
                </a:solidFill>
                <a:latin typeface="Poppins" pitchFamily="34" charset="0"/>
                <a:ea typeface="Poppins" pitchFamily="34" charset="-122"/>
                <a:cs typeface="Poppins" pitchFamily="34" charset="-120"/>
              </a:rPr>
              <a:t>المقدمة التحليلية (300 كلمة): تعرف</a:t>
            </a:r>
            <a:pPr algn="r" indent="0" marL="0">
              <a:lnSpc>
                <a:spcPts val="1658"/>
              </a:lnSpc>
              <a:buNone/>
            </a:pPr>
            <a:r>
              <a:rPr lang="en-US" sz="1275" dirty="0">
                <a:solidFill>
                  <a:srgbClr val="FFFFFF"/>
                </a:solidFill>
                <a:latin typeface="Poppins" pitchFamily="34" charset="0"/>
                <a:ea typeface="Poppins" pitchFamily="34" charset="-122"/>
                <a:cs typeface="Poppins" pitchFamily="34" charset="-120"/>
              </a:rPr>
              <a:t>
</a:t>
            </a:r>
            <a:pPr algn="r" indent="0" marL="0">
              <a:lnSpc>
                <a:spcPts val="1658"/>
              </a:lnSpc>
              <a:buNone/>
            </a:pPr>
            <a:r>
              <a:rPr lang="en-US" sz="1275" dirty="0">
                <a:solidFill>
                  <a:srgbClr val="FFFFFF"/>
                </a:solidFill>
                <a:latin typeface="Poppins" pitchFamily="34" charset="0"/>
                <a:ea typeface="Poppins" pitchFamily="34" charset="-122"/>
                <a:cs typeface="Poppins" pitchFamily="34" charset="-120"/>
              </a:rPr>
              <a:t>شامل لعلم النفس كتخصص علمي متعدد</a:t>
            </a:r>
            <a:pPr algn="r" indent="0" marL="0">
              <a:lnSpc>
                <a:spcPts val="1658"/>
              </a:lnSpc>
              <a:buNone/>
            </a:pPr>
            <a:r>
              <a:rPr lang="en-US" sz="1275" dirty="0">
                <a:solidFill>
                  <a:srgbClr val="FFFFFF"/>
                </a:solidFill>
                <a:latin typeface="Poppins" pitchFamily="34" charset="0"/>
                <a:ea typeface="Poppins" pitchFamily="34" charset="-122"/>
                <a:cs typeface="Poppins" pitchFamily="34" charset="-120"/>
              </a:rPr>
              <a:t>
</a:t>
            </a:r>
            <a:pPr algn="r" indent="0" marL="0">
              <a:lnSpc>
                <a:spcPts val="1658"/>
              </a:lnSpc>
              <a:buNone/>
            </a:pPr>
            <a:r>
              <a:rPr lang="en-US" sz="1275" dirty="0">
                <a:solidFill>
                  <a:srgbClr val="FFFFFF"/>
                </a:solidFill>
                <a:latin typeface="Poppins" pitchFamily="34" charset="0"/>
                <a:ea typeface="Poppins" pitchFamily="34" charset="-122"/>
                <a:cs typeface="Poppins" pitchFamily="34" charset="-120"/>
              </a:rPr>
              <a:t>الأبعاد. عرض لمنهج الخمسة الرئيسية.</a:t>
            </a:r>
            <a:pPr algn="r" indent="0" marL="0">
              <a:lnSpc>
                <a:spcPts val="1658"/>
              </a:lnSpc>
              <a:buNone/>
            </a:pPr>
            <a:r>
              <a:rPr lang="en-US" sz="1275" dirty="0">
                <a:solidFill>
                  <a:srgbClr val="FFFFFF"/>
                </a:solidFill>
                <a:latin typeface="Poppins" pitchFamily="34" charset="0"/>
                <a:ea typeface="Poppins" pitchFamily="34" charset="-122"/>
                <a:cs typeface="Poppins" pitchFamily="34" charset="-120"/>
              </a:rPr>
              <a:t>
</a:t>
            </a:r>
            <a:pPr algn="r" indent="0" marL="0">
              <a:lnSpc>
                <a:spcPts val="1658"/>
              </a:lnSpc>
              <a:buNone/>
            </a:pPr>
            <a:r>
              <a:rPr lang="en-US" sz="1275" dirty="0">
                <a:solidFill>
                  <a:srgbClr val="FFFFFF"/>
                </a:solidFill>
                <a:latin typeface="Poppins" pitchFamily="34" charset="0"/>
                <a:ea typeface="Poppins" pitchFamily="34" charset="-122"/>
                <a:cs typeface="Poppins" pitchFamily="34" charset="-120"/>
              </a:rPr>
              <a:t>وطرح أطروحة واضحة.</a:t>
            </a:r>
            <a:endParaRPr lang="en-US" sz="1275" dirty="0"/>
          </a:p>
        </p:txBody>
      </p:sp>
      <p:sp>
        <p:nvSpPr>
          <p:cNvPr id="19" name="Text 10"/>
          <p:cNvSpPr/>
          <p:nvPr/>
        </p:nvSpPr>
        <p:spPr>
          <a:xfrm>
            <a:off x="8515350" y="3448050"/>
            <a:ext cx="47625" cy="841772"/>
          </a:xfrm>
          <a:prstGeom prst="rect">
            <a:avLst/>
          </a:prstGeom>
          <a:noFill/>
          <a:ln/>
        </p:spPr>
        <p:txBody>
          <a:bodyPr wrap="square" lIns="0" tIns="0" rIns="0" bIns="0" rtlCol="0" anchor="ctr" vert="horz"/>
          <a:lstStyle/>
          <a:p>
            <a:pPr algn="r" indent="0" marL="0">
              <a:lnSpc>
                <a:spcPts val="1658"/>
              </a:lnSpc>
              <a:buNone/>
            </a:pPr>
            <a:r>
              <a:rPr lang="en-US" sz="1275" dirty="0">
                <a:solidFill>
                  <a:srgbClr val="FFFFFF"/>
                </a:solidFill>
                <a:latin typeface="Poppins" pitchFamily="34" charset="0"/>
                <a:ea typeface="Poppins" pitchFamily="34" charset="-122"/>
                <a:cs typeface="Poppins" pitchFamily="34" charset="-120"/>
              </a:rPr>
              <a:t>التحليل العميق للمواهب (1400 كلمة): لكل</a:t>
            </a:r>
            <a:pPr algn="r" indent="0" marL="0">
              <a:lnSpc>
                <a:spcPts val="1658"/>
              </a:lnSpc>
              <a:buNone/>
            </a:pPr>
            <a:r>
              <a:rPr lang="en-US" sz="1275" dirty="0">
                <a:solidFill>
                  <a:srgbClr val="FFFFFF"/>
                </a:solidFill>
                <a:latin typeface="Poppins" pitchFamily="34" charset="0"/>
                <a:ea typeface="Poppins" pitchFamily="34" charset="-122"/>
                <a:cs typeface="Poppins" pitchFamily="34" charset="-120"/>
              </a:rPr>
              <a:t>
</a:t>
            </a:r>
            <a:pPr algn="r" indent="0" marL="0">
              <a:lnSpc>
                <a:spcPts val="1658"/>
              </a:lnSpc>
              <a:buNone/>
            </a:pPr>
            <a:r>
              <a:rPr lang="en-US" sz="1275" dirty="0">
                <a:solidFill>
                  <a:srgbClr val="FFFFFF"/>
                </a:solidFill>
                <a:latin typeface="Poppins" pitchFamily="34" charset="0"/>
                <a:ea typeface="Poppins" pitchFamily="34" charset="-122"/>
                <a:cs typeface="Poppins" pitchFamily="34" charset="-120"/>
              </a:rPr>
              <a:t>نوع، تقديم الأسس النظرية، المساهمين،</a:t>
            </a:r>
            <a:pPr algn="r" indent="0" marL="0">
              <a:lnSpc>
                <a:spcPts val="1658"/>
              </a:lnSpc>
              <a:buNone/>
            </a:pPr>
            <a:r>
              <a:rPr lang="en-US" sz="1275" dirty="0">
                <a:solidFill>
                  <a:srgbClr val="FFFFFF"/>
                </a:solidFill>
                <a:latin typeface="Poppins" pitchFamily="34" charset="0"/>
                <a:ea typeface="Poppins" pitchFamily="34" charset="-122"/>
                <a:cs typeface="Poppins" pitchFamily="34" charset="-120"/>
              </a:rPr>
              <a:t>
</a:t>
            </a:r>
            <a:pPr algn="r" indent="0" marL="0">
              <a:lnSpc>
                <a:spcPts val="1658"/>
              </a:lnSpc>
              <a:buNone/>
            </a:pPr>
            <a:r>
              <a:rPr lang="en-US" sz="1275" dirty="0">
                <a:solidFill>
                  <a:srgbClr val="FFFFFF"/>
                </a:solidFill>
                <a:latin typeface="Poppins" pitchFamily="34" charset="0"/>
                <a:ea typeface="Poppins" pitchFamily="34" charset="-122"/>
                <a:cs typeface="Poppins" pitchFamily="34" charset="-120"/>
              </a:rPr>
              <a:t>الأدلة التجريبية والتطبيقات العلاجية.</a:t>
            </a:r>
            <a:pPr algn="r" indent="0" marL="0">
              <a:lnSpc>
                <a:spcPts val="1658"/>
              </a:lnSpc>
              <a:buNone/>
            </a:pPr>
            <a:r>
              <a:rPr lang="en-US" sz="1275" dirty="0">
                <a:solidFill>
                  <a:srgbClr val="FFFFFF"/>
                </a:solidFill>
                <a:latin typeface="Poppins" pitchFamily="34" charset="0"/>
                <a:ea typeface="Poppins" pitchFamily="34" charset="-122"/>
                <a:cs typeface="Poppins" pitchFamily="34" charset="-120"/>
              </a:rPr>
              <a:t>
</a:t>
            </a:r>
            <a:pPr algn="r" indent="0" marL="0">
              <a:lnSpc>
                <a:spcPts val="1658"/>
              </a:lnSpc>
              <a:buNone/>
            </a:pPr>
            <a:r>
              <a:rPr lang="en-US" sz="1275" dirty="0">
                <a:solidFill>
                  <a:srgbClr val="FFFFFF"/>
                </a:solidFill>
                <a:latin typeface="Poppins" pitchFamily="34" charset="0"/>
                <a:ea typeface="Poppins" pitchFamily="34" charset="-122"/>
                <a:cs typeface="Poppins" pitchFamily="34" charset="-120"/>
              </a:rPr>
              <a:t>التقييم النقدي والاعتبارات الأخلاقية.</a:t>
            </a:r>
            <a:endParaRPr lang="en-US" sz="1275" dirty="0"/>
          </a:p>
        </p:txBody>
      </p:sp>
      <p:sp>
        <p:nvSpPr>
          <p:cNvPr id="20" name="Text 11"/>
          <p:cNvSpPr/>
          <p:nvPr/>
        </p:nvSpPr>
        <p:spPr>
          <a:xfrm>
            <a:off x="8515350" y="4476750"/>
            <a:ext cx="47625" cy="631329"/>
          </a:xfrm>
          <a:prstGeom prst="rect">
            <a:avLst/>
          </a:prstGeom>
          <a:noFill/>
          <a:ln/>
        </p:spPr>
        <p:txBody>
          <a:bodyPr wrap="square" lIns="0" tIns="0" rIns="0" bIns="0" rtlCol="0" anchor="ctr" vert="horz"/>
          <a:lstStyle/>
          <a:p>
            <a:pPr algn="r" indent="0" marL="0">
              <a:lnSpc>
                <a:spcPts val="1658"/>
              </a:lnSpc>
              <a:buNone/>
            </a:pPr>
            <a:r>
              <a:rPr lang="en-US" sz="1275" dirty="0">
                <a:solidFill>
                  <a:srgbClr val="FFFFFF"/>
                </a:solidFill>
                <a:latin typeface="Poppins" pitchFamily="34" charset="0"/>
                <a:ea typeface="Poppins" pitchFamily="34" charset="-122"/>
                <a:cs typeface="Poppins" pitchFamily="34" charset="-120"/>
              </a:rPr>
              <a:t>الخاتمة التكاملية (300 كلمة): تديد</a:t>
            </a:r>
            <a:pPr algn="r" indent="0" marL="0">
              <a:lnSpc>
                <a:spcPts val="1658"/>
              </a:lnSpc>
              <a:buNone/>
            </a:pPr>
            <a:r>
              <a:rPr lang="en-US" sz="1275" dirty="0">
                <a:solidFill>
                  <a:srgbClr val="FFFFFF"/>
                </a:solidFill>
                <a:latin typeface="Poppins" pitchFamily="34" charset="0"/>
                <a:ea typeface="Poppins" pitchFamily="34" charset="-122"/>
                <a:cs typeface="Poppins" pitchFamily="34" charset="-120"/>
              </a:rPr>
              <a:t>
</a:t>
            </a:r>
            <a:pPr algn="r" indent="0" marL="0">
              <a:lnSpc>
                <a:spcPts val="1658"/>
              </a:lnSpc>
              <a:buNone/>
            </a:pPr>
            <a:r>
              <a:rPr lang="en-US" sz="1275" dirty="0">
                <a:solidFill>
                  <a:srgbClr val="FFFFFF"/>
                </a:solidFill>
                <a:latin typeface="Poppins" pitchFamily="34" charset="0"/>
                <a:ea typeface="Poppins" pitchFamily="34" charset="-122"/>
                <a:cs typeface="Poppins" pitchFamily="34" charset="-120"/>
              </a:rPr>
              <a:t>قضية نفسية مختارة، تحليلا متوازنا للمناهج،</a:t>
            </a:r>
            <a:pPr algn="r" indent="0" marL="0">
              <a:lnSpc>
                <a:spcPts val="1658"/>
              </a:lnSpc>
              <a:buNone/>
            </a:pPr>
            <a:r>
              <a:rPr lang="en-US" sz="1275" dirty="0">
                <a:solidFill>
                  <a:srgbClr val="FFFFFF"/>
                </a:solidFill>
                <a:latin typeface="Poppins" pitchFamily="34" charset="0"/>
                <a:ea typeface="Poppins" pitchFamily="34" charset="-122"/>
                <a:cs typeface="Poppins" pitchFamily="34" charset="-120"/>
              </a:rPr>
              <a:t>
</a:t>
            </a:r>
            <a:pPr algn="r" indent="0" marL="0">
              <a:lnSpc>
                <a:spcPts val="1658"/>
              </a:lnSpc>
              <a:buNone/>
            </a:pPr>
            <a:r>
              <a:rPr lang="en-US" sz="1275" dirty="0">
                <a:solidFill>
                  <a:srgbClr val="FFFFFF"/>
                </a:solidFill>
                <a:latin typeface="Poppins" pitchFamily="34" charset="0"/>
                <a:ea typeface="Poppins" pitchFamily="34" charset="-122"/>
                <a:cs typeface="Poppins" pitchFamily="34" charset="-120"/>
              </a:rPr>
              <a:t>واستنتاج المنهج الأكثر فعالية.</a:t>
            </a:r>
            <a:endParaRPr lang="en-US" sz="1275"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3169890" y="1049238"/>
            <a:ext cx="8778180" cy="5349180"/>
          </a:xfrm>
          <a:prstGeom prst="rect">
            <a:avLst/>
          </a:prstGeom>
        </p:spPr>
      </p:pic>
      <p:pic>
        <p:nvPicPr>
          <p:cNvPr id="4" name="Image 2" descr="preencoded.png">    </p:cNvPr>
          <p:cNvPicPr>
            <a:picLocks noChangeAspect="1"/>
          </p:cNvPicPr>
          <p:nvPr/>
        </p:nvPicPr>
        <p:blipFill>
          <a:blip r:embed="rId3"/>
          <a:stretch>
            <a:fillRect/>
          </a:stretch>
        </p:blipFill>
        <p:spPr>
          <a:xfrm>
            <a:off x="2291953" y="5568553"/>
            <a:ext cx="560784" cy="541734"/>
          </a:xfrm>
          <a:prstGeom prst="rect">
            <a:avLst/>
          </a:prstGeom>
        </p:spPr>
      </p:pic>
      <p:pic>
        <p:nvPicPr>
          <p:cNvPr id="5" name="Image 3" descr="preencoded.png">    </p:cNvPr>
          <p:cNvPicPr>
            <a:picLocks noChangeAspect="1"/>
          </p:cNvPicPr>
          <p:nvPr/>
        </p:nvPicPr>
        <p:blipFill>
          <a:blip r:embed="rId4"/>
          <a:stretch>
            <a:fillRect/>
          </a:stretch>
        </p:blipFill>
        <p:spPr>
          <a:xfrm>
            <a:off x="1414165" y="5568553"/>
            <a:ext cx="536377" cy="541734"/>
          </a:xfrm>
          <a:prstGeom prst="rect">
            <a:avLst/>
          </a:prstGeom>
        </p:spPr>
      </p:pic>
      <p:pic>
        <p:nvPicPr>
          <p:cNvPr id="6" name="Image 4" descr="preencoded.png">    </p:cNvPr>
          <p:cNvPicPr>
            <a:picLocks noChangeAspect="1"/>
          </p:cNvPicPr>
          <p:nvPr/>
        </p:nvPicPr>
        <p:blipFill>
          <a:blip r:embed="rId5"/>
          <a:stretch>
            <a:fillRect/>
          </a:stretch>
        </p:blipFill>
        <p:spPr>
          <a:xfrm>
            <a:off x="524173" y="5561707"/>
            <a:ext cx="572988" cy="548580"/>
          </a:xfrm>
          <a:prstGeom prst="rect">
            <a:avLst/>
          </a:prstGeom>
        </p:spPr>
      </p:pic>
      <p:sp>
        <p:nvSpPr>
          <p:cNvPr id="7" name="Text 0"/>
          <p:cNvSpPr/>
          <p:nvPr/>
        </p:nvSpPr>
        <p:spPr>
          <a:xfrm>
            <a:off x="-420097" y="190500"/>
            <a:ext cx="13578840" cy="373707"/>
          </a:xfrm>
          <a:prstGeom prst="rect">
            <a:avLst/>
          </a:prstGeom>
          <a:noFill/>
          <a:ln/>
        </p:spPr>
        <p:txBody>
          <a:bodyPr wrap="square" lIns="0" tIns="0" rIns="0" bIns="0" rtlCol="0" anchor="ctr" vert="horz"/>
          <a:lstStyle/>
          <a:p>
            <a:pPr algn="ctr" indent="0" marL="0">
              <a:lnSpc>
                <a:spcPts val="2943"/>
              </a:lnSpc>
              <a:buNone/>
            </a:pPr>
            <a:r>
              <a:rPr lang="en-US" sz="2700" b="1" dirty="0">
                <a:solidFill>
                  <a:srgbClr val="FFFFFF"/>
                </a:solidFill>
                <a:latin typeface="Poppins" pitchFamily="34" charset="0"/>
                <a:ea typeface="Poppins" pitchFamily="34" charset="-122"/>
                <a:cs typeface="Poppins" pitchFamily="34" charset="-120"/>
              </a:rPr>
              <a:t>الخاتمة والربط مع الوحدات القادمة</a:t>
            </a:r>
            <a:endParaRPr lang="en-US" sz="2700" dirty="0"/>
          </a:p>
        </p:txBody>
      </p:sp>
      <p:sp>
        <p:nvSpPr>
          <p:cNvPr id="8" name="Text 1"/>
          <p:cNvSpPr/>
          <p:nvPr/>
        </p:nvSpPr>
        <p:spPr>
          <a:xfrm>
            <a:off x="533400" y="1152525"/>
            <a:ext cx="76200" cy="1028700"/>
          </a:xfrm>
          <a:prstGeom prst="rect">
            <a:avLst/>
          </a:prstGeom>
          <a:noFill/>
          <a:ln/>
        </p:spPr>
        <p:txBody>
          <a:bodyPr wrap="square" lIns="0" tIns="0" rIns="0" bIns="0" rtlCol="0" anchor="ctr" vert="horz"/>
          <a:lstStyle/>
          <a:p>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الإنجازات الأكاديمية المحقة:</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
</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بناء فهم متين للأسس المفاهيمية</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
</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لعلم النفس والمناهج السبعة</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
</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الرئيسية.</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
</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فهم التحديات المنهجية والأخلاقية</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
</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للممارسة العلمية.</a:t>
            </a:r>
            <a:endParaRPr lang="en-US" sz="1125" dirty="0"/>
          </a:p>
        </p:txBody>
      </p:sp>
      <p:sp>
        <p:nvSpPr>
          <p:cNvPr id="9" name="Text 2"/>
          <p:cNvSpPr/>
          <p:nvPr/>
        </p:nvSpPr>
        <p:spPr>
          <a:xfrm>
            <a:off x="533400" y="3552825"/>
            <a:ext cx="38100" cy="1028700"/>
          </a:xfrm>
          <a:prstGeom prst="rect">
            <a:avLst/>
          </a:prstGeom>
          <a:noFill/>
          <a:ln/>
        </p:spPr>
        <p:txBody>
          <a:bodyPr wrap="square" lIns="0" tIns="0" rIns="0" bIns="0" rtlCol="0" anchor="ctr" vert="horz"/>
          <a:lstStyle/>
          <a:p>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التفكير النقدي والتكامل</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
</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المنهجي:</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
</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التفكير النقدي حول نقاط القوة</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
</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والضعف لكل منهج، وأهمية</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
</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التكامل لتقديم صورة أشمل</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
</a:t>
            </a:r>
            <a:pPr algn="r" indent="0" marL="0">
              <a:lnSpc>
                <a:spcPts val="1350"/>
              </a:lnSpc>
              <a:buNone/>
            </a:pPr>
            <a:r>
              <a:rPr lang="en-US" sz="1125" b="1" dirty="0">
                <a:solidFill>
                  <a:srgbClr val="000000"/>
                </a:solidFill>
                <a:latin typeface="Poppins" pitchFamily="34" charset="0"/>
                <a:ea typeface="Poppins" pitchFamily="34" charset="-122"/>
                <a:cs typeface="Poppins" pitchFamily="34" charset="-120"/>
              </a:rPr>
              <a:t>لسلاوك.</a:t>
            </a:r>
            <a:endParaRPr lang="en-US" sz="1125" dirty="0"/>
          </a:p>
        </p:txBody>
      </p:sp>
      <p:sp>
        <p:nvSpPr>
          <p:cNvPr id="10" name="Text 3"/>
          <p:cNvSpPr/>
          <p:nvPr/>
        </p:nvSpPr>
        <p:spPr>
          <a:xfrm>
            <a:off x="-26670" y="6572250"/>
            <a:ext cx="2377440" cy="147340"/>
          </a:xfrm>
          <a:prstGeom prst="rect">
            <a:avLst/>
          </a:prstGeom>
          <a:noFill/>
          <a:ln/>
        </p:spPr>
        <p:txBody>
          <a:bodyPr wrap="square" lIns="0" tIns="0" rIns="0" bIns="0" rtlCol="0" anchor="ctr" vert="horz"/>
          <a:lstStyle/>
          <a:p>
            <a:pPr algn="ctr" indent="0" marL="0">
              <a:lnSpc>
                <a:spcPts val="1160"/>
              </a:lnSpc>
              <a:buNone/>
            </a:pPr>
            <a:r>
              <a:rPr lang="en-US" sz="975" b="1" dirty="0">
                <a:solidFill>
                  <a:srgbClr val="000000"/>
                </a:solidFill>
                <a:latin typeface="Poppins" pitchFamily="34" charset="0"/>
                <a:ea typeface="Poppins" pitchFamily="34" charset="-122"/>
                <a:cs typeface="Poppins" pitchFamily="34" charset="-120"/>
              </a:rPr>
              <a:t>اتجاهات مستقبلية</a:t>
            </a:r>
            <a:endParaRPr lang="en-US" sz="975" dirty="0"/>
          </a:p>
        </p:txBody>
      </p:sp>
      <p:sp>
        <p:nvSpPr>
          <p:cNvPr id="11" name="Text 4"/>
          <p:cNvSpPr/>
          <p:nvPr/>
        </p:nvSpPr>
        <p:spPr>
          <a:xfrm>
            <a:off x="5581174" y="6572250"/>
            <a:ext cx="1234440" cy="136029"/>
          </a:xfrm>
          <a:prstGeom prst="rect">
            <a:avLst/>
          </a:prstGeom>
          <a:noFill/>
          <a:ln/>
        </p:spPr>
        <p:txBody>
          <a:bodyPr wrap="square" lIns="0" tIns="0" rIns="0" bIns="0" rtlCol="0" anchor="ctr" vert="horz"/>
          <a:lstStyle/>
          <a:p>
            <a:pPr algn="ctr" indent="0" marL="0">
              <a:lnSpc>
                <a:spcPts val="1071"/>
              </a:lnSpc>
              <a:buNone/>
            </a:pPr>
            <a:r>
              <a:rPr lang="en-US" sz="900" b="1" dirty="0">
                <a:solidFill>
                  <a:srgbClr val="000000"/>
                </a:solidFill>
                <a:latin typeface="Poppins" pitchFamily="34" charset="0"/>
                <a:ea typeface="Poppins" pitchFamily="34" charset="-122"/>
                <a:cs typeface="Poppins" pitchFamily="34" charset="-120"/>
              </a:rPr>
              <a:t>تخصص علمي</a:t>
            </a:r>
            <a:endParaRPr lang="en-US" sz="900" dirty="0"/>
          </a:p>
        </p:txBody>
      </p:sp>
      <p:sp>
        <p:nvSpPr>
          <p:cNvPr id="12" name="Text 5"/>
          <p:cNvSpPr/>
          <p:nvPr/>
        </p:nvSpPr>
        <p:spPr>
          <a:xfrm>
            <a:off x="8308613" y="6572250"/>
            <a:ext cx="1760220" cy="158651"/>
          </a:xfrm>
          <a:prstGeom prst="rect">
            <a:avLst/>
          </a:prstGeom>
          <a:noFill/>
          <a:ln/>
        </p:spPr>
        <p:txBody>
          <a:bodyPr wrap="square" lIns="0" tIns="0" rIns="0" bIns="0" rtlCol="0" anchor="ctr" vert="horz"/>
          <a:lstStyle/>
          <a:p>
            <a:pPr algn="ctr" indent="0" marL="0">
              <a:lnSpc>
                <a:spcPts val="1250"/>
              </a:lnSpc>
              <a:buNone/>
            </a:pPr>
            <a:r>
              <a:rPr lang="en-US" sz="1050" b="1" dirty="0">
                <a:solidFill>
                  <a:srgbClr val="000000"/>
                </a:solidFill>
                <a:latin typeface="Poppins" pitchFamily="34" charset="0"/>
                <a:ea typeface="Poppins" pitchFamily="34" charset="-122"/>
                <a:cs typeface="Poppins" pitchFamily="34" charset="-120"/>
              </a:rPr>
              <a:t>جذور فلسفية</a:t>
            </a:r>
            <a:endParaRPr lang="en-US" sz="1050" dirty="0"/>
          </a:p>
        </p:txBody>
      </p:sp>
      <p:sp>
        <p:nvSpPr>
          <p:cNvPr id="13" name="Text 6"/>
          <p:cNvSpPr/>
          <p:nvPr/>
        </p:nvSpPr>
        <p:spPr>
          <a:xfrm>
            <a:off x="10100742" y="6572250"/>
            <a:ext cx="2057400" cy="136029"/>
          </a:xfrm>
          <a:prstGeom prst="rect">
            <a:avLst/>
          </a:prstGeom>
          <a:noFill/>
          <a:ln/>
        </p:spPr>
        <p:txBody>
          <a:bodyPr wrap="square" lIns="0" tIns="0" rIns="0" bIns="0" rtlCol="0" anchor="ctr" vert="horz"/>
          <a:lstStyle/>
          <a:p>
            <a:pPr algn="ctr" indent="0" marL="0">
              <a:lnSpc>
                <a:spcPts val="1071"/>
              </a:lnSpc>
              <a:buNone/>
            </a:pPr>
            <a:r>
              <a:rPr lang="en-US" sz="900" b="1" dirty="0">
                <a:solidFill>
                  <a:srgbClr val="000000"/>
                </a:solidFill>
                <a:latin typeface="Poppins" pitchFamily="34" charset="0"/>
                <a:ea typeface="Poppins" pitchFamily="34" charset="-122"/>
                <a:cs typeface="Poppins" pitchFamily="34" charset="-120"/>
              </a:rPr>
              <a:t>التطور التاريخي</a:t>
            </a:r>
            <a:endParaRPr lang="en-US" sz="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10984855" y="3031182"/>
            <a:ext cx="475357" cy="452586"/>
          </a:xfrm>
          <a:prstGeom prst="rect">
            <a:avLst/>
          </a:prstGeom>
        </p:spPr>
      </p:pic>
      <p:pic>
        <p:nvPicPr>
          <p:cNvPr id="4" name="Image 2" descr="preencoded.png">    </p:cNvPr>
          <p:cNvPicPr>
            <a:picLocks noChangeAspect="1"/>
          </p:cNvPicPr>
          <p:nvPr/>
        </p:nvPicPr>
        <p:blipFill>
          <a:blip r:embed="rId3"/>
          <a:stretch>
            <a:fillRect/>
          </a:stretch>
        </p:blipFill>
        <p:spPr>
          <a:xfrm>
            <a:off x="10021788" y="3010644"/>
            <a:ext cx="304800" cy="500509"/>
          </a:xfrm>
          <a:prstGeom prst="rect">
            <a:avLst/>
          </a:prstGeom>
        </p:spPr>
      </p:pic>
      <p:pic>
        <p:nvPicPr>
          <p:cNvPr id="5" name="Image 3" descr="preencoded.png">    </p:cNvPr>
          <p:cNvPicPr>
            <a:picLocks noChangeAspect="1"/>
          </p:cNvPicPr>
          <p:nvPr/>
        </p:nvPicPr>
        <p:blipFill>
          <a:blip r:embed="rId4"/>
          <a:stretch>
            <a:fillRect/>
          </a:stretch>
        </p:blipFill>
        <p:spPr>
          <a:xfrm>
            <a:off x="8973294" y="2996803"/>
            <a:ext cx="304800" cy="521196"/>
          </a:xfrm>
          <a:prstGeom prst="rect">
            <a:avLst/>
          </a:prstGeom>
        </p:spPr>
      </p:pic>
      <p:pic>
        <p:nvPicPr>
          <p:cNvPr id="6" name="Image 4" descr="preencoded.png">    </p:cNvPr>
          <p:cNvPicPr>
            <a:picLocks noChangeAspect="1"/>
          </p:cNvPicPr>
          <p:nvPr/>
        </p:nvPicPr>
        <p:blipFill>
          <a:blip r:embed="rId5"/>
          <a:stretch>
            <a:fillRect/>
          </a:stretch>
        </p:blipFill>
        <p:spPr>
          <a:xfrm>
            <a:off x="7814965" y="2996803"/>
            <a:ext cx="463153" cy="514350"/>
          </a:xfrm>
          <a:prstGeom prst="rect">
            <a:avLst/>
          </a:prstGeom>
        </p:spPr>
      </p:pic>
      <p:pic>
        <p:nvPicPr>
          <p:cNvPr id="7" name="Image 5" descr="preencoded.png">    </p:cNvPr>
          <p:cNvPicPr>
            <a:picLocks noChangeAspect="1"/>
          </p:cNvPicPr>
          <p:nvPr/>
        </p:nvPicPr>
        <p:blipFill>
          <a:blip r:embed="rId6"/>
          <a:stretch>
            <a:fillRect/>
          </a:stretch>
        </p:blipFill>
        <p:spPr>
          <a:xfrm>
            <a:off x="6717655" y="3058567"/>
            <a:ext cx="572988" cy="411361"/>
          </a:xfrm>
          <a:prstGeom prst="rect">
            <a:avLst/>
          </a:prstGeom>
        </p:spPr>
      </p:pic>
      <p:pic>
        <p:nvPicPr>
          <p:cNvPr id="8" name="Image 6" descr="preencoded.png">    </p:cNvPr>
          <p:cNvPicPr>
            <a:picLocks noChangeAspect="1"/>
          </p:cNvPicPr>
          <p:nvPr/>
        </p:nvPicPr>
        <p:blipFill>
          <a:blip r:embed="rId7"/>
          <a:stretch>
            <a:fillRect/>
          </a:stretch>
        </p:blipFill>
        <p:spPr>
          <a:xfrm>
            <a:off x="11338471" y="2605980"/>
            <a:ext cx="353467" cy="322213"/>
          </a:xfrm>
          <a:prstGeom prst="rect">
            <a:avLst/>
          </a:prstGeom>
        </p:spPr>
      </p:pic>
      <p:pic>
        <p:nvPicPr>
          <p:cNvPr id="9" name="Image 7" descr="preencoded.png">    </p:cNvPr>
          <p:cNvPicPr>
            <a:picLocks noChangeAspect="1"/>
          </p:cNvPicPr>
          <p:nvPr/>
        </p:nvPicPr>
        <p:blipFill>
          <a:blip r:embed="rId8"/>
          <a:stretch>
            <a:fillRect/>
          </a:stretch>
        </p:blipFill>
        <p:spPr>
          <a:xfrm>
            <a:off x="11338471" y="1995636"/>
            <a:ext cx="353467" cy="425053"/>
          </a:xfrm>
          <a:prstGeom prst="rect">
            <a:avLst/>
          </a:prstGeom>
        </p:spPr>
      </p:pic>
      <p:pic>
        <p:nvPicPr>
          <p:cNvPr id="10" name="Image 8" descr="preencoded.png">    </p:cNvPr>
          <p:cNvPicPr>
            <a:picLocks noChangeAspect="1"/>
          </p:cNvPicPr>
          <p:nvPr/>
        </p:nvPicPr>
        <p:blipFill>
          <a:blip r:embed="rId9"/>
          <a:stretch>
            <a:fillRect/>
          </a:stretch>
        </p:blipFill>
        <p:spPr>
          <a:xfrm>
            <a:off x="707082" y="5184577"/>
            <a:ext cx="889992" cy="877788"/>
          </a:xfrm>
          <a:prstGeom prst="rect">
            <a:avLst/>
          </a:prstGeom>
        </p:spPr>
      </p:pic>
      <p:pic>
        <p:nvPicPr>
          <p:cNvPr id="11" name="Image 9" descr="preencoded.png">    </p:cNvPr>
          <p:cNvPicPr>
            <a:picLocks noChangeAspect="1"/>
          </p:cNvPicPr>
          <p:nvPr/>
        </p:nvPicPr>
        <p:blipFill>
          <a:blip r:embed="rId10"/>
          <a:stretch>
            <a:fillRect/>
          </a:stretch>
        </p:blipFill>
        <p:spPr>
          <a:xfrm>
            <a:off x="5218063" y="1995636"/>
            <a:ext cx="438894" cy="459432"/>
          </a:xfrm>
          <a:prstGeom prst="rect">
            <a:avLst/>
          </a:prstGeom>
        </p:spPr>
      </p:pic>
      <p:sp>
        <p:nvSpPr>
          <p:cNvPr id="12" name="Text 0"/>
          <p:cNvSpPr/>
          <p:nvPr/>
        </p:nvSpPr>
        <p:spPr>
          <a:xfrm>
            <a:off x="-3327097" y="266700"/>
            <a:ext cx="19682460" cy="480120"/>
          </a:xfrm>
          <a:prstGeom prst="rect">
            <a:avLst/>
          </a:prstGeom>
          <a:noFill/>
          <a:ln/>
        </p:spPr>
        <p:txBody>
          <a:bodyPr wrap="square" lIns="0" tIns="0" rIns="0" bIns="0" rtlCol="0" anchor="ctr" vert="horz"/>
          <a:lstStyle/>
          <a:p>
            <a:pPr algn="ctr" indent="0" marL="0">
              <a:lnSpc>
                <a:spcPts val="3780"/>
              </a:lnSpc>
              <a:buNone/>
            </a:pPr>
            <a:r>
              <a:rPr lang="en-US" sz="3150" b="1" spc="60" kern="0" dirty="0">
                <a:solidFill>
                  <a:srgbClr val="FFFFFF"/>
                </a:solidFill>
                <a:latin typeface="PlayfairDisplay-BoldItalic" pitchFamily="34" charset="0"/>
                <a:ea typeface="PlayfairDisplay-BoldItalic" pitchFamily="34" charset="-122"/>
                <a:cs typeface="PlayfairDisplay-BoldItalic" pitchFamily="34" charset="-120"/>
              </a:rPr>
              <a:t>هيكلية التقييم: المهام التكوينية والجمعية</a:t>
            </a:r>
            <a:endParaRPr lang="en-US" sz="3150" dirty="0"/>
          </a:p>
        </p:txBody>
      </p:sp>
      <p:sp>
        <p:nvSpPr>
          <p:cNvPr id="13" name="Text 1"/>
          <p:cNvSpPr/>
          <p:nvPr/>
        </p:nvSpPr>
        <p:spPr>
          <a:xfrm>
            <a:off x="1282511" y="981075"/>
            <a:ext cx="9989820" cy="262830"/>
          </a:xfrm>
          <a:prstGeom prst="rect">
            <a:avLst/>
          </a:prstGeom>
          <a:noFill/>
          <a:ln/>
        </p:spPr>
        <p:txBody>
          <a:bodyPr wrap="square" lIns="0" tIns="0" rIns="0" bIns="0" rtlCol="0" anchor="ctr" vert="horz"/>
          <a:lstStyle/>
          <a:p>
            <a:pPr algn="ctr" indent="0" marL="0">
              <a:lnSpc>
                <a:spcPts val="2070"/>
              </a:lnSpc>
              <a:buNone/>
            </a:pPr>
            <a:r>
              <a:rPr lang="en-US" sz="1725" dirty="0">
                <a:solidFill>
                  <a:srgbClr val="E9E9E9"/>
                </a:solidFill>
                <a:latin typeface="Roboto-Regular" pitchFamily="34" charset="0"/>
                <a:ea typeface="Roboto-Regular" pitchFamily="34" charset="-122"/>
                <a:cs typeface="Roboto-Regular" pitchFamily="34" charset="-120"/>
              </a:rPr>
              <a:t>نظام التقييم المتكامل لوحدة PSYCH401</a:t>
            </a:r>
            <a:endParaRPr lang="en-US" sz="1725" dirty="0"/>
          </a:p>
        </p:txBody>
      </p:sp>
      <p:sp>
        <p:nvSpPr>
          <p:cNvPr id="14" name="Text 2"/>
          <p:cNvSpPr/>
          <p:nvPr/>
        </p:nvSpPr>
        <p:spPr>
          <a:xfrm>
            <a:off x="6701671" y="4419600"/>
            <a:ext cx="5120640" cy="182910"/>
          </a:xfrm>
          <a:prstGeom prst="rect">
            <a:avLst/>
          </a:prstGeom>
          <a:noFill/>
          <a:ln/>
        </p:spPr>
        <p:txBody>
          <a:bodyPr wrap="square" lIns="0" tIns="0" rIns="0" bIns="0" rtlCol="0" anchor="ctr" vert="horz"/>
          <a:lstStyle/>
          <a:p>
            <a:pPr algn="r" indent="0" marL="0">
              <a:lnSpc>
                <a:spcPts val="1440"/>
              </a:lnSpc>
              <a:buNone/>
            </a:pPr>
            <a:r>
              <a:rPr lang="en-US" sz="1200" b="1" dirty="0">
                <a:solidFill>
                  <a:srgbClr val="F0E68C"/>
                </a:solidFill>
                <a:latin typeface="PlayfairDisplay-BoldItalic" pitchFamily="34" charset="0"/>
                <a:ea typeface="PlayfairDisplay-BoldItalic" pitchFamily="34" charset="-122"/>
                <a:cs typeface="PlayfairDisplay-BoldItalic" pitchFamily="34" charset="-120"/>
              </a:rPr>
              <a:t>المعايير الأكاديمية المتقدمة</a:t>
            </a:r>
            <a:endParaRPr lang="en-US" sz="1200" dirty="0"/>
          </a:p>
        </p:txBody>
      </p:sp>
      <p:sp>
        <p:nvSpPr>
          <p:cNvPr id="15" name="Text 3"/>
          <p:cNvSpPr/>
          <p:nvPr/>
        </p:nvSpPr>
        <p:spPr>
          <a:xfrm>
            <a:off x="2612975" y="1562100"/>
            <a:ext cx="10058400" cy="182910"/>
          </a:xfrm>
          <a:prstGeom prst="rect">
            <a:avLst/>
          </a:prstGeom>
          <a:noFill/>
          <a:ln/>
        </p:spPr>
        <p:txBody>
          <a:bodyPr wrap="square" lIns="0" tIns="0" rIns="0" bIns="0" rtlCol="0" anchor="ctr" vert="horz"/>
          <a:lstStyle/>
          <a:p>
            <a:pPr algn="l" indent="0" marL="0">
              <a:lnSpc>
                <a:spcPts val="1440"/>
              </a:lnSpc>
              <a:buNone/>
            </a:pPr>
            <a:r>
              <a:rPr lang="en-US" sz="1200" b="1" dirty="0">
                <a:solidFill>
                  <a:srgbClr val="FFFFFF"/>
                </a:solidFill>
                <a:latin typeface="Roboto-BoldItalic" pitchFamily="34" charset="0"/>
                <a:ea typeface="Roboto-BoldItalic" pitchFamily="34" charset="-122"/>
                <a:cs typeface="Roboto-BoldItalic" pitchFamily="34" charset="-120"/>
              </a:rPr>
              <a:t>المرحلة الأولى: التقييم التكويني (Formative Assessment)</a:t>
            </a:r>
            <a:endParaRPr lang="en-US" sz="1200" dirty="0"/>
          </a:p>
        </p:txBody>
      </p:sp>
      <p:sp>
        <p:nvSpPr>
          <p:cNvPr id="16" name="Text 4"/>
          <p:cNvSpPr/>
          <p:nvPr/>
        </p:nvSpPr>
        <p:spPr>
          <a:xfrm>
            <a:off x="2112585" y="1562100"/>
            <a:ext cx="9875520" cy="182910"/>
          </a:xfrm>
          <a:prstGeom prst="rect">
            <a:avLst/>
          </a:prstGeom>
          <a:noFill/>
          <a:ln/>
        </p:spPr>
        <p:txBody>
          <a:bodyPr wrap="square" lIns="0" tIns="0" rIns="0" bIns="0" rtlCol="0" anchor="ctr" vert="horz"/>
          <a:lstStyle/>
          <a:p>
            <a:pPr algn="r" indent="0" marL="0">
              <a:lnSpc>
                <a:spcPts val="1440"/>
              </a:lnSpc>
              <a:buNone/>
            </a:pPr>
            <a:r>
              <a:rPr lang="en-US" sz="1200" b="1" dirty="0">
                <a:solidFill>
                  <a:srgbClr val="FFFFFF"/>
                </a:solidFill>
                <a:latin typeface="Roboto-BoldItalic" pitchFamily="34" charset="0"/>
                <a:ea typeface="Roboto-BoldItalic" pitchFamily="34" charset="-122"/>
                <a:cs typeface="Roboto-BoldItalic" pitchFamily="34" charset="-120"/>
              </a:rPr>
              <a:t>المرحلة الثانية: التقييم الجمعي (Summative Assessment)</a:t>
            </a:r>
            <a:endParaRPr lang="en-US" sz="1200" dirty="0"/>
          </a:p>
        </p:txBody>
      </p:sp>
      <p:sp>
        <p:nvSpPr>
          <p:cNvPr id="17" name="Text 5"/>
          <p:cNvSpPr/>
          <p:nvPr/>
        </p:nvSpPr>
        <p:spPr>
          <a:xfrm>
            <a:off x="1180609" y="4857750"/>
            <a:ext cx="4023360" cy="182910"/>
          </a:xfrm>
          <a:prstGeom prst="rect">
            <a:avLst/>
          </a:prstGeom>
          <a:noFill/>
          <a:ln/>
        </p:spPr>
        <p:txBody>
          <a:bodyPr wrap="square" lIns="0" tIns="0" rIns="0" bIns="0" rtlCol="0" anchor="ctr" vert="horz"/>
          <a:lstStyle/>
          <a:p>
            <a:pPr algn="ctr" indent="0" marL="0">
              <a:lnSpc>
                <a:spcPts val="1440"/>
              </a:lnSpc>
              <a:buNone/>
            </a:pPr>
            <a:r>
              <a:rPr lang="en-US" sz="1200" b="1" dirty="0">
                <a:solidFill>
                  <a:srgbClr val="FFFFFF"/>
                </a:solidFill>
                <a:latin typeface="PlayfairDisplay-BoldItalic" pitchFamily="34" charset="0"/>
                <a:ea typeface="PlayfairDisplay-BoldItalic" pitchFamily="34" charset="-122"/>
                <a:cs typeface="PlayfairDisplay-BoldItalic" pitchFamily="34" charset="-120"/>
              </a:rPr>
              <a:t>مقارنة متطلبات التقييم</a:t>
            </a:r>
            <a:endParaRPr lang="en-US" sz="1200" dirty="0"/>
          </a:p>
        </p:txBody>
      </p:sp>
      <p:sp>
        <p:nvSpPr>
          <p:cNvPr id="18" name="Text 6"/>
          <p:cNvSpPr/>
          <p:nvPr/>
        </p:nvSpPr>
        <p:spPr>
          <a:xfrm>
            <a:off x="7531328" y="2657475"/>
            <a:ext cx="3840480" cy="159990"/>
          </a:xfrm>
          <a:prstGeom prst="rect">
            <a:avLst/>
          </a:prstGeom>
          <a:noFill/>
          <a:ln/>
        </p:spPr>
        <p:txBody>
          <a:bodyPr wrap="square" lIns="0" tIns="0" rIns="0" bIns="0" rtlCol="0" anchor="ctr" vert="horz"/>
          <a:lstStyle/>
          <a:p>
            <a:pPr algn="r" indent="0" marL="0">
              <a:lnSpc>
                <a:spcPts val="1260"/>
              </a:lnSpc>
              <a:buNone/>
            </a:pPr>
            <a:r>
              <a:rPr lang="en-US" sz="1050" b="1" dirty="0">
                <a:solidFill>
                  <a:srgbClr val="F0E68C"/>
                </a:solidFill>
                <a:latin typeface="Roboto-BoldItalic" pitchFamily="34" charset="0"/>
                <a:ea typeface="Roboto-BoldItalic" pitchFamily="34" charset="-122"/>
                <a:cs typeface="Roboto-BoldItalic" pitchFamily="34" charset="-120"/>
              </a:rPr>
              <a:t>المناهج المطلوب تحليلها:</a:t>
            </a:r>
            <a:endParaRPr lang="en-US" sz="1050" dirty="0"/>
          </a:p>
        </p:txBody>
      </p:sp>
      <p:sp>
        <p:nvSpPr>
          <p:cNvPr id="19" name="Text 7"/>
          <p:cNvSpPr/>
          <p:nvPr/>
        </p:nvSpPr>
        <p:spPr>
          <a:xfrm>
            <a:off x="402431" y="2076450"/>
            <a:ext cx="6858000" cy="171450"/>
          </a:xfrm>
          <a:prstGeom prst="rect">
            <a:avLst/>
          </a:prstGeom>
          <a:noFill/>
          <a:ln/>
        </p:spPr>
        <p:txBody>
          <a:bodyPr wrap="square" lIns="0" tIns="0" rIns="0" bIns="0" rtlCol="0" anchor="ctr" vert="horz"/>
          <a:lstStyle/>
          <a:p>
            <a:pPr algn="ctr" indent="0" marL="0">
              <a:lnSpc>
                <a:spcPts val="1350"/>
              </a:lnSpc>
              <a:buNone/>
            </a:pPr>
            <a:r>
              <a:rPr lang="en-US" sz="1125" b="1" dirty="0">
                <a:solidFill>
                  <a:srgbClr val="F0E68C"/>
                </a:solidFill>
                <a:latin typeface="PlayfairDisplay-BoldItalic" pitchFamily="34" charset="0"/>
                <a:ea typeface="PlayfairDisplay-BoldItalic" pitchFamily="34" charset="-122"/>
                <a:cs typeface="PlayfairDisplay-BoldItalic" pitchFamily="34" charset="-120"/>
              </a:rPr>
              <a:t>طبيعة المهمة: مقابل تحليلي من 600 كلمة</a:t>
            </a:r>
            <a:endParaRPr lang="en-US" sz="1125" dirty="0"/>
          </a:p>
        </p:txBody>
      </p:sp>
      <p:sp>
        <p:nvSpPr>
          <p:cNvPr id="20" name="Text 8"/>
          <p:cNvSpPr/>
          <p:nvPr/>
        </p:nvSpPr>
        <p:spPr>
          <a:xfrm>
            <a:off x="3595688" y="2076450"/>
            <a:ext cx="8001000" cy="171450"/>
          </a:xfrm>
          <a:prstGeom prst="rect">
            <a:avLst/>
          </a:prstGeom>
          <a:noFill/>
          <a:ln/>
        </p:spPr>
        <p:txBody>
          <a:bodyPr wrap="square" lIns="0" tIns="0" rIns="0" bIns="0" rtlCol="0" anchor="ctr" vert="horz"/>
          <a:lstStyle/>
          <a:p>
            <a:pPr algn="r" indent="0" marL="0">
              <a:lnSpc>
                <a:spcPts val="1350"/>
              </a:lnSpc>
              <a:buNone/>
            </a:pPr>
            <a:r>
              <a:rPr lang="en-US" sz="1125" b="1" dirty="0">
                <a:solidFill>
                  <a:srgbClr val="F0E68C"/>
                </a:solidFill>
                <a:latin typeface="PlayfairDisplay-BoldItalic" pitchFamily="34" charset="0"/>
                <a:ea typeface="PlayfairDisplay-BoldItalic" pitchFamily="34" charset="-122"/>
                <a:cs typeface="PlayfairDisplay-BoldItalic" pitchFamily="34" charset="-120"/>
              </a:rPr>
              <a:t>طبيعة المهمة: مقابل تحليلي شامل من 2000 كلمة</a:t>
            </a:r>
            <a:endParaRPr lang="en-US" sz="1125" dirty="0"/>
          </a:p>
        </p:txBody>
      </p:sp>
      <p:sp>
        <p:nvSpPr>
          <p:cNvPr id="21" name="Text 9"/>
          <p:cNvSpPr/>
          <p:nvPr/>
        </p:nvSpPr>
        <p:spPr>
          <a:xfrm>
            <a:off x="-6198037" y="2524125"/>
            <a:ext cx="12481560" cy="159990"/>
          </a:xfrm>
          <a:prstGeom prst="rect">
            <a:avLst/>
          </a:prstGeom>
          <a:noFill/>
          <a:ln/>
        </p:spPr>
        <p:txBody>
          <a:bodyPr wrap="square" lIns="0" tIns="0" rIns="0" bIns="0" rtlCol="0" anchor="ctr" vert="horz"/>
          <a:lstStyle/>
          <a:p>
            <a:pPr algn="r" indent="0" marL="0">
              <a:lnSpc>
                <a:spcPts val="1260"/>
              </a:lnSpc>
              <a:buNone/>
            </a:pPr>
            <a:r>
              <a:rPr lang="en-US" sz="900" dirty="0">
                <a:solidFill>
                  <a:srgbClr val="FFFFFF"/>
                </a:solidFill>
                <a:latin typeface="Roboto-Regular" pitchFamily="34" charset="0"/>
                <a:ea typeface="Roboto-Regular" pitchFamily="34" charset="-122"/>
                <a:cs typeface="Roboto-Regular" pitchFamily="34" charset="-120"/>
              </a:rPr>
              <a:t>السؤال المحوري: "كيف تقول علم النفس عبرور الوقت ليشمل العقل في دراسة الفعل والسلوك البشري؟"</a:t>
            </a:r>
            <a:endParaRPr lang="en-US" sz="900" dirty="0"/>
          </a:p>
        </p:txBody>
      </p:sp>
      <p:sp>
        <p:nvSpPr>
          <p:cNvPr id="22" name="Text 10"/>
          <p:cNvSpPr/>
          <p:nvPr/>
        </p:nvSpPr>
        <p:spPr>
          <a:xfrm>
            <a:off x="-311527" y="4800600"/>
            <a:ext cx="12332970" cy="173385"/>
          </a:xfrm>
          <a:prstGeom prst="rect">
            <a:avLst/>
          </a:prstGeom>
          <a:noFill/>
          <a:ln/>
        </p:spPr>
        <p:txBody>
          <a:bodyPr wrap="square" lIns="0" tIns="0" rIns="0" bIns="0" rtlCol="0" anchor="ctr" vert="horz"/>
          <a:lstStyle/>
          <a:p>
            <a:pPr algn="r" indent="0" marL="0">
              <a:lnSpc>
                <a:spcPts val="1365"/>
              </a:lnSpc>
              <a:buNone/>
            </a:pPr>
            <a:r>
              <a:rPr lang="en-US" sz="975" dirty="0">
                <a:solidFill>
                  <a:srgbClr val="FFFFFF"/>
                </a:solidFill>
                <a:latin typeface="Roboto-Regular" pitchFamily="34" charset="0"/>
                <a:ea typeface="Roboto-Regular" pitchFamily="34" charset="-122"/>
                <a:cs typeface="Roboto-Regular" pitchFamily="34" charset="-120"/>
              </a:rPr>
              <a:t>وصف تفصيلي لكل منهج يشمل المساهمين الرئيسيين، المبادئ الأساسية، والافتراضات النظرية</a:t>
            </a:r>
            <a:endParaRPr lang="en-US" sz="975" dirty="0"/>
          </a:p>
        </p:txBody>
      </p:sp>
      <p:sp>
        <p:nvSpPr>
          <p:cNvPr id="23" name="Text 11"/>
          <p:cNvSpPr/>
          <p:nvPr/>
        </p:nvSpPr>
        <p:spPr>
          <a:xfrm>
            <a:off x="-7158157" y="3038475"/>
            <a:ext cx="13441680" cy="186630"/>
          </a:xfrm>
          <a:prstGeom prst="rect">
            <a:avLst/>
          </a:prstGeom>
          <a:noFill/>
          <a:ln/>
        </p:spPr>
        <p:txBody>
          <a:bodyPr wrap="square" lIns="0" tIns="0" rIns="0" bIns="0" rtlCol="0" anchor="ctr" vert="horz"/>
          <a:lstStyle/>
          <a:p>
            <a:pPr algn="r" indent="0" marL="0">
              <a:lnSpc>
                <a:spcPts val="1470"/>
              </a:lnSpc>
              <a:buNone/>
            </a:pPr>
            <a:r>
              <a:rPr lang="en-US" sz="1050" dirty="0">
                <a:solidFill>
                  <a:srgbClr val="FFFFFF"/>
                </a:solidFill>
                <a:latin typeface="Roboto-Regular" pitchFamily="34" charset="0"/>
                <a:ea typeface="Roboto-Regular" pitchFamily="34" charset="-122"/>
                <a:cs typeface="Roboto-Regular" pitchFamily="34" charset="-120"/>
              </a:rPr>
              <a:t>تقديم تاريخ موجز للمهمة مع التركيز على المحطات التحولية الكبرى (فوتو، جيمس، واتسون).</a:t>
            </a:r>
            <a:endParaRPr lang="en-US" sz="1050" dirty="0"/>
          </a:p>
        </p:txBody>
      </p:sp>
      <p:sp>
        <p:nvSpPr>
          <p:cNvPr id="24" name="Text 12"/>
          <p:cNvSpPr/>
          <p:nvPr/>
        </p:nvSpPr>
        <p:spPr>
          <a:xfrm>
            <a:off x="945773" y="5314950"/>
            <a:ext cx="11075670" cy="226665"/>
          </a:xfrm>
          <a:prstGeom prst="rect">
            <a:avLst/>
          </a:prstGeom>
          <a:noFill/>
          <a:ln/>
        </p:spPr>
        <p:txBody>
          <a:bodyPr wrap="square" lIns="0" tIns="0" rIns="0" bIns="0" rtlCol="0" anchor="ctr" vert="horz"/>
          <a:lstStyle/>
          <a:p>
            <a:pPr algn="r" indent="0" marL="0">
              <a:lnSpc>
                <a:spcPts val="1785"/>
              </a:lnSpc>
              <a:buNone/>
            </a:pPr>
            <a:r>
              <a:rPr lang="en-US" sz="1275" dirty="0">
                <a:solidFill>
                  <a:srgbClr val="FFFFFF"/>
                </a:solidFill>
                <a:latin typeface="Roboto-Regular" pitchFamily="34" charset="0"/>
                <a:ea typeface="Roboto-Regular" pitchFamily="34" charset="-122"/>
                <a:cs typeface="Roboto-Regular" pitchFamily="34" charset="-120"/>
              </a:rPr>
              <a:t>تحليل نفدي للاعتبارات الأخلاقية والقيود المنهجية لكل منهج</a:t>
            </a:r>
            <a:endParaRPr lang="en-US" sz="1275" dirty="0"/>
          </a:p>
        </p:txBody>
      </p:sp>
      <p:sp>
        <p:nvSpPr>
          <p:cNvPr id="25" name="Text 13"/>
          <p:cNvSpPr/>
          <p:nvPr/>
        </p:nvSpPr>
        <p:spPr>
          <a:xfrm>
            <a:off x="-1877497" y="3552825"/>
            <a:ext cx="8161020" cy="226665"/>
          </a:xfrm>
          <a:prstGeom prst="rect">
            <a:avLst/>
          </a:prstGeom>
          <a:noFill/>
          <a:ln/>
        </p:spPr>
        <p:txBody>
          <a:bodyPr wrap="square" lIns="0" tIns="0" rIns="0" bIns="0" rtlCol="0" anchor="ctr" vert="horz"/>
          <a:lstStyle/>
          <a:p>
            <a:pPr algn="r" indent="0" marL="0">
              <a:lnSpc>
                <a:spcPts val="1785"/>
              </a:lnSpc>
              <a:buNone/>
            </a:pPr>
            <a:r>
              <a:rPr lang="en-US" sz="1275" dirty="0">
                <a:solidFill>
                  <a:srgbClr val="FFFFFF"/>
                </a:solidFill>
                <a:latin typeface="Roboto-Regular" pitchFamily="34" charset="0"/>
                <a:ea typeface="Roboto-Regular" pitchFamily="34" charset="-122"/>
                <a:cs typeface="Roboto-Regular" pitchFamily="34" charset="-120"/>
              </a:rPr>
              <a:t>تحليل نظري تأسيسي على الأقل يدعم الأدبيات.</a:t>
            </a:r>
            <a:endParaRPr lang="en-US" sz="1275" dirty="0"/>
          </a:p>
        </p:txBody>
      </p:sp>
      <p:sp>
        <p:nvSpPr>
          <p:cNvPr id="26" name="Text 14"/>
          <p:cNvSpPr/>
          <p:nvPr/>
        </p:nvSpPr>
        <p:spPr>
          <a:xfrm>
            <a:off x="1723013" y="5829300"/>
            <a:ext cx="10298430" cy="226665"/>
          </a:xfrm>
          <a:prstGeom prst="rect">
            <a:avLst/>
          </a:prstGeom>
          <a:noFill/>
          <a:ln/>
        </p:spPr>
        <p:txBody>
          <a:bodyPr wrap="square" lIns="0" tIns="0" rIns="0" bIns="0" rtlCol="0" anchor="ctr" vert="horz"/>
          <a:lstStyle/>
          <a:p>
            <a:pPr algn="r" indent="0" marL="0">
              <a:lnSpc>
                <a:spcPts val="1785"/>
              </a:lnSpc>
              <a:buNone/>
            </a:pPr>
            <a:r>
              <a:rPr lang="en-US" sz="1275" dirty="0">
                <a:solidFill>
                  <a:srgbClr val="FFFFFF"/>
                </a:solidFill>
                <a:latin typeface="Roboto-Regular" pitchFamily="34" charset="0"/>
                <a:ea typeface="Roboto-Regular" pitchFamily="34" charset="-122"/>
                <a:cs typeface="Roboto-Regular" pitchFamily="34" charset="-120"/>
              </a:rPr>
              <a:t>تقييم نقدي لنقاط القوة والضعف مع أدلّة تجريبية داعمة.</a:t>
            </a:r>
            <a:endParaRPr lang="en-US" sz="1275" dirty="0"/>
          </a:p>
        </p:txBody>
      </p:sp>
      <p:sp>
        <p:nvSpPr>
          <p:cNvPr id="27" name="Text 15"/>
          <p:cNvSpPr/>
          <p:nvPr/>
        </p:nvSpPr>
        <p:spPr>
          <a:xfrm>
            <a:off x="-7432477" y="4067175"/>
            <a:ext cx="13716000" cy="213420"/>
          </a:xfrm>
          <a:prstGeom prst="rect">
            <a:avLst/>
          </a:prstGeom>
          <a:noFill/>
          <a:ln/>
        </p:spPr>
        <p:txBody>
          <a:bodyPr wrap="square" lIns="0" tIns="0" rIns="0" bIns="0" rtlCol="0" anchor="ctr" vert="horz"/>
          <a:lstStyle/>
          <a:p>
            <a:pPr algn="r" indent="0" marL="0">
              <a:lnSpc>
                <a:spcPts val="1680"/>
              </a:lnSpc>
              <a:buNone/>
            </a:pPr>
            <a:r>
              <a:rPr lang="en-US" sz="1200" dirty="0">
                <a:solidFill>
                  <a:srgbClr val="FFFFFF"/>
                </a:solidFill>
                <a:latin typeface="Roboto-Regular" pitchFamily="34" charset="0"/>
                <a:ea typeface="Roboto-Regular" pitchFamily="34" charset="-122"/>
                <a:cs typeface="Roboto-Regular" pitchFamily="34" charset="-120"/>
              </a:rPr>
              <a:t>الهدف التعليمي: إعداد الطلاب للتقييم النهائي من خلال ممارسة مهارات التحليل.</a:t>
            </a:r>
            <a:endParaRPr lang="en-US" sz="1200" dirty="0"/>
          </a:p>
        </p:txBody>
      </p:sp>
      <p:sp>
        <p:nvSpPr>
          <p:cNvPr id="28" name="Text 16"/>
          <p:cNvSpPr/>
          <p:nvPr/>
        </p:nvSpPr>
        <p:spPr>
          <a:xfrm>
            <a:off x="6562725" y="6334125"/>
            <a:ext cx="5825430" cy="194370"/>
          </a:xfrm>
          <a:prstGeom prst="rect">
            <a:avLst/>
          </a:prstGeom>
          <a:noFill/>
          <a:ln/>
        </p:spPr>
        <p:txBody>
          <a:bodyPr wrap="square" lIns="0" tIns="0" rIns="0" bIns="0" rtlCol="0" anchor="ctr" vert="horz"/>
          <a:lstStyle/>
          <a:p>
            <a:pPr algn="r" indent="0" marL="0">
              <a:lnSpc>
                <a:spcPts val="1530"/>
              </a:lnSpc>
              <a:buNone/>
            </a:pPr>
            <a:r>
              <a:rPr lang="en-US" sz="1275" dirty="0">
                <a:solidFill>
                  <a:srgbClr val="F0E68C"/>
                </a:solidFill>
                <a:latin typeface="Roboto-Regular" pitchFamily="34" charset="0"/>
                <a:ea typeface="Roboto-Regular" pitchFamily="34" charset="-122"/>
                <a:cs typeface="Roboto-Regular" pitchFamily="34" charset="-120"/>
              </a:rPr>
              <a:t>ملاحظة أكاديمية:</a:t>
            </a:r>
            <a:endParaRPr lang="en-US" sz="1275" dirty="0"/>
          </a:p>
        </p:txBody>
      </p:sp>
      <p:sp>
        <p:nvSpPr>
          <p:cNvPr id="29" name="Text 17"/>
          <p:cNvSpPr/>
          <p:nvPr/>
        </p:nvSpPr>
        <p:spPr>
          <a:xfrm>
            <a:off x="-6197456" y="6438900"/>
            <a:ext cx="26037540" cy="226665"/>
          </a:xfrm>
          <a:prstGeom prst="rect">
            <a:avLst/>
          </a:prstGeom>
          <a:noFill/>
          <a:ln/>
        </p:spPr>
        <p:txBody>
          <a:bodyPr wrap="square" lIns="0" tIns="0" rIns="0" bIns="0" rtlCol="0" anchor="ctr" vert="horz"/>
          <a:lstStyle/>
          <a:p>
            <a:pPr algn="ctr" indent="0" marL="0">
              <a:lnSpc>
                <a:spcPts val="1785"/>
              </a:lnSpc>
              <a:buNone/>
            </a:pPr>
            <a:r>
              <a:rPr lang="en-US" sz="1275" dirty="0">
                <a:solidFill>
                  <a:srgbClr val="F0E68C"/>
                </a:solidFill>
                <a:latin typeface="Roboto-Regular" pitchFamily="34" charset="0"/>
                <a:ea typeface="Roboto-Regular" pitchFamily="34" charset="-122"/>
                <a:cs typeface="Roboto-Regular" pitchFamily="34" charset="-120"/>
              </a:rPr>
              <a:t>يُقيم كل التقييمين درجة الطلاب على التفكير النقدي، والربط بين النظرية والتطبيق، بما يتناسب مع معايير المستوى الخامس في التعليم العالي.</a:t>
            </a:r>
            <a:endParaRPr lang="en-US" sz="1275" dirty="0"/>
          </a:p>
        </p:txBody>
      </p:sp>
      <p:sp>
        <p:nvSpPr>
          <p:cNvPr id="30" name="Text 18"/>
          <p:cNvSpPr/>
          <p:nvPr/>
        </p:nvSpPr>
        <p:spPr>
          <a:xfrm>
            <a:off x="6562725" y="3524250"/>
            <a:ext cx="1026765" cy="408533"/>
          </a:xfrm>
          <a:prstGeom prst="rect">
            <a:avLst/>
          </a:prstGeom>
          <a:noFill/>
          <a:ln/>
        </p:spPr>
        <p:txBody>
          <a:bodyPr wrap="square" lIns="0" tIns="0" rIns="0" bIns="0" rtlCol="0" anchor="ctr" vert="horz"/>
          <a:lstStyle/>
          <a:p>
            <a:pPr algn="ctr" indent="0" marL="0">
              <a:lnSpc>
                <a:spcPts val="1073"/>
              </a:lnSpc>
              <a:buNone/>
            </a:pPr>
            <a:r>
              <a:rPr lang="en-US" sz="825" b="1" dirty="0">
                <a:solidFill>
                  <a:srgbClr val="FFFFFF"/>
                </a:solidFill>
                <a:latin typeface="Roboto-BoldItalic" pitchFamily="34" charset="0"/>
                <a:ea typeface="Roboto-BoldItalic" pitchFamily="34" charset="-122"/>
                <a:cs typeface="Roboto-BoldItalic" pitchFamily="34" charset="-120"/>
              </a:rPr>
              <a:t>5. المنهج البهائي</a:t>
            </a:r>
            <a:pPr algn="ctr" indent="0" marL="0">
              <a:lnSpc>
                <a:spcPts val="1073"/>
              </a:lnSpc>
              <a:buNone/>
            </a:pPr>
            <a:r>
              <a:rPr lang="en-US" sz="825" b="1" dirty="0">
                <a:solidFill>
                  <a:srgbClr val="FFFFFF"/>
                </a:solidFill>
                <a:latin typeface="Roboto-BoldItalic" pitchFamily="34" charset="0"/>
                <a:ea typeface="Roboto-BoldItalic" pitchFamily="34" charset="-122"/>
                <a:cs typeface="Roboto-BoldItalic" pitchFamily="34" charset="-120"/>
              </a:rPr>
              <a:t>
</a:t>
            </a:r>
            <a:pPr algn="ctr" indent="0" marL="0">
              <a:lnSpc>
                <a:spcPts val="1073"/>
              </a:lnSpc>
              <a:buNone/>
            </a:pPr>
            <a:r>
              <a:rPr lang="en-US" sz="825" b="1" dirty="0">
                <a:solidFill>
                  <a:srgbClr val="FFFFFF"/>
                </a:solidFill>
                <a:latin typeface="Roboto-BoldItalic" pitchFamily="34" charset="0"/>
                <a:ea typeface="Roboto-BoldItalic" pitchFamily="34" charset="-122"/>
                <a:cs typeface="Roboto-BoldItalic" pitchFamily="34" charset="-120"/>
              </a:rPr>
              <a:t>الاجتماعي</a:t>
            </a:r>
            <a:pPr algn="ctr" indent="0" marL="0">
              <a:lnSpc>
                <a:spcPts val="1073"/>
              </a:lnSpc>
              <a:buNone/>
            </a:pPr>
            <a:r>
              <a:rPr lang="en-US" sz="825" b="1" dirty="0">
                <a:solidFill>
                  <a:srgbClr val="FFFFFF"/>
                </a:solidFill>
                <a:latin typeface="Roboto-BoldItalic" pitchFamily="34" charset="0"/>
                <a:ea typeface="Roboto-BoldItalic" pitchFamily="34" charset="-122"/>
                <a:cs typeface="Roboto-BoldItalic" pitchFamily="34" charset="-120"/>
              </a:rPr>
              <a:t>
</a:t>
            </a:r>
            <a:pPr algn="ctr" indent="0" marL="0">
              <a:lnSpc>
                <a:spcPts val="1073"/>
              </a:lnSpc>
              <a:buNone/>
            </a:pPr>
            <a:r>
              <a:rPr lang="en-US" sz="825" b="1" dirty="0">
                <a:solidFill>
                  <a:srgbClr val="FFFFFF"/>
                </a:solidFill>
                <a:latin typeface="Roboto-BoldItalic" pitchFamily="34" charset="0"/>
                <a:ea typeface="Roboto-BoldItalic" pitchFamily="34" charset="-122"/>
                <a:cs typeface="Roboto-BoldItalic" pitchFamily="34" charset="-120"/>
              </a:rPr>
              <a:t>والثقافي</a:t>
            </a:r>
            <a:endParaRPr lang="en-US" sz="825" dirty="0"/>
          </a:p>
        </p:txBody>
      </p:sp>
      <p:sp>
        <p:nvSpPr>
          <p:cNvPr id="31" name="Text 19"/>
          <p:cNvSpPr/>
          <p:nvPr/>
        </p:nvSpPr>
        <p:spPr>
          <a:xfrm>
            <a:off x="7781925" y="3524250"/>
            <a:ext cx="701873" cy="520154"/>
          </a:xfrm>
          <a:prstGeom prst="rect">
            <a:avLst/>
          </a:prstGeom>
          <a:noFill/>
          <a:ln/>
        </p:spPr>
        <p:txBody>
          <a:bodyPr wrap="square" lIns="0" tIns="0" rIns="0" bIns="0" rtlCol="0" anchor="ctr" vert="horz"/>
          <a:lstStyle/>
          <a:p>
            <a:pPr algn="ctr" indent="0" marL="0">
              <a:lnSpc>
                <a:spcPts val="1365"/>
              </a:lnSpc>
              <a:buNone/>
            </a:pPr>
            <a:r>
              <a:rPr lang="en-US" sz="1050" b="1" dirty="0">
                <a:solidFill>
                  <a:srgbClr val="FFFFFF"/>
                </a:solidFill>
                <a:latin typeface="Roboto-BoldItalic" pitchFamily="34" charset="0"/>
                <a:ea typeface="Roboto-BoldItalic" pitchFamily="34" charset="-122"/>
                <a:cs typeface="Roboto-BoldItalic" pitchFamily="34" charset="-120"/>
              </a:rPr>
              <a:t>4. المنهج</a:t>
            </a:r>
            <a:pPr algn="ctr" indent="0" marL="0">
              <a:lnSpc>
                <a:spcPts val="1365"/>
              </a:lnSpc>
              <a:buNone/>
            </a:pPr>
            <a:r>
              <a:rPr lang="en-US" sz="1050" b="1" dirty="0">
                <a:solidFill>
                  <a:srgbClr val="FFFFFF"/>
                </a:solidFill>
                <a:latin typeface="Roboto-BoldItalic" pitchFamily="34" charset="0"/>
                <a:ea typeface="Roboto-BoldItalic" pitchFamily="34" charset="-122"/>
                <a:cs typeface="Roboto-BoldItalic" pitchFamily="34" charset="-120"/>
              </a:rPr>
              <a:t>
</a:t>
            </a:r>
            <a:pPr algn="ctr" indent="0" marL="0">
              <a:lnSpc>
                <a:spcPts val="1365"/>
              </a:lnSpc>
              <a:buNone/>
            </a:pPr>
            <a:r>
              <a:rPr lang="en-US" sz="1050" b="1" dirty="0">
                <a:solidFill>
                  <a:srgbClr val="FFFFFF"/>
                </a:solidFill>
                <a:latin typeface="Roboto-BoldItalic" pitchFamily="34" charset="0"/>
                <a:ea typeface="Roboto-BoldItalic" pitchFamily="34" charset="-122"/>
                <a:cs typeface="Roboto-BoldItalic" pitchFamily="34" charset="-120"/>
              </a:rPr>
              <a:t>العقلي</a:t>
            </a:r>
            <a:pPr algn="ctr" indent="0" marL="0">
              <a:lnSpc>
                <a:spcPts val="1365"/>
              </a:lnSpc>
              <a:buNone/>
            </a:pPr>
            <a:r>
              <a:rPr lang="en-US" sz="1050" b="1" dirty="0">
                <a:solidFill>
                  <a:srgbClr val="FFFFFF"/>
                </a:solidFill>
                <a:latin typeface="Roboto-BoldItalic" pitchFamily="34" charset="0"/>
                <a:ea typeface="Roboto-BoldItalic" pitchFamily="34" charset="-122"/>
                <a:cs typeface="Roboto-BoldItalic" pitchFamily="34" charset="-120"/>
              </a:rPr>
              <a:t>
</a:t>
            </a:r>
            <a:pPr algn="ctr" indent="0" marL="0">
              <a:lnSpc>
                <a:spcPts val="1365"/>
              </a:lnSpc>
              <a:buNone/>
            </a:pPr>
            <a:r>
              <a:rPr lang="en-US" sz="1050" b="1" dirty="0">
                <a:solidFill>
                  <a:srgbClr val="FFFFFF"/>
                </a:solidFill>
                <a:latin typeface="Roboto-BoldItalic" pitchFamily="34" charset="0"/>
                <a:ea typeface="Roboto-BoldItalic" pitchFamily="34" charset="-122"/>
                <a:cs typeface="Roboto-BoldItalic" pitchFamily="34" charset="-120"/>
              </a:rPr>
              <a:t>المعالجات</a:t>
            </a:r>
            <a:endParaRPr lang="en-US" sz="1050" dirty="0"/>
          </a:p>
        </p:txBody>
      </p:sp>
      <p:sp>
        <p:nvSpPr>
          <p:cNvPr id="32" name="Text 20"/>
          <p:cNvSpPr/>
          <p:nvPr/>
        </p:nvSpPr>
        <p:spPr>
          <a:xfrm>
            <a:off x="8696325" y="3524250"/>
            <a:ext cx="1026765" cy="396478"/>
          </a:xfrm>
          <a:prstGeom prst="rect">
            <a:avLst/>
          </a:prstGeom>
          <a:noFill/>
          <a:ln/>
        </p:spPr>
        <p:txBody>
          <a:bodyPr wrap="square" lIns="0" tIns="0" rIns="0" bIns="0" rtlCol="0" anchor="ctr" vert="horz"/>
          <a:lstStyle/>
          <a:p>
            <a:pPr algn="ctr" indent="0" marL="0">
              <a:lnSpc>
                <a:spcPts val="780"/>
              </a:lnSpc>
              <a:buNone/>
            </a:pPr>
            <a:r>
              <a:rPr lang="en-US" sz="600" b="1" dirty="0">
                <a:solidFill>
                  <a:srgbClr val="FFFFFF"/>
                </a:solidFill>
                <a:latin typeface="Roboto-BoldItalic" pitchFamily="34" charset="0"/>
                <a:ea typeface="Roboto-BoldItalic" pitchFamily="34" charset="-122"/>
                <a:cs typeface="Roboto-BoldItalic" pitchFamily="34" charset="-120"/>
              </a:rPr>
              <a:t>3. المنهج</a:t>
            </a:r>
            <a:pPr algn="ctr" indent="0" marL="0">
              <a:lnSpc>
                <a:spcPts val="780"/>
              </a:lnSpc>
              <a:buNone/>
            </a:pPr>
            <a:r>
              <a:rPr lang="en-US" sz="600" b="1" dirty="0">
                <a:solidFill>
                  <a:srgbClr val="FFFFFF"/>
                </a:solidFill>
                <a:latin typeface="Roboto-BoldItalic" pitchFamily="34" charset="0"/>
                <a:ea typeface="Roboto-BoldItalic" pitchFamily="34" charset="-122"/>
                <a:cs typeface="Roboto-BoldItalic" pitchFamily="34" charset="-120"/>
              </a:rPr>
              <a:t>
</a:t>
            </a:r>
            <a:pPr algn="ctr" indent="0" marL="0">
              <a:lnSpc>
                <a:spcPts val="780"/>
              </a:lnSpc>
              <a:buNone/>
            </a:pPr>
            <a:r>
              <a:rPr lang="en-US" sz="600" b="1" dirty="0">
                <a:solidFill>
                  <a:srgbClr val="FFFFFF"/>
                </a:solidFill>
                <a:latin typeface="Roboto-BoldItalic" pitchFamily="34" charset="0"/>
                <a:ea typeface="Roboto-BoldItalic" pitchFamily="34" charset="-122"/>
                <a:cs typeface="Roboto-BoldItalic" pitchFamily="34" charset="-120"/>
              </a:rPr>
              <a:t>الإنساني</a:t>
            </a:r>
            <a:pPr algn="ctr" indent="0" marL="0">
              <a:lnSpc>
                <a:spcPts val="780"/>
              </a:lnSpc>
              <a:buNone/>
            </a:pPr>
            <a:r>
              <a:rPr lang="en-US" sz="600" b="1" dirty="0">
                <a:solidFill>
                  <a:srgbClr val="FFFFFF"/>
                </a:solidFill>
                <a:latin typeface="Roboto-BoldItalic" pitchFamily="34" charset="0"/>
                <a:ea typeface="Roboto-BoldItalic" pitchFamily="34" charset="-122"/>
                <a:cs typeface="Roboto-BoldItalic" pitchFamily="34" charset="-120"/>
              </a:rPr>
              <a:t>
</a:t>
            </a:r>
            <a:pPr algn="ctr" indent="0" marL="0">
              <a:lnSpc>
                <a:spcPts val="780"/>
              </a:lnSpc>
              <a:buNone/>
            </a:pPr>
            <a:r>
              <a:rPr lang="en-US" sz="600" b="1" dirty="0">
                <a:solidFill>
                  <a:srgbClr val="FFFFFF"/>
                </a:solidFill>
                <a:latin typeface="Roboto-BoldItalic" pitchFamily="34" charset="0"/>
                <a:ea typeface="Roboto-BoldItalic" pitchFamily="34" charset="-122"/>
                <a:cs typeface="Roboto-BoldItalic" pitchFamily="34" charset="-120"/>
              </a:rPr>
              <a:t>(تحقيق الذات والازدهار)</a:t>
            </a:r>
            <a:pPr algn="ctr" indent="0" marL="0">
              <a:lnSpc>
                <a:spcPts val="780"/>
              </a:lnSpc>
              <a:buNone/>
            </a:pPr>
            <a:r>
              <a:rPr lang="en-US" sz="600" b="1" dirty="0">
                <a:solidFill>
                  <a:srgbClr val="FFFFFF"/>
                </a:solidFill>
                <a:latin typeface="Roboto-BoldItalic" pitchFamily="34" charset="0"/>
                <a:ea typeface="Roboto-BoldItalic" pitchFamily="34" charset="-122"/>
                <a:cs typeface="Roboto-BoldItalic" pitchFamily="34" charset="-120"/>
              </a:rPr>
              <a:t>
</a:t>
            </a:r>
            <a:pPr algn="ctr" indent="0" marL="0">
              <a:lnSpc>
                <a:spcPts val="780"/>
              </a:lnSpc>
              <a:buNone/>
            </a:pPr>
            <a:r>
              <a:rPr lang="en-US" sz="600" b="1" dirty="0">
                <a:solidFill>
                  <a:srgbClr val="FFFFFF"/>
                </a:solidFill>
                <a:latin typeface="Roboto-BoldItalic" pitchFamily="34" charset="0"/>
                <a:ea typeface="Roboto-BoldItalic" pitchFamily="34" charset="-122"/>
                <a:cs typeface="Roboto-BoldItalic" pitchFamily="34" charset="-120"/>
              </a:rPr>
              <a:t>(الحرية والمسؤولية)</a:t>
            </a:r>
            <a:endParaRPr lang="en-US" sz="600" dirty="0"/>
          </a:p>
        </p:txBody>
      </p:sp>
      <p:sp>
        <p:nvSpPr>
          <p:cNvPr id="33" name="Text 21"/>
          <p:cNvSpPr/>
          <p:nvPr/>
        </p:nvSpPr>
        <p:spPr>
          <a:xfrm>
            <a:off x="9915525" y="3524250"/>
            <a:ext cx="827633" cy="445889"/>
          </a:xfrm>
          <a:prstGeom prst="rect">
            <a:avLst/>
          </a:prstGeom>
          <a:noFill/>
          <a:ln/>
        </p:spPr>
        <p:txBody>
          <a:bodyPr wrap="square" lIns="0" tIns="0" rIns="0" bIns="0" rtlCol="0" anchor="ctr" vert="horz"/>
          <a:lstStyle/>
          <a:p>
            <a:pPr algn="ctr" indent="0" marL="0">
              <a:lnSpc>
                <a:spcPts val="877"/>
              </a:lnSpc>
              <a:buNone/>
            </a:pPr>
            <a:r>
              <a:rPr lang="en-US" sz="675" b="1" dirty="0">
                <a:solidFill>
                  <a:srgbClr val="FFFFFF"/>
                </a:solidFill>
                <a:latin typeface="Roboto-BoldItalic" pitchFamily="34" charset="0"/>
                <a:ea typeface="Roboto-BoldItalic" pitchFamily="34" charset="-122"/>
                <a:cs typeface="Roboto-BoldItalic" pitchFamily="34" charset="-120"/>
              </a:rPr>
              <a:t>2. المنهج</a:t>
            </a:r>
            <a:pPr algn="ctr" indent="0" marL="0">
              <a:lnSpc>
                <a:spcPts val="877"/>
              </a:lnSpc>
              <a:buNone/>
            </a:pPr>
            <a:r>
              <a:rPr lang="en-US" sz="675" b="1" dirty="0">
                <a:solidFill>
                  <a:srgbClr val="FFFFFF"/>
                </a:solidFill>
                <a:latin typeface="Roboto-BoldItalic" pitchFamily="34" charset="0"/>
                <a:ea typeface="Roboto-BoldItalic" pitchFamily="34" charset="-122"/>
                <a:cs typeface="Roboto-BoldItalic" pitchFamily="34" charset="-120"/>
              </a:rPr>
              <a:t>
</a:t>
            </a:r>
            <a:pPr algn="ctr" indent="0" marL="0">
              <a:lnSpc>
                <a:spcPts val="877"/>
              </a:lnSpc>
              <a:buNone/>
            </a:pPr>
            <a:r>
              <a:rPr lang="en-US" sz="675" b="1" dirty="0">
                <a:solidFill>
                  <a:srgbClr val="FFFFFF"/>
                </a:solidFill>
                <a:latin typeface="Roboto-BoldItalic" pitchFamily="34" charset="0"/>
                <a:ea typeface="Roboto-BoldItalic" pitchFamily="34" charset="-122"/>
                <a:cs typeface="Roboto-BoldItalic" pitchFamily="34" charset="-120"/>
              </a:rPr>
              <a:t>الdbnameي</a:t>
            </a:r>
            <a:pPr algn="ctr" indent="0" marL="0">
              <a:lnSpc>
                <a:spcPts val="877"/>
              </a:lnSpc>
              <a:buNone/>
            </a:pPr>
            <a:r>
              <a:rPr lang="en-US" sz="675" b="1" dirty="0">
                <a:solidFill>
                  <a:srgbClr val="FFFFFF"/>
                </a:solidFill>
                <a:latin typeface="Roboto-BoldItalic" pitchFamily="34" charset="0"/>
                <a:ea typeface="Roboto-BoldItalic" pitchFamily="34" charset="-122"/>
                <a:cs typeface="Roboto-BoldItalic" pitchFamily="34" charset="-120"/>
              </a:rPr>
              <a:t>
</a:t>
            </a:r>
            <a:pPr algn="ctr" indent="0" marL="0">
              <a:lnSpc>
                <a:spcPts val="877"/>
              </a:lnSpc>
              <a:buNone/>
            </a:pPr>
            <a:r>
              <a:rPr lang="en-US" sz="675" b="1" dirty="0">
                <a:solidFill>
                  <a:srgbClr val="FFFFFF"/>
                </a:solidFill>
                <a:latin typeface="Roboto-BoldItalic" pitchFamily="34" charset="0"/>
                <a:ea typeface="Roboto-BoldItalic" pitchFamily="34" charset="-122"/>
                <a:cs typeface="Roboto-BoldItalic" pitchFamily="34" charset="-120"/>
              </a:rPr>
              <a:t>النقسي</a:t>
            </a:r>
            <a:pPr algn="ctr" indent="0" marL="0">
              <a:lnSpc>
                <a:spcPts val="877"/>
              </a:lnSpc>
              <a:buNone/>
            </a:pPr>
            <a:r>
              <a:rPr lang="en-US" sz="675" b="1" dirty="0">
                <a:solidFill>
                  <a:srgbClr val="FFFFFF"/>
                </a:solidFill>
                <a:latin typeface="Roboto-BoldItalic" pitchFamily="34" charset="0"/>
                <a:ea typeface="Roboto-BoldItalic" pitchFamily="34" charset="-122"/>
                <a:cs typeface="Roboto-BoldItalic" pitchFamily="34" charset="-120"/>
              </a:rPr>
              <a:t>
</a:t>
            </a:r>
            <a:pPr algn="ctr" indent="0" marL="0">
              <a:lnSpc>
                <a:spcPts val="877"/>
              </a:lnSpc>
              <a:buNone/>
            </a:pPr>
            <a:r>
              <a:rPr lang="en-US" sz="675" b="1" dirty="0">
                <a:solidFill>
                  <a:srgbClr val="FFFFFF"/>
                </a:solidFill>
                <a:latin typeface="Roboto-BoldItalic" pitchFamily="34" charset="0"/>
                <a:ea typeface="Roboto-BoldItalic" pitchFamily="34" charset="-122"/>
                <a:cs typeface="Roboto-BoldItalic" pitchFamily="34" charset="-120"/>
              </a:rPr>
              <a:t>(الذوي والجماعة)</a:t>
            </a:r>
            <a:endParaRPr lang="en-US" sz="675" dirty="0"/>
          </a:p>
        </p:txBody>
      </p:sp>
      <p:sp>
        <p:nvSpPr>
          <p:cNvPr id="34" name="Text 22"/>
          <p:cNvSpPr/>
          <p:nvPr/>
        </p:nvSpPr>
        <p:spPr>
          <a:xfrm>
            <a:off x="10829925" y="3524250"/>
            <a:ext cx="984796" cy="408533"/>
          </a:xfrm>
          <a:prstGeom prst="rect">
            <a:avLst/>
          </a:prstGeom>
          <a:noFill/>
          <a:ln/>
        </p:spPr>
        <p:txBody>
          <a:bodyPr wrap="square" lIns="0" tIns="0" rIns="0" bIns="0" rtlCol="0" anchor="ctr" vert="horz"/>
          <a:lstStyle/>
          <a:p>
            <a:pPr algn="ctr" indent="0" marL="0">
              <a:lnSpc>
                <a:spcPts val="1073"/>
              </a:lnSpc>
              <a:buNone/>
            </a:pPr>
            <a:r>
              <a:rPr lang="en-US" sz="825" b="1" dirty="0">
                <a:solidFill>
                  <a:srgbClr val="FFFFFF"/>
                </a:solidFill>
                <a:latin typeface="Roboto-BoldItalic" pitchFamily="34" charset="0"/>
                <a:ea typeface="Roboto-BoldItalic" pitchFamily="34" charset="-122"/>
                <a:cs typeface="Roboto-BoldItalic" pitchFamily="34" charset="-120"/>
              </a:rPr>
              <a:t>1. المنهج</a:t>
            </a:r>
            <a:pPr algn="ctr" indent="0" marL="0">
              <a:lnSpc>
                <a:spcPts val="1073"/>
              </a:lnSpc>
              <a:buNone/>
            </a:pPr>
            <a:r>
              <a:rPr lang="en-US" sz="825" b="1" dirty="0">
                <a:solidFill>
                  <a:srgbClr val="FFFFFF"/>
                </a:solidFill>
                <a:latin typeface="Roboto-BoldItalic" pitchFamily="34" charset="0"/>
                <a:ea typeface="Roboto-BoldItalic" pitchFamily="34" charset="-122"/>
                <a:cs typeface="Roboto-BoldItalic" pitchFamily="34" charset="-120"/>
              </a:rPr>
              <a:t>
</a:t>
            </a:r>
            <a:pPr algn="ctr" indent="0" marL="0">
              <a:lnSpc>
                <a:spcPts val="1073"/>
              </a:lnSpc>
              <a:buNone/>
            </a:pPr>
            <a:r>
              <a:rPr lang="en-US" sz="825" b="1" dirty="0">
                <a:solidFill>
                  <a:srgbClr val="FFFFFF"/>
                </a:solidFill>
                <a:latin typeface="Roboto-BoldItalic" pitchFamily="34" charset="0"/>
                <a:ea typeface="Roboto-BoldItalic" pitchFamily="34" charset="-122"/>
                <a:cs typeface="Roboto-BoldItalic" pitchFamily="34" charset="-120"/>
              </a:rPr>
              <a:t>البيولوجي</a:t>
            </a:r>
            <a:pPr algn="ctr" indent="0" marL="0">
              <a:lnSpc>
                <a:spcPts val="1073"/>
              </a:lnSpc>
              <a:buNone/>
            </a:pPr>
            <a:r>
              <a:rPr lang="en-US" sz="825" b="1" dirty="0">
                <a:solidFill>
                  <a:srgbClr val="FFFFFF"/>
                </a:solidFill>
                <a:latin typeface="Roboto-BoldItalic" pitchFamily="34" charset="0"/>
                <a:ea typeface="Roboto-BoldItalic" pitchFamily="34" charset="-122"/>
                <a:cs typeface="Roboto-BoldItalic" pitchFamily="34" charset="-120"/>
              </a:rPr>
              <a:t>
</a:t>
            </a:r>
            <a:pPr algn="ctr" indent="0" marL="0">
              <a:lnSpc>
                <a:spcPts val="1073"/>
              </a:lnSpc>
              <a:buNone/>
            </a:pPr>
            <a:r>
              <a:rPr lang="en-US" sz="825" b="1" dirty="0">
                <a:solidFill>
                  <a:srgbClr val="FFFFFF"/>
                </a:solidFill>
                <a:latin typeface="Roboto-BoldItalic" pitchFamily="34" charset="0"/>
                <a:ea typeface="Roboto-BoldItalic" pitchFamily="34" charset="-122"/>
                <a:cs typeface="Roboto-BoldItalic" pitchFamily="34" charset="-120"/>
              </a:rPr>
              <a:t>(الدماغ والوراثة)</a:t>
            </a:r>
            <a:endParaRPr lang="en-US" sz="825" dirty="0"/>
          </a:p>
        </p:txBody>
      </p:sp>
      <p:sp>
        <p:nvSpPr>
          <p:cNvPr id="35" name="Text 23"/>
          <p:cNvSpPr/>
          <p:nvPr/>
        </p:nvSpPr>
        <p:spPr>
          <a:xfrm>
            <a:off x="1585853" y="4781550"/>
            <a:ext cx="10435590" cy="167580"/>
          </a:xfrm>
          <a:prstGeom prst="rect">
            <a:avLst/>
          </a:prstGeom>
          <a:noFill/>
          <a:ln/>
        </p:spPr>
        <p:txBody>
          <a:bodyPr wrap="square" lIns="0" tIns="0" rIns="0" bIns="0" rtlCol="0" anchor="ctr" vert="horz"/>
          <a:lstStyle/>
          <a:p>
            <a:pPr algn="r" indent="0" marL="0">
              <a:lnSpc>
                <a:spcPts val="1320"/>
              </a:lnSpc>
              <a:buNone/>
            </a:pPr>
            <a:r>
              <a:rPr lang="en-US" sz="825" b="1" dirty="0">
                <a:solidFill>
                  <a:srgbClr val="FFFFFF"/>
                </a:solidFill>
                <a:latin typeface="Roboto-BoldItalic" pitchFamily="34" charset="0"/>
                <a:ea typeface="Roboto-BoldItalic" pitchFamily="34" charset="-122"/>
                <a:cs typeface="Roboto-BoldItalic" pitchFamily="34" charset="-120"/>
              </a:rPr>
              <a:t>وصف تفصيلي لكل منهج يشمل المساهمين الرئيسيين، المبادئ الأساسية، والافتراضات النظرية</a:t>
            </a:r>
            <a:endParaRPr lang="en-US" sz="825" dirty="0"/>
          </a:p>
        </p:txBody>
      </p:sp>
      <p:sp>
        <p:nvSpPr>
          <p:cNvPr id="36" name="Text 24"/>
          <p:cNvSpPr/>
          <p:nvPr/>
        </p:nvSpPr>
        <p:spPr>
          <a:xfrm>
            <a:off x="2248793" y="5286375"/>
            <a:ext cx="9772650" cy="228600"/>
          </a:xfrm>
          <a:prstGeom prst="rect">
            <a:avLst/>
          </a:prstGeom>
          <a:noFill/>
          <a:ln/>
        </p:spPr>
        <p:txBody>
          <a:bodyPr wrap="square" lIns="0" tIns="0" rIns="0" bIns="0" rtlCol="0" anchor="ctr" vert="horz"/>
          <a:lstStyle/>
          <a:p>
            <a:pPr algn="r" indent="0" marL="0">
              <a:lnSpc>
                <a:spcPts val="1800"/>
              </a:lnSpc>
              <a:buNone/>
            </a:pPr>
            <a:r>
              <a:rPr lang="en-US" sz="1125" b="1" dirty="0">
                <a:solidFill>
                  <a:srgbClr val="FFFFFF"/>
                </a:solidFill>
                <a:latin typeface="Roboto-BoldItalic" pitchFamily="34" charset="0"/>
                <a:ea typeface="Roboto-BoldItalic" pitchFamily="34" charset="-122"/>
                <a:cs typeface="Roboto-BoldItalic" pitchFamily="34" charset="-120"/>
              </a:rPr>
              <a:t>تحليل نفدي للاعتبارات الأخلاقية والقيود المنهجية لكل منهج</a:t>
            </a:r>
            <a:endParaRPr lang="en-US" sz="1125" dirty="0"/>
          </a:p>
        </p:txBody>
      </p:sp>
      <p:sp>
        <p:nvSpPr>
          <p:cNvPr id="37" name="Text 25"/>
          <p:cNvSpPr/>
          <p:nvPr/>
        </p:nvSpPr>
        <p:spPr>
          <a:xfrm>
            <a:off x="2934593" y="5791200"/>
            <a:ext cx="9086850" cy="228600"/>
          </a:xfrm>
          <a:prstGeom prst="rect">
            <a:avLst/>
          </a:prstGeom>
          <a:noFill/>
          <a:ln/>
        </p:spPr>
        <p:txBody>
          <a:bodyPr wrap="square" lIns="0" tIns="0" rIns="0" bIns="0" rtlCol="0" anchor="ctr" vert="horz"/>
          <a:lstStyle/>
          <a:p>
            <a:pPr algn="r" indent="0" marL="0">
              <a:lnSpc>
                <a:spcPts val="1800"/>
              </a:lnSpc>
              <a:buNone/>
            </a:pPr>
            <a:r>
              <a:rPr lang="en-US" sz="1125" b="1" dirty="0">
                <a:solidFill>
                  <a:srgbClr val="FFFFFF"/>
                </a:solidFill>
                <a:latin typeface="Roboto-BoldItalic" pitchFamily="34" charset="0"/>
                <a:ea typeface="Roboto-BoldItalic" pitchFamily="34" charset="-122"/>
                <a:cs typeface="Roboto-BoldItalic" pitchFamily="34" charset="-120"/>
              </a:rPr>
              <a:t>تقييم نقدي لنقاط القوة والضعف مع أدلّة تجريبية داعمة.</a:t>
            </a:r>
            <a:endParaRPr lang="en-US" sz="1125" dirty="0"/>
          </a:p>
        </p:txBody>
      </p:sp>
      <p:sp>
        <p:nvSpPr>
          <p:cNvPr id="38" name="Text 26"/>
          <p:cNvSpPr/>
          <p:nvPr/>
        </p:nvSpPr>
        <p:spPr>
          <a:xfrm>
            <a:off x="6562725" y="6296025"/>
            <a:ext cx="5825430" cy="228600"/>
          </a:xfrm>
          <a:prstGeom prst="rect">
            <a:avLst/>
          </a:prstGeom>
          <a:noFill/>
          <a:ln/>
        </p:spPr>
        <p:txBody>
          <a:bodyPr wrap="square" lIns="0" tIns="0" rIns="0" bIns="0" rtlCol="0" anchor="ctr" vert="horz"/>
          <a:lstStyle/>
          <a:p>
            <a:pPr algn="r" indent="0" marL="0">
              <a:lnSpc>
                <a:spcPts val="1800"/>
              </a:lnSpc>
              <a:buNone/>
            </a:pPr>
            <a:r>
              <a:rPr lang="en-US" sz="1125" b="1" dirty="0">
                <a:solidFill>
                  <a:srgbClr val="FFFFFF"/>
                </a:solidFill>
                <a:latin typeface="Roboto-BoldItalic" pitchFamily="34" charset="0"/>
                <a:ea typeface="Roboto-BoldItalic" pitchFamily="34" charset="-122"/>
                <a:cs typeface="Roboto-BoldItalic" pitchFamily="34" charset="-120"/>
              </a:rPr>
              <a:t>ملاحظة أكاديمية:</a:t>
            </a:r>
            <a:endParaRPr lang="en-US" sz="1125" dirty="0"/>
          </a:p>
        </p:txBody>
      </p:sp>
      <p:sp>
        <p:nvSpPr>
          <p:cNvPr id="39" name="Text 27"/>
          <p:cNvSpPr/>
          <p:nvPr/>
        </p:nvSpPr>
        <p:spPr>
          <a:xfrm>
            <a:off x="-4665836" y="6334125"/>
            <a:ext cx="22974300" cy="228600"/>
          </a:xfrm>
          <a:prstGeom prst="rect">
            <a:avLst/>
          </a:prstGeom>
          <a:noFill/>
          <a:ln/>
        </p:spPr>
        <p:txBody>
          <a:bodyPr wrap="square" lIns="0" tIns="0" rIns="0" bIns="0" rtlCol="0" anchor="ctr" vert="horz"/>
          <a:lstStyle/>
          <a:p>
            <a:pPr algn="ctr" indent="0" marL="0">
              <a:lnSpc>
                <a:spcPts val="1800"/>
              </a:lnSpc>
              <a:buNone/>
            </a:pPr>
            <a:r>
              <a:rPr lang="en-US" sz="1125" dirty="0">
                <a:solidFill>
                  <a:srgbClr val="F0E68C"/>
                </a:solidFill>
                <a:latin typeface="Roboto-Regular" pitchFamily="34" charset="0"/>
                <a:ea typeface="Roboto-Regular" pitchFamily="34" charset="-122"/>
                <a:cs typeface="Roboto-Regular" pitchFamily="34" charset="-120"/>
              </a:rPr>
              <a:t>يُقيم كل التقييمين درجة الطلاب على التفكير النقدي، والربط بين النظرية والتطبيق، بما يتناسب مع معايير المستوى الخامس في التعليم العالي.</a:t>
            </a:r>
            <a:endParaRPr lang="en-US" sz="112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780157" y="1707505"/>
            <a:ext cx="10692259" cy="4128492"/>
          </a:xfrm>
          <a:prstGeom prst="rect">
            <a:avLst/>
          </a:prstGeom>
        </p:spPr>
      </p:pic>
      <p:sp>
        <p:nvSpPr>
          <p:cNvPr id="4" name="Text 0"/>
          <p:cNvSpPr/>
          <p:nvPr/>
        </p:nvSpPr>
        <p:spPr>
          <a:xfrm>
            <a:off x="-790158" y="314325"/>
            <a:ext cx="14378940" cy="388590"/>
          </a:xfrm>
          <a:prstGeom prst="rect">
            <a:avLst/>
          </a:prstGeom>
          <a:noFill/>
          <a:ln/>
        </p:spPr>
        <p:txBody>
          <a:bodyPr wrap="square" lIns="0" tIns="0" rIns="0" bIns="0" rtlCol="0" anchor="ctr" vert="horz"/>
          <a:lstStyle/>
          <a:p>
            <a:pPr algn="ctr" indent="0" marL="0">
              <a:lnSpc>
                <a:spcPts val="3060"/>
              </a:lnSpc>
              <a:buNone/>
            </a:pPr>
            <a:r>
              <a:rPr lang="en-US" sz="2550" b="1" dirty="0">
                <a:solidFill>
                  <a:srgbClr val="000000"/>
                </a:solidFill>
                <a:latin typeface="Poppins" pitchFamily="34" charset="0"/>
                <a:ea typeface="Poppins" pitchFamily="34" charset="-122"/>
                <a:cs typeface="Poppins" pitchFamily="34" charset="-120"/>
              </a:rPr>
              <a:t>الجدول الزمني لتوزيع الجلسات الدراسية</a:t>
            </a:r>
            <a:endParaRPr lang="en-US" sz="2550" dirty="0"/>
          </a:p>
        </p:txBody>
      </p:sp>
      <p:sp>
        <p:nvSpPr>
          <p:cNvPr id="5" name="Text 1"/>
          <p:cNvSpPr/>
          <p:nvPr/>
        </p:nvSpPr>
        <p:spPr>
          <a:xfrm>
            <a:off x="-3946222" y="914400"/>
            <a:ext cx="20920710" cy="217140"/>
          </a:xfrm>
          <a:prstGeom prst="rect">
            <a:avLst/>
          </a:prstGeom>
          <a:noFill/>
          <a:ln/>
        </p:spPr>
        <p:txBody>
          <a:bodyPr wrap="square" lIns="0" tIns="0" rIns="0" bIns="0" rtlCol="0" anchor="ctr" vert="horz"/>
          <a:lstStyle/>
          <a:p>
            <a:pPr algn="ctr" indent="0" marL="0">
              <a:lnSpc>
                <a:spcPts val="1710"/>
              </a:lnSpc>
              <a:buNone/>
            </a:pPr>
            <a:r>
              <a:rPr lang="en-US" sz="1425" dirty="0">
                <a:solidFill>
                  <a:srgbClr val="000000"/>
                </a:solidFill>
                <a:latin typeface="Roboto-Regular" pitchFamily="34" charset="0"/>
                <a:ea typeface="Roboto-Regular" pitchFamily="34" charset="-122"/>
                <a:cs typeface="Roboto-Regular" pitchFamily="34" charset="-120"/>
              </a:rPr>
              <a:t>خريطة شاملة للرحلة الأكاديمية عبر 20 جلسة دراسية، مصممة لتحقيق فهم عميق ومترجح لنطاق علم النفس.</a:t>
            </a:r>
            <a:endParaRPr lang="en-US" sz="1425" dirty="0"/>
          </a:p>
        </p:txBody>
      </p:sp>
      <p:sp>
        <p:nvSpPr>
          <p:cNvPr id="6" name="Text 2"/>
          <p:cNvSpPr/>
          <p:nvPr/>
        </p:nvSpPr>
        <p:spPr>
          <a:xfrm>
            <a:off x="3886200" y="6181725"/>
            <a:ext cx="465832" cy="319980"/>
          </a:xfrm>
          <a:prstGeom prst="rect">
            <a:avLst/>
          </a:prstGeom>
          <a:noFill/>
          <a:ln/>
        </p:spPr>
        <p:txBody>
          <a:bodyPr wrap="square" lIns="0" tIns="0" rIns="0" bIns="0" rtlCol="0" anchor="ctr" vert="horz"/>
          <a:lstStyle/>
          <a:p>
            <a:pPr algn="ctr" indent="0" marL="0">
              <a:lnSpc>
                <a:spcPts val="1260"/>
              </a:lnSpc>
              <a:buNone/>
            </a:pPr>
            <a:r>
              <a:rPr lang="en-US" sz="1050" dirty="0">
                <a:solidFill>
                  <a:srgbClr val="000000"/>
                </a:solidFill>
                <a:latin typeface="Roboto-Regular" pitchFamily="34" charset="0"/>
                <a:ea typeface="Roboto-Regular" pitchFamily="34" charset="-122"/>
                <a:cs typeface="Roboto-Regular" pitchFamily="34" charset="-120"/>
              </a:rPr>
              <a:t>يضم هذا التصميم التكاملي تغطية شاملة لجميع مخرجات التعليم المستهدفة</a:t>
            </a:r>
            <a:pPr algn="ctr" indent="0" marL="0">
              <a:lnSpc>
                <a:spcPts val="1260"/>
              </a:lnSpc>
              <a:buNone/>
            </a:pPr>
            <a:r>
              <a:rPr lang="en-US" sz="1050" dirty="0">
                <a:solidFill>
                  <a:srgbClr val="000000"/>
                </a:solidFill>
                <a:latin typeface="Roboto-Regular" pitchFamily="34" charset="0"/>
                <a:ea typeface="Roboto-Regular" pitchFamily="34" charset="-122"/>
                <a:cs typeface="Roboto-Regular" pitchFamily="34" charset="-120"/>
              </a:rPr>
              <a:t>
</a:t>
            </a:r>
            <a:pPr algn="ctr" indent="0" marL="0">
              <a:lnSpc>
                <a:spcPts val="1260"/>
              </a:lnSpc>
              <a:buNone/>
            </a:pPr>
            <a:r>
              <a:rPr lang="en-US" sz="1050" dirty="0">
                <a:solidFill>
                  <a:srgbClr val="000000"/>
                </a:solidFill>
                <a:latin typeface="Roboto-Regular" pitchFamily="34" charset="0"/>
                <a:ea typeface="Roboto-Regular" pitchFamily="34" charset="-122"/>
                <a:cs typeface="Roboto-Regular" pitchFamily="34" charset="-120"/>
              </a:rPr>
              <a:t>مع التركيز على التحليل النقدي والتقيم الأكاديمي المتقدم.</a:t>
            </a:r>
            <a:endParaRPr lang="en-US" sz="10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11509177" y="6206430"/>
            <a:ext cx="572988" cy="582811"/>
          </a:xfrm>
          <a:prstGeom prst="rect">
            <a:avLst/>
          </a:prstGeom>
        </p:spPr>
      </p:pic>
      <p:pic>
        <p:nvPicPr>
          <p:cNvPr id="4" name="Image 2" descr="preencoded.png">    </p:cNvPr>
          <p:cNvPicPr>
            <a:picLocks noChangeAspect="1"/>
          </p:cNvPicPr>
          <p:nvPr/>
        </p:nvPicPr>
        <p:blipFill>
          <a:blip r:embed="rId3"/>
          <a:stretch>
            <a:fillRect/>
          </a:stretch>
        </p:blipFill>
        <p:spPr>
          <a:xfrm>
            <a:off x="707082" y="4581079"/>
            <a:ext cx="10777686" cy="2064246"/>
          </a:xfrm>
          <a:prstGeom prst="rect">
            <a:avLst/>
          </a:prstGeom>
        </p:spPr>
      </p:pic>
      <p:pic>
        <p:nvPicPr>
          <p:cNvPr id="5" name="Image 3" descr="preencoded.png">    </p:cNvPr>
          <p:cNvPicPr>
            <a:picLocks noChangeAspect="1"/>
          </p:cNvPicPr>
          <p:nvPr/>
        </p:nvPicPr>
        <p:blipFill>
          <a:blip r:embed="rId4"/>
          <a:stretch>
            <a:fillRect/>
          </a:stretch>
        </p:blipFill>
        <p:spPr>
          <a:xfrm>
            <a:off x="707082" y="1714500"/>
            <a:ext cx="9546282" cy="2578596"/>
          </a:xfrm>
          <a:prstGeom prst="rect">
            <a:avLst/>
          </a:prstGeom>
        </p:spPr>
      </p:pic>
      <p:sp>
        <p:nvSpPr>
          <p:cNvPr id="6" name="Text 0"/>
          <p:cNvSpPr/>
          <p:nvPr/>
        </p:nvSpPr>
        <p:spPr>
          <a:xfrm>
            <a:off x="-1191592" y="304800"/>
            <a:ext cx="15240000" cy="332184"/>
          </a:xfrm>
          <a:prstGeom prst="rect">
            <a:avLst/>
          </a:prstGeom>
          <a:noFill/>
          <a:ln/>
        </p:spPr>
        <p:txBody>
          <a:bodyPr wrap="square" lIns="0" tIns="0" rIns="0" bIns="0" rtlCol="0" anchor="ctr" vert="horz"/>
          <a:lstStyle/>
          <a:p>
            <a:pPr algn="ctr" indent="0" marL="0">
              <a:lnSpc>
                <a:spcPts val="2616"/>
              </a:lnSpc>
              <a:buNone/>
            </a:pPr>
            <a:r>
              <a:rPr lang="en-US" sz="2400" b="1" dirty="0">
                <a:solidFill>
                  <a:srgbClr val="132C4F"/>
                </a:solidFill>
                <a:latin typeface="Noto Sans KR" pitchFamily="34" charset="0"/>
                <a:ea typeface="Noto Sans KR" pitchFamily="34" charset="-122"/>
                <a:cs typeface="Noto Sans KR" pitchFamily="34" charset="-120"/>
              </a:rPr>
              <a:t>الجلسة 1: تعريف علم النفس وأهدافه العلمية</a:t>
            </a:r>
            <a:endParaRPr lang="en-US" sz="2400" dirty="0"/>
          </a:p>
        </p:txBody>
      </p:sp>
      <p:sp>
        <p:nvSpPr>
          <p:cNvPr id="7" name="Text 1"/>
          <p:cNvSpPr/>
          <p:nvPr/>
        </p:nvSpPr>
        <p:spPr>
          <a:xfrm>
            <a:off x="10629900" y="1019175"/>
            <a:ext cx="4997648" cy="491430"/>
          </a:xfrm>
          <a:prstGeom prst="rect">
            <a:avLst/>
          </a:prstGeom>
          <a:noFill/>
          <a:ln/>
        </p:spPr>
        <p:txBody>
          <a:bodyPr wrap="square" lIns="0" tIns="0" rIns="0" bIns="0" rtlCol="0" anchor="ctr" vert="horz"/>
          <a:lstStyle/>
          <a:p>
            <a:pPr indent="0" marL="0">
              <a:lnSpc>
                <a:spcPts val="1935"/>
              </a:lnSpc>
              <a:buNone/>
            </a:pPr>
            <a:r>
              <a:rPr lang="en-US" sz="1500" b="1" dirty="0">
                <a:solidFill>
                  <a:srgbClr val="132C4F"/>
                </a:solidFill>
                <a:latin typeface="Noto Sans KR" pitchFamily="34" charset="0"/>
                <a:ea typeface="Noto Sans KR" pitchFamily="34" charset="-122"/>
                <a:cs typeface="Noto Sans KR" pitchFamily="34" charset="-120"/>
              </a:rPr>
              <a:t>تعريف علم النفس: تحليل المكونات الأساسية</a:t>
            </a:r>
            <a:pPr indent="0" marL="0">
              <a:lnSpc>
                <a:spcPts val="1935"/>
              </a:lnSpc>
              <a:buNone/>
            </a:pPr>
            <a:r>
              <a:rPr lang="en-US" sz="1500" b="1" dirty="0">
                <a:solidFill>
                  <a:srgbClr val="132C4F"/>
                </a:solidFill>
                <a:latin typeface="Noto Sans KR" pitchFamily="34" charset="0"/>
                <a:ea typeface="Noto Sans KR" pitchFamily="34" charset="-122"/>
                <a:cs typeface="Noto Sans KR" pitchFamily="34" charset="-120"/>
              </a:rPr>
              <a:t>
</a:t>
            </a:r>
            <a:pPr indent="0" marL="0">
              <a:lnSpc>
                <a:spcPts val="1935"/>
              </a:lnSpc>
              <a:buNone/>
            </a:pPr>
            <a:r>
              <a:rPr lang="en-US" sz="1500" b="1" dirty="0">
                <a:solidFill>
                  <a:srgbClr val="132C4F"/>
                </a:solidFill>
                <a:latin typeface="Noto Sans KR" pitchFamily="34" charset="0"/>
                <a:ea typeface="Noto Sans KR" pitchFamily="34" charset="-122"/>
                <a:cs typeface="Noto Sans KR" pitchFamily="34" charset="-120"/>
              </a:rPr>
              <a:t>علم النفس هو الدراسة العلمية للعقل والسلوك.</a:t>
            </a:r>
            <a:endParaRPr lang="en-US" sz="1500" dirty="0"/>
          </a:p>
        </p:txBody>
      </p:sp>
      <p:sp>
        <p:nvSpPr>
          <p:cNvPr id="8" name="Text 2"/>
          <p:cNvSpPr/>
          <p:nvPr/>
        </p:nvSpPr>
        <p:spPr>
          <a:xfrm>
            <a:off x="10858500" y="4210050"/>
            <a:ext cx="7680960" cy="218033"/>
          </a:xfrm>
          <a:prstGeom prst="rect">
            <a:avLst/>
          </a:prstGeom>
          <a:noFill/>
          <a:ln/>
        </p:spPr>
        <p:txBody>
          <a:bodyPr wrap="square" lIns="0" tIns="0" rIns="0" bIns="0" rtlCol="0" anchor="ctr" vert="horz"/>
          <a:lstStyle/>
          <a:p>
            <a:pPr indent="0" marL="0">
              <a:lnSpc>
                <a:spcPts val="1717"/>
              </a:lnSpc>
              <a:buNone/>
            </a:pPr>
            <a:r>
              <a:rPr lang="en-US" sz="1575" b="1" dirty="0">
                <a:solidFill>
                  <a:srgbClr val="132C4F"/>
                </a:solidFill>
                <a:latin typeface="Noto Sans KR" pitchFamily="34" charset="0"/>
                <a:ea typeface="Noto Sans KR" pitchFamily="34" charset="-122"/>
                <a:cs typeface="Noto Sans KR" pitchFamily="34" charset="-120"/>
              </a:rPr>
              <a:t>الأهداف الأربعة لعلم النفس كعلم:</a:t>
            </a:r>
            <a:endParaRPr lang="en-US" sz="1575" dirty="0"/>
          </a:p>
        </p:txBody>
      </p:sp>
      <p:sp>
        <p:nvSpPr>
          <p:cNvPr id="9" name="Text 3"/>
          <p:cNvSpPr/>
          <p:nvPr/>
        </p:nvSpPr>
        <p:spPr>
          <a:xfrm>
            <a:off x="2590800" y="1895475"/>
            <a:ext cx="6035040" cy="166092"/>
          </a:xfrm>
          <a:prstGeom prst="rect">
            <a:avLst/>
          </a:prstGeom>
          <a:noFill/>
          <a:ln/>
        </p:spPr>
        <p:txBody>
          <a:bodyPr wrap="square" lIns="0" tIns="0" rIns="0" bIns="0" rtlCol="0" anchor="ctr" vert="horz"/>
          <a:lstStyle/>
          <a:p>
            <a:pPr indent="0" marL="0">
              <a:lnSpc>
                <a:spcPts val="1308"/>
              </a:lnSpc>
              <a:buNone/>
            </a:pPr>
            <a:r>
              <a:rPr lang="en-US" sz="1200" b="1" dirty="0">
                <a:solidFill>
                  <a:srgbClr val="132C4F"/>
                </a:solidFill>
                <a:latin typeface="Noto Sans KR" pitchFamily="34" charset="0"/>
                <a:ea typeface="Noto Sans KR" pitchFamily="34" charset="-122"/>
                <a:cs typeface="Noto Sans KR" pitchFamily="34" charset="-120"/>
              </a:rPr>
              <a:t>المكون الأول: العلمي (Scientific)</a:t>
            </a:r>
            <a:endParaRPr lang="en-US" sz="1200" dirty="0"/>
          </a:p>
        </p:txBody>
      </p:sp>
      <p:sp>
        <p:nvSpPr>
          <p:cNvPr id="10" name="Text 4"/>
          <p:cNvSpPr/>
          <p:nvPr/>
        </p:nvSpPr>
        <p:spPr>
          <a:xfrm>
            <a:off x="10372725" y="1924050"/>
            <a:ext cx="4937760" cy="166092"/>
          </a:xfrm>
          <a:prstGeom prst="rect">
            <a:avLst/>
          </a:prstGeom>
          <a:noFill/>
          <a:ln/>
        </p:spPr>
        <p:txBody>
          <a:bodyPr wrap="square" lIns="0" tIns="0" rIns="0" bIns="0" rtlCol="0" anchor="ctr" vert="horz"/>
          <a:lstStyle/>
          <a:p>
            <a:pPr indent="0" marL="0">
              <a:lnSpc>
                <a:spcPts val="1308"/>
              </a:lnSpc>
              <a:buNone/>
            </a:pPr>
            <a:r>
              <a:rPr lang="en-US" sz="1200" b="1" dirty="0">
                <a:solidFill>
                  <a:srgbClr val="D4AF37"/>
                </a:solidFill>
                <a:latin typeface="Noto Sans KR" pitchFamily="34" charset="0"/>
                <a:ea typeface="Noto Sans KR" pitchFamily="34" charset="-122"/>
                <a:cs typeface="Noto Sans KR" pitchFamily="34" charset="-120"/>
              </a:rPr>
              <a:t>المكون الثاني: العقل (Mind)</a:t>
            </a:r>
            <a:endParaRPr lang="en-US" sz="1200" dirty="0"/>
          </a:p>
        </p:txBody>
      </p:sp>
      <p:sp>
        <p:nvSpPr>
          <p:cNvPr id="11" name="Text 5"/>
          <p:cNvSpPr/>
          <p:nvPr/>
        </p:nvSpPr>
        <p:spPr>
          <a:xfrm>
            <a:off x="8753475" y="3267075"/>
            <a:ext cx="6217920" cy="166092"/>
          </a:xfrm>
          <a:prstGeom prst="rect">
            <a:avLst/>
          </a:prstGeom>
          <a:noFill/>
          <a:ln/>
        </p:spPr>
        <p:txBody>
          <a:bodyPr wrap="square" lIns="0" tIns="0" rIns="0" bIns="0" rtlCol="0" anchor="ctr" vert="horz"/>
          <a:lstStyle/>
          <a:p>
            <a:pPr indent="0" marL="0">
              <a:lnSpc>
                <a:spcPts val="1308"/>
              </a:lnSpc>
              <a:buNone/>
            </a:pPr>
            <a:r>
              <a:rPr lang="en-US" sz="1200" b="1" dirty="0">
                <a:solidFill>
                  <a:srgbClr val="132C4F"/>
                </a:solidFill>
                <a:latin typeface="Noto Sans KR" pitchFamily="34" charset="0"/>
                <a:ea typeface="Noto Sans KR" pitchFamily="34" charset="-122"/>
                <a:cs typeface="Noto Sans KR" pitchFamily="34" charset="-120"/>
              </a:rPr>
              <a:t>المكون الثالث: السلوكي (Behaviour)</a:t>
            </a:r>
            <a:endParaRPr lang="en-US" sz="1200" dirty="0"/>
          </a:p>
        </p:txBody>
      </p:sp>
      <p:sp>
        <p:nvSpPr>
          <p:cNvPr id="12" name="Text 6"/>
          <p:cNvSpPr/>
          <p:nvPr/>
        </p:nvSpPr>
        <p:spPr>
          <a:xfrm>
            <a:off x="3714750" y="2200275"/>
            <a:ext cx="635198" cy="589806"/>
          </a:xfrm>
          <a:prstGeom prst="rect">
            <a:avLst/>
          </a:prstGeom>
          <a:noFill/>
          <a:ln/>
        </p:spPr>
        <p:txBody>
          <a:bodyPr wrap="square" lIns="0" tIns="0" rIns="0" bIns="0" rtlCol="0" anchor="ctr" vert="horz"/>
          <a:lstStyle/>
          <a:p>
            <a:pPr indent="0" marL="0">
              <a:lnSpc>
                <a:spcPts val="1548"/>
              </a:lnSpc>
              <a:buNone/>
            </a:pPr>
            <a:r>
              <a:rPr lang="en-US" sz="1200" dirty="0">
                <a:solidFill>
                  <a:srgbClr val="132C4F"/>
                </a:solidFill>
                <a:latin typeface="Noto Sans KR" pitchFamily="34" charset="0"/>
                <a:ea typeface="Noto Sans KR" pitchFamily="34" charset="-122"/>
                <a:cs typeface="Noto Sans KR" pitchFamily="34" charset="-120"/>
              </a:rPr>
              <a:t>الالتزام بالمنهج العلمي الصارم، واللاحظة المنهجية،</a:t>
            </a:r>
            <a:pPr indent="0" marL="0">
              <a:lnSpc>
                <a:spcPts val="1548"/>
              </a:lnSpc>
              <a:buNone/>
            </a:pPr>
            <a:r>
              <a:rPr lang="en-US" sz="1200" dirty="0">
                <a:solidFill>
                  <a:srgbClr val="132C4F"/>
                </a:solidFill>
                <a:latin typeface="Noto Sans KR" pitchFamily="34" charset="0"/>
                <a:ea typeface="Noto Sans KR" pitchFamily="34" charset="-122"/>
                <a:cs typeface="Noto Sans KR" pitchFamily="34" charset="-120"/>
              </a:rPr>
              <a:t>
</a:t>
            </a:r>
            <a:pPr indent="0" marL="0">
              <a:lnSpc>
                <a:spcPts val="1548"/>
              </a:lnSpc>
              <a:buNone/>
            </a:pPr>
            <a:r>
              <a:rPr lang="en-US" sz="1200" dirty="0">
                <a:solidFill>
                  <a:srgbClr val="132C4F"/>
                </a:solidFill>
                <a:latin typeface="Noto Sans KR" pitchFamily="34" charset="0"/>
                <a:ea typeface="Noto Sans KR" pitchFamily="34" charset="-122"/>
                <a:cs typeface="Noto Sans KR" pitchFamily="34" charset="-120"/>
              </a:rPr>
              <a:t>القياس الدقيق، والاختبار التجريبي. يميزه عن</a:t>
            </a:r>
            <a:pPr indent="0" marL="0">
              <a:lnSpc>
                <a:spcPts val="1548"/>
              </a:lnSpc>
              <a:buNone/>
            </a:pPr>
            <a:r>
              <a:rPr lang="en-US" sz="1200" dirty="0">
                <a:solidFill>
                  <a:srgbClr val="132C4F"/>
                </a:solidFill>
                <a:latin typeface="Noto Sans KR" pitchFamily="34" charset="0"/>
                <a:ea typeface="Noto Sans KR" pitchFamily="34" charset="-122"/>
                <a:cs typeface="Noto Sans KR" pitchFamily="34" charset="-120"/>
              </a:rPr>
              <a:t>
</a:t>
            </a:r>
            <a:pPr indent="0" marL="0">
              <a:lnSpc>
                <a:spcPts val="1548"/>
              </a:lnSpc>
              <a:buNone/>
            </a:pPr>
            <a:r>
              <a:rPr lang="en-US" sz="1200" dirty="0">
                <a:solidFill>
                  <a:srgbClr val="132C4F"/>
                </a:solidFill>
                <a:latin typeface="Noto Sans KR" pitchFamily="34" charset="0"/>
                <a:ea typeface="Noto Sans KR" pitchFamily="34" charset="-122"/>
                <a:cs typeface="Noto Sans KR" pitchFamily="34" charset="-120"/>
              </a:rPr>
              <a:t>الفلسفة أو التأملات غير المنهجية.</a:t>
            </a:r>
            <a:endParaRPr lang="en-US" sz="1200" dirty="0"/>
          </a:p>
        </p:txBody>
      </p:sp>
      <p:sp>
        <p:nvSpPr>
          <p:cNvPr id="13" name="Text 7"/>
          <p:cNvSpPr/>
          <p:nvPr/>
        </p:nvSpPr>
        <p:spPr>
          <a:xfrm>
            <a:off x="11058525" y="2200275"/>
            <a:ext cx="711398" cy="516136"/>
          </a:xfrm>
          <a:prstGeom prst="rect">
            <a:avLst/>
          </a:prstGeom>
          <a:noFill/>
          <a:ln/>
        </p:spPr>
        <p:txBody>
          <a:bodyPr wrap="square" lIns="0" tIns="0" rIns="0" bIns="0" rtlCol="0" anchor="ctr" vert="horz"/>
          <a:lstStyle/>
          <a:p>
            <a:pPr indent="0" marL="0">
              <a:lnSpc>
                <a:spcPts val="1354"/>
              </a:lnSpc>
              <a:buNone/>
            </a:pPr>
            <a:r>
              <a:rPr lang="en-US" sz="1050" dirty="0">
                <a:solidFill>
                  <a:srgbClr val="132C4F"/>
                </a:solidFill>
                <a:latin typeface="Noto Sans KR" pitchFamily="34" charset="0"/>
                <a:ea typeface="Noto Sans KR" pitchFamily="34" charset="-122"/>
                <a:cs typeface="Noto Sans KR" pitchFamily="34" charset="-120"/>
              </a:rPr>
              <a:t>العمليات الداخلية والذاتية (التفكير، المشاعر،</a:t>
            </a:r>
            <a:pPr indent="0" marL="0">
              <a:lnSpc>
                <a:spcPts val="1354"/>
              </a:lnSpc>
              <a:buNone/>
            </a:pPr>
            <a:r>
              <a:rPr lang="en-US" sz="1050" dirty="0">
                <a:solidFill>
                  <a:srgbClr val="132C4F"/>
                </a:solidFill>
                <a:latin typeface="Noto Sans KR" pitchFamily="34" charset="0"/>
                <a:ea typeface="Noto Sans KR" pitchFamily="34" charset="-122"/>
                <a:cs typeface="Noto Sans KR" pitchFamily="34" charset="-120"/>
              </a:rPr>
              <a:t>
</a:t>
            </a:r>
            <a:pPr indent="0" marL="0">
              <a:lnSpc>
                <a:spcPts val="1354"/>
              </a:lnSpc>
              <a:buNone/>
            </a:pPr>
            <a:r>
              <a:rPr lang="en-US" sz="1050" dirty="0">
                <a:solidFill>
                  <a:srgbClr val="132C4F"/>
                </a:solidFill>
                <a:latin typeface="Noto Sans KR" pitchFamily="34" charset="0"/>
                <a:ea typeface="Noto Sans KR" pitchFamily="34" charset="-122"/>
                <a:cs typeface="Noto Sans KR" pitchFamily="34" charset="-120"/>
              </a:rPr>
              <a:t>الذكريات، المتوقعات). استنتاجها من السلوكيات</a:t>
            </a:r>
            <a:pPr indent="0" marL="0">
              <a:lnSpc>
                <a:spcPts val="1354"/>
              </a:lnSpc>
              <a:buNone/>
            </a:pPr>
            <a:r>
              <a:rPr lang="en-US" sz="1050" dirty="0">
                <a:solidFill>
                  <a:srgbClr val="132C4F"/>
                </a:solidFill>
                <a:latin typeface="Noto Sans KR" pitchFamily="34" charset="0"/>
                <a:ea typeface="Noto Sans KR" pitchFamily="34" charset="-122"/>
                <a:cs typeface="Noto Sans KR" pitchFamily="34" charset="-120"/>
              </a:rPr>
              <a:t>
</a:t>
            </a:r>
            <a:pPr indent="0" marL="0">
              <a:lnSpc>
                <a:spcPts val="1354"/>
              </a:lnSpc>
              <a:buNone/>
            </a:pPr>
            <a:r>
              <a:rPr lang="en-US" sz="1050" dirty="0">
                <a:solidFill>
                  <a:srgbClr val="132C4F"/>
                </a:solidFill>
                <a:latin typeface="Noto Sans KR" pitchFamily="34" charset="0"/>
                <a:ea typeface="Noto Sans KR" pitchFamily="34" charset="-122"/>
                <a:cs typeface="Noto Sans KR" pitchFamily="34" charset="-120"/>
              </a:rPr>
              <a:t>الملحوظة والاستجابات القابلة للقياس.</a:t>
            </a:r>
            <a:endParaRPr lang="en-US" sz="1050" dirty="0"/>
          </a:p>
        </p:txBody>
      </p:sp>
      <p:sp>
        <p:nvSpPr>
          <p:cNvPr id="14" name="Text 8"/>
          <p:cNvSpPr/>
          <p:nvPr/>
        </p:nvSpPr>
        <p:spPr>
          <a:xfrm>
            <a:off x="10020300" y="3562350"/>
            <a:ext cx="518071" cy="393204"/>
          </a:xfrm>
          <a:prstGeom prst="rect">
            <a:avLst/>
          </a:prstGeom>
          <a:noFill/>
          <a:ln/>
        </p:spPr>
        <p:txBody>
          <a:bodyPr wrap="square" lIns="0" tIns="0" rIns="0" bIns="0" rtlCol="0" anchor="ctr" vert="horz"/>
          <a:lstStyle/>
          <a:p>
            <a:pPr indent="0" marL="0">
              <a:lnSpc>
                <a:spcPts val="1548"/>
              </a:lnSpc>
              <a:buNone/>
            </a:pPr>
            <a:r>
              <a:rPr lang="en-US" sz="1200" dirty="0">
                <a:solidFill>
                  <a:srgbClr val="132C4F"/>
                </a:solidFill>
                <a:latin typeface="Noto Sans KR" pitchFamily="34" charset="0"/>
                <a:ea typeface="Noto Sans KR" pitchFamily="34" charset="-122"/>
                <a:cs typeface="Noto Sans KR" pitchFamily="34" charset="-120"/>
              </a:rPr>
              <a:t>أي فعل أو استجابة يمكن ملاحظتها وقياسها مباشرة</a:t>
            </a:r>
            <a:pPr indent="0" marL="0">
              <a:lnSpc>
                <a:spcPts val="1548"/>
              </a:lnSpc>
              <a:buNone/>
            </a:pPr>
            <a:r>
              <a:rPr lang="en-US" sz="1200" dirty="0">
                <a:solidFill>
                  <a:srgbClr val="132C4F"/>
                </a:solidFill>
                <a:latin typeface="Noto Sans KR" pitchFamily="34" charset="0"/>
                <a:ea typeface="Noto Sans KR" pitchFamily="34" charset="-122"/>
                <a:cs typeface="Noto Sans KR" pitchFamily="34" charset="-120"/>
              </a:rPr>
              <a:t>
</a:t>
            </a:r>
            <a:pPr indent="0" marL="0">
              <a:lnSpc>
                <a:spcPts val="1548"/>
              </a:lnSpc>
              <a:buNone/>
            </a:pPr>
            <a:r>
              <a:rPr lang="en-US" sz="1200" dirty="0">
                <a:solidFill>
                  <a:srgbClr val="132C4F"/>
                </a:solidFill>
                <a:latin typeface="Noto Sans KR" pitchFamily="34" charset="0"/>
                <a:ea typeface="Noto Sans KR" pitchFamily="34" charset="-122"/>
                <a:cs typeface="Noto Sans KR" pitchFamily="34" charset="-120"/>
              </a:rPr>
              <a:t>من الأفعال البسيطة إلى السلوكيات المعقدة.</a:t>
            </a:r>
            <a:endParaRPr lang="en-US" sz="1200" dirty="0"/>
          </a:p>
        </p:txBody>
      </p:sp>
      <p:sp>
        <p:nvSpPr>
          <p:cNvPr id="15" name="Text 9"/>
          <p:cNvSpPr/>
          <p:nvPr/>
        </p:nvSpPr>
        <p:spPr>
          <a:xfrm>
            <a:off x="5591175" y="2438400"/>
            <a:ext cx="111472" cy="442317"/>
          </a:xfrm>
          <a:prstGeom prst="rect">
            <a:avLst/>
          </a:prstGeom>
          <a:noFill/>
          <a:ln/>
        </p:spPr>
        <p:txBody>
          <a:bodyPr wrap="square" lIns="0" tIns="0" rIns="0" bIns="0" rtlCol="0" anchor="ctr" vert="horz"/>
          <a:lstStyle/>
          <a:p>
            <a:pPr algn="ctr" indent="0" marL="0">
              <a:lnSpc>
                <a:spcPts val="1742"/>
              </a:lnSpc>
              <a:buNone/>
            </a:pPr>
            <a:r>
              <a:rPr lang="en-US" sz="1350" dirty="0">
                <a:solidFill>
                  <a:srgbClr val="132C4F"/>
                </a:solidFill>
                <a:latin typeface="Noto Sans KR" pitchFamily="34" charset="0"/>
                <a:ea typeface="Noto Sans KR" pitchFamily="34" charset="-122"/>
                <a:cs typeface="Noto Sans KR" pitchFamily="34" charset="-120"/>
              </a:rPr>
              <a:t>الدراسة العلمية</a:t>
            </a:r>
            <a:pPr algn="ctr" indent="0" marL="0">
              <a:lnSpc>
                <a:spcPts val="1742"/>
              </a:lnSpc>
              <a:buNone/>
            </a:pPr>
            <a:r>
              <a:rPr lang="en-US" sz="1350" dirty="0">
                <a:solidFill>
                  <a:srgbClr val="132C4F"/>
                </a:solidFill>
                <a:latin typeface="Noto Sans KR" pitchFamily="34" charset="0"/>
                <a:ea typeface="Noto Sans KR" pitchFamily="34" charset="-122"/>
                <a:cs typeface="Noto Sans KR" pitchFamily="34" charset="-120"/>
              </a:rPr>
              <a:t>
</a:t>
            </a:r>
            <a:pPr algn="ctr" indent="0" marL="0">
              <a:lnSpc>
                <a:spcPts val="1742"/>
              </a:lnSpc>
              <a:buNone/>
            </a:pPr>
            <a:r>
              <a:rPr lang="en-US" sz="1350" dirty="0">
                <a:solidFill>
                  <a:srgbClr val="132C4F"/>
                </a:solidFill>
                <a:latin typeface="Noto Sans KR" pitchFamily="34" charset="0"/>
                <a:ea typeface="Noto Sans KR" pitchFamily="34" charset="-122"/>
                <a:cs typeface="Noto Sans KR" pitchFamily="34" charset="-120"/>
              </a:rPr>
              <a:t>للعقل والسلوك</a:t>
            </a:r>
            <a:endParaRPr lang="en-US" sz="13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7388275" y="5376565"/>
            <a:ext cx="877788" cy="870942"/>
          </a:xfrm>
          <a:prstGeom prst="rect">
            <a:avLst/>
          </a:prstGeom>
        </p:spPr>
      </p:pic>
      <p:pic>
        <p:nvPicPr>
          <p:cNvPr id="4" name="Image 2" descr="preencoded.png">    </p:cNvPr>
          <p:cNvPicPr>
            <a:picLocks noChangeAspect="1"/>
          </p:cNvPicPr>
          <p:nvPr/>
        </p:nvPicPr>
        <p:blipFill>
          <a:blip r:embed="rId3"/>
          <a:stretch>
            <a:fillRect/>
          </a:stretch>
        </p:blipFill>
        <p:spPr>
          <a:xfrm>
            <a:off x="10582573" y="4080421"/>
            <a:ext cx="694879" cy="877788"/>
          </a:xfrm>
          <a:prstGeom prst="rect">
            <a:avLst/>
          </a:prstGeom>
        </p:spPr>
      </p:pic>
      <p:pic>
        <p:nvPicPr>
          <p:cNvPr id="5" name="Image 3" descr="preencoded.png">    </p:cNvPr>
          <p:cNvPicPr>
            <a:picLocks noChangeAspect="1"/>
          </p:cNvPicPr>
          <p:nvPr/>
        </p:nvPicPr>
        <p:blipFill>
          <a:blip r:embed="rId4"/>
          <a:stretch>
            <a:fillRect/>
          </a:stretch>
        </p:blipFill>
        <p:spPr>
          <a:xfrm>
            <a:off x="10521553" y="2846040"/>
            <a:ext cx="816769" cy="740569"/>
          </a:xfrm>
          <a:prstGeom prst="rect">
            <a:avLst/>
          </a:prstGeom>
        </p:spPr>
      </p:pic>
      <p:pic>
        <p:nvPicPr>
          <p:cNvPr id="6" name="Image 4" descr="preencoded.png">    </p:cNvPr>
          <p:cNvPicPr>
            <a:picLocks noChangeAspect="1"/>
          </p:cNvPicPr>
          <p:nvPr/>
        </p:nvPicPr>
        <p:blipFill>
          <a:blip r:embed="rId5"/>
          <a:stretch>
            <a:fillRect/>
          </a:stretch>
        </p:blipFill>
        <p:spPr>
          <a:xfrm>
            <a:off x="780157" y="5321796"/>
            <a:ext cx="1231255" cy="987475"/>
          </a:xfrm>
          <a:prstGeom prst="rect">
            <a:avLst/>
          </a:prstGeom>
        </p:spPr>
      </p:pic>
      <p:pic>
        <p:nvPicPr>
          <p:cNvPr id="7" name="Image 5" descr="preencoded.png">    </p:cNvPr>
          <p:cNvPicPr>
            <a:picLocks noChangeAspect="1"/>
          </p:cNvPicPr>
          <p:nvPr/>
        </p:nvPicPr>
        <p:blipFill>
          <a:blip r:embed="rId6"/>
          <a:stretch>
            <a:fillRect/>
          </a:stretch>
        </p:blipFill>
        <p:spPr>
          <a:xfrm>
            <a:off x="780157" y="4059882"/>
            <a:ext cx="1219200" cy="912019"/>
          </a:xfrm>
          <a:prstGeom prst="rect">
            <a:avLst/>
          </a:prstGeom>
        </p:spPr>
      </p:pic>
      <p:pic>
        <p:nvPicPr>
          <p:cNvPr id="8" name="Image 6" descr="preencoded.png">    </p:cNvPr>
          <p:cNvPicPr>
            <a:picLocks noChangeAspect="1"/>
          </p:cNvPicPr>
          <p:nvPr/>
        </p:nvPicPr>
        <p:blipFill>
          <a:blip r:embed="rId7"/>
          <a:stretch>
            <a:fillRect/>
          </a:stretch>
        </p:blipFill>
        <p:spPr>
          <a:xfrm>
            <a:off x="743694" y="2736205"/>
            <a:ext cx="1267867" cy="966936"/>
          </a:xfrm>
          <a:prstGeom prst="rect">
            <a:avLst/>
          </a:prstGeom>
        </p:spPr>
      </p:pic>
      <p:sp>
        <p:nvSpPr>
          <p:cNvPr id="9" name="Text 0"/>
          <p:cNvSpPr/>
          <p:nvPr/>
        </p:nvSpPr>
        <p:spPr>
          <a:xfrm>
            <a:off x="-3353767" y="533400"/>
            <a:ext cx="19735800" cy="422970"/>
          </a:xfrm>
          <a:prstGeom prst="rect">
            <a:avLst/>
          </a:prstGeom>
          <a:noFill/>
          <a:ln/>
        </p:spPr>
        <p:txBody>
          <a:bodyPr wrap="square" lIns="0" tIns="0" rIns="0" bIns="0" rtlCol="0" anchor="ctr" vert="horz"/>
          <a:lstStyle/>
          <a:p>
            <a:pPr algn="ctr" indent="0" marL="0">
              <a:lnSpc>
                <a:spcPts val="3330"/>
              </a:lnSpc>
              <a:buNone/>
            </a:pPr>
            <a:r>
              <a:rPr lang="en-US" sz="2775" b="1" dirty="0">
                <a:solidFill>
                  <a:srgbClr val="000000"/>
                </a:solidFill>
                <a:latin typeface="Poppins" pitchFamily="34" charset="0"/>
                <a:ea typeface="Poppins" pitchFamily="34" charset="-122"/>
                <a:cs typeface="Poppins" pitchFamily="34" charset="-120"/>
              </a:rPr>
              <a:t>الجلسة 1: علم النفس التطبيقي والقضايا المعاصرة</a:t>
            </a:r>
            <a:endParaRPr lang="en-US" sz="2775" dirty="0"/>
          </a:p>
        </p:txBody>
      </p:sp>
      <p:sp>
        <p:nvSpPr>
          <p:cNvPr id="10" name="Text 1"/>
          <p:cNvSpPr/>
          <p:nvPr/>
        </p:nvSpPr>
        <p:spPr>
          <a:xfrm>
            <a:off x="4171950" y="1257300"/>
            <a:ext cx="9052560" cy="264021"/>
          </a:xfrm>
          <a:prstGeom prst="rect">
            <a:avLst/>
          </a:prstGeom>
          <a:noFill/>
          <a:ln/>
        </p:spPr>
        <p:txBody>
          <a:bodyPr wrap="square" lIns="0" tIns="0" rIns="0" bIns="0" rtlCol="0" anchor="ctr" vert="horz"/>
          <a:lstStyle/>
          <a:p>
            <a:pPr indent="0" marL="0">
              <a:lnSpc>
                <a:spcPts val="2079"/>
              </a:lnSpc>
              <a:buNone/>
            </a:pPr>
            <a:r>
              <a:rPr lang="en-US" sz="1650" b="1" dirty="0">
                <a:solidFill>
                  <a:srgbClr val="000000"/>
                </a:solidFill>
                <a:latin typeface="Poppins" pitchFamily="34" charset="0"/>
                <a:ea typeface="Poppins" pitchFamily="34" charset="-122"/>
                <a:cs typeface="Poppins" pitchFamily="34" charset="-120"/>
              </a:rPr>
              <a:t>المجالات المهنية لعلم النفس التطبيقي</a:t>
            </a:r>
            <a:endParaRPr lang="en-US" sz="1650" dirty="0"/>
          </a:p>
        </p:txBody>
      </p:sp>
      <p:sp>
        <p:nvSpPr>
          <p:cNvPr id="11" name="Text 2"/>
          <p:cNvSpPr/>
          <p:nvPr/>
        </p:nvSpPr>
        <p:spPr>
          <a:xfrm>
            <a:off x="10410825" y="1771650"/>
            <a:ext cx="8401050" cy="251966"/>
          </a:xfrm>
          <a:prstGeom prst="rect">
            <a:avLst/>
          </a:prstGeom>
          <a:noFill/>
          <a:ln/>
        </p:spPr>
        <p:txBody>
          <a:bodyPr wrap="square" lIns="0" tIns="0" rIns="0" bIns="0" rtlCol="0" anchor="ctr" vert="horz"/>
          <a:lstStyle/>
          <a:p>
            <a:pPr indent="0" marL="0">
              <a:lnSpc>
                <a:spcPts val="1985"/>
              </a:lnSpc>
              <a:buNone/>
            </a:pPr>
            <a:r>
              <a:rPr lang="en-US" sz="1575" b="1" dirty="0">
                <a:solidFill>
                  <a:srgbClr val="000000"/>
                </a:solidFill>
                <a:latin typeface="Poppins" pitchFamily="34" charset="0"/>
                <a:ea typeface="Poppins" pitchFamily="34" charset="-122"/>
                <a:cs typeface="Poppins" pitchFamily="34" charset="-120"/>
              </a:rPr>
              <a:t>القضايا المعاصرة وإسهامات علم النفس</a:t>
            </a:r>
            <a:endParaRPr lang="en-US" sz="1575" dirty="0"/>
          </a:p>
        </p:txBody>
      </p:sp>
      <p:sp>
        <p:nvSpPr>
          <p:cNvPr id="12" name="Text 3"/>
          <p:cNvSpPr/>
          <p:nvPr/>
        </p:nvSpPr>
        <p:spPr>
          <a:xfrm>
            <a:off x="4524375" y="2705100"/>
            <a:ext cx="3703320" cy="236637"/>
          </a:xfrm>
          <a:prstGeom prst="rect">
            <a:avLst/>
          </a:prstGeom>
          <a:noFill/>
          <a:ln/>
        </p:spPr>
        <p:txBody>
          <a:bodyPr wrap="square" lIns="0" tIns="0" rIns="0" bIns="0" rtlCol="0" anchor="ctr" vert="horz"/>
          <a:lstStyle/>
          <a:p>
            <a:pPr indent="0" marL="0">
              <a:lnSpc>
                <a:spcPts val="1863"/>
              </a:lnSpc>
              <a:buNone/>
            </a:pPr>
            <a:r>
              <a:rPr lang="en-US" sz="1350" b="1" dirty="0">
                <a:solidFill>
                  <a:srgbClr val="000000"/>
                </a:solidFill>
                <a:latin typeface="Poppins" pitchFamily="34" charset="0"/>
                <a:ea typeface="Poppins" pitchFamily="34" charset="-122"/>
                <a:cs typeface="Poppins" pitchFamily="34" charset="-120"/>
              </a:rPr>
              <a:t>علم النفس السريري:</a:t>
            </a:r>
            <a:endParaRPr lang="en-US" sz="1350" dirty="0"/>
          </a:p>
        </p:txBody>
      </p:sp>
      <p:sp>
        <p:nvSpPr>
          <p:cNvPr id="13" name="Text 4"/>
          <p:cNvSpPr/>
          <p:nvPr/>
        </p:nvSpPr>
        <p:spPr>
          <a:xfrm>
            <a:off x="10125075" y="2705100"/>
            <a:ext cx="2674620" cy="236637"/>
          </a:xfrm>
          <a:prstGeom prst="rect">
            <a:avLst/>
          </a:prstGeom>
          <a:noFill/>
          <a:ln/>
        </p:spPr>
        <p:txBody>
          <a:bodyPr wrap="square" lIns="0" tIns="0" rIns="0" bIns="0" rtlCol="0" anchor="ctr" vert="horz"/>
          <a:lstStyle/>
          <a:p>
            <a:pPr indent="0" marL="0">
              <a:lnSpc>
                <a:spcPts val="1863"/>
              </a:lnSpc>
              <a:buNone/>
            </a:pPr>
            <a:r>
              <a:rPr lang="en-US" sz="1350" b="1" dirty="0">
                <a:solidFill>
                  <a:srgbClr val="000000"/>
                </a:solidFill>
                <a:latin typeface="Poppins" pitchFamily="34" charset="0"/>
                <a:ea typeface="Poppins" pitchFamily="34" charset="-122"/>
                <a:cs typeface="Poppins" pitchFamily="34" charset="-120"/>
              </a:rPr>
              <a:t>الصحة العامة:</a:t>
            </a:r>
            <a:endParaRPr lang="en-US" sz="1350" dirty="0"/>
          </a:p>
        </p:txBody>
      </p:sp>
      <p:sp>
        <p:nvSpPr>
          <p:cNvPr id="14" name="Text 5"/>
          <p:cNvSpPr/>
          <p:nvPr/>
        </p:nvSpPr>
        <p:spPr>
          <a:xfrm>
            <a:off x="4495800" y="4048125"/>
            <a:ext cx="3497580" cy="223391"/>
          </a:xfrm>
          <a:prstGeom prst="rect">
            <a:avLst/>
          </a:prstGeom>
          <a:noFill/>
          <a:ln/>
        </p:spPr>
        <p:txBody>
          <a:bodyPr wrap="square" lIns="0" tIns="0" rIns="0" bIns="0" rtlCol="0" anchor="ctr" vert="horz"/>
          <a:lstStyle/>
          <a:p>
            <a:pPr indent="0" marL="0">
              <a:lnSpc>
                <a:spcPts val="1760"/>
              </a:lnSpc>
              <a:buNone/>
            </a:pPr>
            <a:r>
              <a:rPr lang="en-US" sz="1275" b="1" dirty="0">
                <a:solidFill>
                  <a:srgbClr val="000000"/>
                </a:solidFill>
                <a:latin typeface="Poppins" pitchFamily="34" charset="0"/>
                <a:ea typeface="Poppins" pitchFamily="34" charset="-122"/>
                <a:cs typeface="Poppins" pitchFamily="34" charset="-120"/>
              </a:rPr>
              <a:t>علم النفس التربوي:</a:t>
            </a:r>
            <a:endParaRPr lang="en-US" sz="1275" dirty="0"/>
          </a:p>
        </p:txBody>
      </p:sp>
      <p:sp>
        <p:nvSpPr>
          <p:cNvPr id="15" name="Text 6"/>
          <p:cNvSpPr/>
          <p:nvPr/>
        </p:nvSpPr>
        <p:spPr>
          <a:xfrm>
            <a:off x="10125075" y="4048125"/>
            <a:ext cx="2914650" cy="223391"/>
          </a:xfrm>
          <a:prstGeom prst="rect">
            <a:avLst/>
          </a:prstGeom>
          <a:noFill/>
          <a:ln/>
        </p:spPr>
        <p:txBody>
          <a:bodyPr wrap="square" lIns="0" tIns="0" rIns="0" bIns="0" rtlCol="0" anchor="ctr" vert="horz"/>
          <a:lstStyle/>
          <a:p>
            <a:pPr indent="0" marL="0">
              <a:lnSpc>
                <a:spcPts val="1760"/>
              </a:lnSpc>
              <a:buNone/>
            </a:pPr>
            <a:r>
              <a:rPr lang="en-US" sz="1275" b="1" dirty="0">
                <a:solidFill>
                  <a:srgbClr val="000000"/>
                </a:solidFill>
                <a:latin typeface="Poppins" pitchFamily="34" charset="0"/>
                <a:ea typeface="Poppins" pitchFamily="34" charset="-122"/>
                <a:cs typeface="Poppins" pitchFamily="34" charset="-120"/>
              </a:rPr>
              <a:t>التغير المناخي:</a:t>
            </a:r>
            <a:endParaRPr lang="en-US" sz="1275" dirty="0"/>
          </a:p>
        </p:txBody>
      </p:sp>
      <p:sp>
        <p:nvSpPr>
          <p:cNvPr id="16" name="Text 7"/>
          <p:cNvSpPr/>
          <p:nvPr/>
        </p:nvSpPr>
        <p:spPr>
          <a:xfrm>
            <a:off x="4457700" y="5362575"/>
            <a:ext cx="3691890" cy="223391"/>
          </a:xfrm>
          <a:prstGeom prst="rect">
            <a:avLst/>
          </a:prstGeom>
          <a:noFill/>
          <a:ln/>
        </p:spPr>
        <p:txBody>
          <a:bodyPr wrap="square" lIns="0" tIns="0" rIns="0" bIns="0" rtlCol="0" anchor="ctr" vert="horz"/>
          <a:lstStyle/>
          <a:p>
            <a:pPr indent="0" marL="0">
              <a:lnSpc>
                <a:spcPts val="1760"/>
              </a:lnSpc>
              <a:buNone/>
            </a:pPr>
            <a:r>
              <a:rPr lang="en-US" sz="1275" b="1" dirty="0">
                <a:solidFill>
                  <a:srgbClr val="000000"/>
                </a:solidFill>
                <a:latin typeface="Poppins" pitchFamily="34" charset="0"/>
                <a:ea typeface="Poppins" pitchFamily="34" charset="-122"/>
                <a:cs typeface="Poppins" pitchFamily="34" charset="-120"/>
              </a:rPr>
              <a:t>علم النفس التنظيمي:</a:t>
            </a:r>
            <a:endParaRPr lang="en-US" sz="1275" dirty="0"/>
          </a:p>
        </p:txBody>
      </p:sp>
      <p:sp>
        <p:nvSpPr>
          <p:cNvPr id="17" name="Text 8"/>
          <p:cNvSpPr/>
          <p:nvPr/>
        </p:nvSpPr>
        <p:spPr>
          <a:xfrm>
            <a:off x="10906125" y="5362575"/>
            <a:ext cx="3886200" cy="223391"/>
          </a:xfrm>
          <a:prstGeom prst="rect">
            <a:avLst/>
          </a:prstGeom>
          <a:noFill/>
          <a:ln/>
        </p:spPr>
        <p:txBody>
          <a:bodyPr wrap="square" lIns="0" tIns="0" rIns="0" bIns="0" rtlCol="0" anchor="ctr" vert="horz"/>
          <a:lstStyle/>
          <a:p>
            <a:pPr indent="0" marL="0">
              <a:lnSpc>
                <a:spcPts val="1760"/>
              </a:lnSpc>
              <a:buNone/>
            </a:pPr>
            <a:r>
              <a:rPr lang="en-US" sz="1275" b="1" dirty="0">
                <a:solidFill>
                  <a:srgbClr val="000000"/>
                </a:solidFill>
                <a:latin typeface="Poppins" pitchFamily="34" charset="0"/>
                <a:ea typeface="Poppins" pitchFamily="34" charset="-122"/>
                <a:cs typeface="Poppins" pitchFamily="34" charset="-120"/>
              </a:rPr>
              <a:t>التكنولوجيا الرقمية:</a:t>
            </a:r>
            <a:endParaRPr lang="en-US" sz="1275" dirty="0"/>
          </a:p>
        </p:txBody>
      </p:sp>
      <p:sp>
        <p:nvSpPr>
          <p:cNvPr id="18" name="Text 9"/>
          <p:cNvSpPr/>
          <p:nvPr/>
        </p:nvSpPr>
        <p:spPr>
          <a:xfrm>
            <a:off x="4991100" y="1771650"/>
            <a:ext cx="497086" cy="612130"/>
          </a:xfrm>
          <a:prstGeom prst="rect">
            <a:avLst/>
          </a:prstGeom>
          <a:noFill/>
          <a:ln/>
        </p:spPr>
        <p:txBody>
          <a:bodyPr wrap="square" lIns="0" tIns="0" rIns="0" bIns="0" rtlCol="0" anchor="ctr" vert="horz"/>
          <a:lstStyle/>
          <a:p>
            <a:pPr indent="0" marL="0">
              <a:lnSpc>
                <a:spcPts val="1607"/>
              </a:lnSpc>
              <a:buNone/>
            </a:pPr>
            <a:r>
              <a:rPr lang="en-US" sz="1275" dirty="0">
                <a:solidFill>
                  <a:srgbClr val="000000"/>
                </a:solidFill>
                <a:latin typeface="Poppins" pitchFamily="34" charset="0"/>
                <a:ea typeface="Poppins" pitchFamily="34" charset="-122"/>
                <a:cs typeface="Poppins" pitchFamily="34" charset="-120"/>
              </a:rPr>
              <a:t>يتجلى الوجه العملي لعلم النفس من خلال مجموعة واسعة من</a:t>
            </a:r>
            <a:pPr indent="0" marL="0">
              <a:lnSpc>
                <a:spcPts val="1607"/>
              </a:lnSpc>
              <a:buNone/>
            </a:pPr>
            <a:r>
              <a:rPr lang="en-US" sz="1275" dirty="0">
                <a:solidFill>
                  <a:srgbClr val="000000"/>
                </a:solidFill>
                <a:latin typeface="Poppins" pitchFamily="34" charset="0"/>
                <a:ea typeface="Poppins" pitchFamily="34" charset="-122"/>
                <a:cs typeface="Poppins" pitchFamily="34" charset="-120"/>
              </a:rPr>
              <a:t>
</a:t>
            </a:r>
            <a:pPr indent="0" marL="0">
              <a:lnSpc>
                <a:spcPts val="1607"/>
              </a:lnSpc>
              <a:buNone/>
            </a:pPr>
            <a:r>
              <a:rPr lang="en-US" sz="1275" dirty="0">
                <a:solidFill>
                  <a:srgbClr val="000000"/>
                </a:solidFill>
                <a:latin typeface="Poppins" pitchFamily="34" charset="0"/>
                <a:ea typeface="Poppins" pitchFamily="34" charset="-122"/>
                <a:cs typeface="Poppins" pitchFamily="34" charset="-120"/>
              </a:rPr>
              <a:t>التخصصات المهنية التي تطبق المبادئ النفسية لحل المشكلات</a:t>
            </a:r>
            <a:pPr indent="0" marL="0">
              <a:lnSpc>
                <a:spcPts val="1607"/>
              </a:lnSpc>
              <a:buNone/>
            </a:pPr>
            <a:r>
              <a:rPr lang="en-US" sz="1275" dirty="0">
                <a:solidFill>
                  <a:srgbClr val="000000"/>
                </a:solidFill>
                <a:latin typeface="Poppins" pitchFamily="34" charset="0"/>
                <a:ea typeface="Poppins" pitchFamily="34" charset="-122"/>
                <a:cs typeface="Poppins" pitchFamily="34" charset="-120"/>
              </a:rPr>
              <a:t>
</a:t>
            </a:r>
            <a:pPr indent="0" marL="0">
              <a:lnSpc>
                <a:spcPts val="1607"/>
              </a:lnSpc>
              <a:buNone/>
            </a:pPr>
            <a:r>
              <a:rPr lang="en-US" sz="1275" dirty="0">
                <a:solidFill>
                  <a:srgbClr val="000000"/>
                </a:solidFill>
                <a:latin typeface="Poppins" pitchFamily="34" charset="0"/>
                <a:ea typeface="Poppins" pitchFamily="34" charset="-122"/>
                <a:cs typeface="Poppins" pitchFamily="34" charset="-120"/>
              </a:rPr>
              <a:t>الحقيقية في المجتمع:</a:t>
            </a:r>
            <a:endParaRPr lang="en-US" sz="1275" dirty="0"/>
          </a:p>
        </p:txBody>
      </p:sp>
      <p:sp>
        <p:nvSpPr>
          <p:cNvPr id="19" name="Text 10"/>
          <p:cNvSpPr/>
          <p:nvPr/>
        </p:nvSpPr>
        <p:spPr>
          <a:xfrm>
            <a:off x="4552950" y="3000375"/>
            <a:ext cx="716161" cy="720328"/>
          </a:xfrm>
          <a:prstGeom prst="rect">
            <a:avLst/>
          </a:prstGeom>
          <a:noFill/>
          <a:ln/>
        </p:spPr>
        <p:txBody>
          <a:bodyPr wrap="square" lIns="0" tIns="0" rIns="0" bIns="0" rtlCol="0" anchor="ctr" vert="horz"/>
          <a:lstStyle/>
          <a:p>
            <a:pPr indent="0" marL="0">
              <a:lnSpc>
                <a:spcPts val="1418"/>
              </a:lnSpc>
              <a:buNone/>
            </a:pPr>
            <a:r>
              <a:rPr lang="en-US" sz="1125" dirty="0">
                <a:solidFill>
                  <a:srgbClr val="000000"/>
                </a:solidFill>
                <a:latin typeface="Poppins" pitchFamily="34" charset="0"/>
                <a:ea typeface="Poppins" pitchFamily="34" charset="-122"/>
                <a:cs typeface="Poppins" pitchFamily="34" charset="-120"/>
              </a:rPr>
              <a:t>يركز على تشخيص وعلاج الاضطرابات</a:t>
            </a:r>
            <a:pPr indent="0" marL="0">
              <a:lnSpc>
                <a:spcPts val="1418"/>
              </a:lnSpc>
              <a:buNone/>
            </a:pPr>
            <a:r>
              <a:rPr lang="en-US" sz="1125" dirty="0">
                <a:solidFill>
                  <a:srgbClr val="000000"/>
                </a:solidFill>
                <a:latin typeface="Poppins" pitchFamily="34" charset="0"/>
                <a:ea typeface="Poppins" pitchFamily="34" charset="-122"/>
                <a:cs typeface="Poppins" pitchFamily="34" charset="-120"/>
              </a:rPr>
              <a:t>
</a:t>
            </a:r>
            <a:pPr indent="0" marL="0">
              <a:lnSpc>
                <a:spcPts val="1418"/>
              </a:lnSpc>
              <a:buNone/>
            </a:pPr>
            <a:r>
              <a:rPr lang="en-US" sz="1125" dirty="0">
                <a:solidFill>
                  <a:srgbClr val="000000"/>
                </a:solidFill>
                <a:latin typeface="Poppins" pitchFamily="34" charset="0"/>
                <a:ea typeface="Poppins" pitchFamily="34" charset="-122"/>
                <a:cs typeface="Poppins" pitchFamily="34" charset="-120"/>
              </a:rPr>
              <a:t>النفسية والسلوكية، مستخدماً أساليب</a:t>
            </a:r>
            <a:pPr indent="0" marL="0">
              <a:lnSpc>
                <a:spcPts val="1418"/>
              </a:lnSpc>
              <a:buNone/>
            </a:pPr>
            <a:r>
              <a:rPr lang="en-US" sz="1125" dirty="0">
                <a:solidFill>
                  <a:srgbClr val="000000"/>
                </a:solidFill>
                <a:latin typeface="Poppins" pitchFamily="34" charset="0"/>
                <a:ea typeface="Poppins" pitchFamily="34" charset="-122"/>
                <a:cs typeface="Poppins" pitchFamily="34" charset="-120"/>
              </a:rPr>
              <a:t>
</a:t>
            </a:r>
            <a:pPr indent="0" marL="0">
              <a:lnSpc>
                <a:spcPts val="1418"/>
              </a:lnSpc>
              <a:buNone/>
            </a:pPr>
            <a:r>
              <a:rPr lang="en-US" sz="1125" dirty="0">
                <a:solidFill>
                  <a:srgbClr val="000000"/>
                </a:solidFill>
                <a:latin typeface="Poppins" pitchFamily="34" charset="0"/>
                <a:ea typeface="Poppins" pitchFamily="34" charset="-122"/>
                <a:cs typeface="Poppins" pitchFamily="34" charset="-120"/>
              </a:rPr>
              <a:t>علاجية متعددة مثل العلاج السلوكي المعرفي</a:t>
            </a:r>
            <a:pPr indent="0" marL="0">
              <a:lnSpc>
                <a:spcPts val="1418"/>
              </a:lnSpc>
              <a:buNone/>
            </a:pPr>
            <a:r>
              <a:rPr lang="en-US" sz="1125" dirty="0">
                <a:solidFill>
                  <a:srgbClr val="000000"/>
                </a:solidFill>
                <a:latin typeface="Poppins" pitchFamily="34" charset="0"/>
                <a:ea typeface="Poppins" pitchFamily="34" charset="-122"/>
                <a:cs typeface="Poppins" pitchFamily="34" charset="-120"/>
              </a:rPr>
              <a:t>
</a:t>
            </a:r>
            <a:pPr indent="0" marL="0">
              <a:lnSpc>
                <a:spcPts val="1418"/>
              </a:lnSpc>
              <a:buNone/>
            </a:pPr>
            <a:r>
              <a:rPr lang="en-US" sz="1125" dirty="0">
                <a:solidFill>
                  <a:srgbClr val="000000"/>
                </a:solidFill>
                <a:latin typeface="Poppins" pitchFamily="34" charset="0"/>
                <a:ea typeface="Poppins" pitchFamily="34" charset="-122"/>
                <a:cs typeface="Poppins" pitchFamily="34" charset="-120"/>
              </a:rPr>
              <a:t>والعلاج النفسي الديناميكي.</a:t>
            </a:r>
            <a:endParaRPr lang="en-US" sz="1125" dirty="0"/>
          </a:p>
        </p:txBody>
      </p:sp>
      <p:sp>
        <p:nvSpPr>
          <p:cNvPr id="20" name="Text 11"/>
          <p:cNvSpPr/>
          <p:nvPr/>
        </p:nvSpPr>
        <p:spPr>
          <a:xfrm>
            <a:off x="10287000" y="4238625"/>
            <a:ext cx="422821" cy="540246"/>
          </a:xfrm>
          <a:prstGeom prst="rect">
            <a:avLst/>
          </a:prstGeom>
          <a:noFill/>
          <a:ln/>
        </p:spPr>
        <p:txBody>
          <a:bodyPr wrap="square" lIns="0" tIns="0" rIns="0" bIns="0" rtlCol="0" anchor="ctr" vert="horz"/>
          <a:lstStyle/>
          <a:p>
            <a:pPr indent="0" marL="0">
              <a:lnSpc>
                <a:spcPts val="1418"/>
              </a:lnSpc>
              <a:buNone/>
            </a:pPr>
            <a:r>
              <a:rPr lang="en-US" sz="1125" dirty="0">
                <a:solidFill>
                  <a:srgbClr val="000000"/>
                </a:solidFill>
                <a:latin typeface="Poppins" pitchFamily="34" charset="0"/>
                <a:ea typeface="Poppins" pitchFamily="34" charset="-122"/>
                <a:cs typeface="Poppins" pitchFamily="34" charset="-120"/>
              </a:rPr>
              <a:t>يدرس علم النفس البيئي كيفية تحسين السلوكيات</a:t>
            </a:r>
            <a:pPr indent="0" marL="0">
              <a:lnSpc>
                <a:spcPts val="1418"/>
              </a:lnSpc>
              <a:buNone/>
            </a:pPr>
            <a:r>
              <a:rPr lang="en-US" sz="1125" dirty="0">
                <a:solidFill>
                  <a:srgbClr val="000000"/>
                </a:solidFill>
                <a:latin typeface="Poppins" pitchFamily="34" charset="0"/>
                <a:ea typeface="Poppins" pitchFamily="34" charset="-122"/>
                <a:cs typeface="Poppins" pitchFamily="34" charset="-120"/>
              </a:rPr>
              <a:t>
</a:t>
            </a:r>
            <a:pPr indent="0" marL="0">
              <a:lnSpc>
                <a:spcPts val="1418"/>
              </a:lnSpc>
              <a:buNone/>
            </a:pPr>
            <a:r>
              <a:rPr lang="en-US" sz="1125" dirty="0">
                <a:solidFill>
                  <a:srgbClr val="000000"/>
                </a:solidFill>
                <a:latin typeface="Poppins" pitchFamily="34" charset="0"/>
                <a:ea typeface="Poppins" pitchFamily="34" charset="-122"/>
                <a:cs typeface="Poppins" pitchFamily="34" charset="-120"/>
              </a:rPr>
              <a:t>المستدامة مع العالم الطبيعي، وتحسين</a:t>
            </a:r>
            <a:pPr indent="0" marL="0">
              <a:lnSpc>
                <a:spcPts val="1418"/>
              </a:lnSpc>
              <a:buNone/>
            </a:pPr>
            <a:r>
              <a:rPr lang="en-US" sz="1125" dirty="0">
                <a:solidFill>
                  <a:srgbClr val="000000"/>
                </a:solidFill>
                <a:latin typeface="Poppins" pitchFamily="34" charset="0"/>
                <a:ea typeface="Poppins" pitchFamily="34" charset="-122"/>
                <a:cs typeface="Poppins" pitchFamily="34" charset="-120"/>
              </a:rPr>
              <a:t>
</a:t>
            </a:r>
            <a:pPr indent="0" marL="0">
              <a:lnSpc>
                <a:spcPts val="1418"/>
              </a:lnSpc>
              <a:buNone/>
            </a:pPr>
            <a:r>
              <a:rPr lang="en-US" sz="1125" dirty="0">
                <a:solidFill>
                  <a:srgbClr val="000000"/>
                </a:solidFill>
                <a:latin typeface="Poppins" pitchFamily="34" charset="0"/>
                <a:ea typeface="Poppins" pitchFamily="34" charset="-122"/>
                <a:cs typeface="Poppins" pitchFamily="34" charset="-120"/>
              </a:rPr>
              <a:t>المواقف نحو البيئة.</a:t>
            </a:r>
            <a:endParaRPr lang="en-US" sz="1125" dirty="0"/>
          </a:p>
        </p:txBody>
      </p:sp>
      <p:sp>
        <p:nvSpPr>
          <p:cNvPr id="21" name="Text 12"/>
          <p:cNvSpPr/>
          <p:nvPr/>
        </p:nvSpPr>
        <p:spPr>
          <a:xfrm>
            <a:off x="10563225" y="5467350"/>
            <a:ext cx="4264223" cy="684014"/>
          </a:xfrm>
          <a:prstGeom prst="rect">
            <a:avLst/>
          </a:prstGeom>
          <a:noFill/>
          <a:ln/>
        </p:spPr>
        <p:txBody>
          <a:bodyPr wrap="square" lIns="0" tIns="0" rIns="0" bIns="0" rtlCol="0" anchor="ctr" vert="horz"/>
          <a:lstStyle/>
          <a:p>
            <a:pPr indent="0" marL="0">
              <a:lnSpc>
                <a:spcPts val="1796"/>
              </a:lnSpc>
              <a:buNone/>
            </a:pPr>
            <a:r>
              <a:rPr lang="en-US" sz="1425" dirty="0">
                <a:solidFill>
                  <a:srgbClr val="000000"/>
                </a:solidFill>
                <a:latin typeface="Poppins" pitchFamily="34" charset="0"/>
                <a:ea typeface="Poppins" pitchFamily="34" charset="-122"/>
                <a:cs typeface="Poppins" pitchFamily="34" charset="-120"/>
              </a:rPr>
              <a:t>معالجة إدمان الشاشات،تأثير وسائل التواصل</a:t>
            </a:r>
            <a:pPr indent="0" marL="0">
              <a:lnSpc>
                <a:spcPts val="1796"/>
              </a:lnSpc>
              <a:buNone/>
            </a:pPr>
            <a:r>
              <a:rPr lang="en-US" sz="1425" dirty="0">
                <a:solidFill>
                  <a:srgbClr val="000000"/>
                </a:solidFill>
                <a:latin typeface="Poppins" pitchFamily="34" charset="0"/>
                <a:ea typeface="Poppins" pitchFamily="34" charset="-122"/>
                <a:cs typeface="Poppins" pitchFamily="34" charset="-120"/>
              </a:rPr>
              <a:t>
</a:t>
            </a:r>
            <a:pPr indent="0" marL="0">
              <a:lnSpc>
                <a:spcPts val="1796"/>
              </a:lnSpc>
              <a:buNone/>
            </a:pPr>
            <a:r>
              <a:rPr lang="en-US" sz="1425" dirty="0">
                <a:solidFill>
                  <a:srgbClr val="000000"/>
                </a:solidFill>
                <a:latin typeface="Poppins" pitchFamily="34" charset="0"/>
                <a:ea typeface="Poppins" pitchFamily="34" charset="-122"/>
                <a:cs typeface="Poppins" pitchFamily="34" charset="-120"/>
              </a:rPr>
              <a:t>الاجتماعي على الصحة النفسية، والتفكير مع</a:t>
            </a:r>
            <a:pPr indent="0" marL="0">
              <a:lnSpc>
                <a:spcPts val="1796"/>
              </a:lnSpc>
              <a:buNone/>
            </a:pPr>
            <a:r>
              <a:rPr lang="en-US" sz="1425" dirty="0">
                <a:solidFill>
                  <a:srgbClr val="000000"/>
                </a:solidFill>
                <a:latin typeface="Poppins" pitchFamily="34" charset="0"/>
                <a:ea typeface="Poppins" pitchFamily="34" charset="-122"/>
                <a:cs typeface="Poppins" pitchFamily="34" charset="-120"/>
              </a:rPr>
              <a:t>
</a:t>
            </a:r>
            <a:pPr indent="0" marL="0">
              <a:lnSpc>
                <a:spcPts val="1796"/>
              </a:lnSpc>
              <a:buNone/>
            </a:pPr>
            <a:r>
              <a:rPr lang="en-US" sz="1425" dirty="0">
                <a:solidFill>
                  <a:srgbClr val="000000"/>
                </a:solidFill>
                <a:latin typeface="Poppins" pitchFamily="34" charset="0"/>
                <a:ea typeface="Poppins" pitchFamily="34" charset="-122"/>
                <a:cs typeface="Poppins" pitchFamily="34" charset="-120"/>
              </a:rPr>
              <a:t>العصر الرقمي.</a:t>
            </a:r>
            <a:endParaRPr lang="en-US" sz="1425" dirty="0"/>
          </a:p>
        </p:txBody>
      </p:sp>
      <p:sp>
        <p:nvSpPr>
          <p:cNvPr id="22" name="Text 13"/>
          <p:cNvSpPr/>
          <p:nvPr/>
        </p:nvSpPr>
        <p:spPr>
          <a:xfrm>
            <a:off x="4838700" y="4371975"/>
            <a:ext cx="391418" cy="575965"/>
          </a:xfrm>
          <a:prstGeom prst="rect">
            <a:avLst/>
          </a:prstGeom>
          <a:noFill/>
          <a:ln/>
        </p:spPr>
        <p:txBody>
          <a:bodyPr wrap="square" lIns="0" tIns="0" rIns="0" bIns="0" rtlCol="0" anchor="ctr" vert="horz"/>
          <a:lstStyle/>
          <a:p>
            <a:pPr indent="0" marL="0">
              <a:lnSpc>
                <a:spcPts val="1512"/>
              </a:lnSpc>
              <a:buNone/>
            </a:pPr>
            <a:r>
              <a:rPr lang="en-US" sz="1200" dirty="0">
                <a:solidFill>
                  <a:srgbClr val="000000"/>
                </a:solidFill>
                <a:latin typeface="Poppins" pitchFamily="34" charset="0"/>
                <a:ea typeface="Poppins" pitchFamily="34" charset="-122"/>
                <a:cs typeface="Poppins" pitchFamily="34" charset="-120"/>
              </a:rPr>
              <a:t>يهمه تحسين عمليات التعلم والتعليم، معالجة</a:t>
            </a:r>
            <a:pPr indent="0" marL="0">
              <a:lnSpc>
                <a:spcPts val="1512"/>
              </a:lnSpc>
              <a:buNone/>
            </a:pPr>
            <a:r>
              <a:rPr lang="en-US" sz="1200" dirty="0">
                <a:solidFill>
                  <a:srgbClr val="000000"/>
                </a:solidFill>
                <a:latin typeface="Poppins" pitchFamily="34" charset="0"/>
                <a:ea typeface="Poppins" pitchFamily="34" charset="-122"/>
                <a:cs typeface="Poppins" pitchFamily="34" charset="-120"/>
              </a:rPr>
              <a:t>
</a:t>
            </a:r>
            <a:pPr indent="0" marL="0">
              <a:lnSpc>
                <a:spcPts val="1512"/>
              </a:lnSpc>
              <a:buNone/>
            </a:pPr>
            <a:r>
              <a:rPr lang="en-US" sz="1200" dirty="0">
                <a:solidFill>
                  <a:srgbClr val="000000"/>
                </a:solidFill>
                <a:latin typeface="Poppins" pitchFamily="34" charset="0"/>
                <a:ea typeface="Poppins" pitchFamily="34" charset="-122"/>
                <a:cs typeface="Poppins" pitchFamily="34" charset="-120"/>
              </a:rPr>
              <a:t>صعوبات التعلم، وتطوير استراتيجيات</a:t>
            </a:r>
            <a:pPr indent="0" marL="0">
              <a:lnSpc>
                <a:spcPts val="1512"/>
              </a:lnSpc>
              <a:buNone/>
            </a:pPr>
            <a:r>
              <a:rPr lang="en-US" sz="1200" dirty="0">
                <a:solidFill>
                  <a:srgbClr val="000000"/>
                </a:solidFill>
                <a:latin typeface="Poppins" pitchFamily="34" charset="0"/>
                <a:ea typeface="Poppins" pitchFamily="34" charset="-122"/>
                <a:cs typeface="Poppins" pitchFamily="34" charset="-120"/>
              </a:rPr>
              <a:t>
</a:t>
            </a:r>
            <a:pPr indent="0" marL="0">
              <a:lnSpc>
                <a:spcPts val="1512"/>
              </a:lnSpc>
              <a:buNone/>
            </a:pPr>
            <a:r>
              <a:rPr lang="en-US" sz="1200" dirty="0">
                <a:solidFill>
                  <a:srgbClr val="000000"/>
                </a:solidFill>
                <a:latin typeface="Poppins" pitchFamily="34" charset="0"/>
                <a:ea typeface="Poppins" pitchFamily="34" charset="-122"/>
                <a:cs typeface="Poppins" pitchFamily="34" charset="-120"/>
              </a:rPr>
              <a:t>تعليمية فعالة تراعي الفروق الفردية.</a:t>
            </a:r>
            <a:endParaRPr lang="en-US" sz="1200" dirty="0"/>
          </a:p>
        </p:txBody>
      </p:sp>
      <p:sp>
        <p:nvSpPr>
          <p:cNvPr id="23" name="Text 14"/>
          <p:cNvSpPr/>
          <p:nvPr/>
        </p:nvSpPr>
        <p:spPr>
          <a:xfrm>
            <a:off x="4686300" y="5591175"/>
            <a:ext cx="551408" cy="383977"/>
          </a:xfrm>
          <a:prstGeom prst="rect">
            <a:avLst/>
          </a:prstGeom>
          <a:noFill/>
          <a:ln/>
        </p:spPr>
        <p:txBody>
          <a:bodyPr wrap="square" lIns="0" tIns="0" rIns="0" bIns="0" rtlCol="0" anchor="ctr" vert="horz"/>
          <a:lstStyle/>
          <a:p>
            <a:pPr indent="0" marL="0">
              <a:lnSpc>
                <a:spcPts val="1512"/>
              </a:lnSpc>
              <a:buNone/>
            </a:pPr>
            <a:r>
              <a:rPr lang="en-US" sz="1200" dirty="0">
                <a:solidFill>
                  <a:srgbClr val="000000"/>
                </a:solidFill>
                <a:latin typeface="Poppins" pitchFamily="34" charset="0"/>
                <a:ea typeface="Poppins" pitchFamily="34" charset="-122"/>
                <a:cs typeface="Poppins" pitchFamily="34" charset="-120"/>
              </a:rPr>
              <a:t>يطبق المفاهيم النفسية في بيئة العمل</a:t>
            </a:r>
            <a:pPr indent="0" marL="0">
              <a:lnSpc>
                <a:spcPts val="1512"/>
              </a:lnSpc>
              <a:buNone/>
            </a:pPr>
            <a:r>
              <a:rPr lang="en-US" sz="1200" dirty="0">
                <a:solidFill>
                  <a:srgbClr val="000000"/>
                </a:solidFill>
                <a:latin typeface="Poppins" pitchFamily="34" charset="0"/>
                <a:ea typeface="Poppins" pitchFamily="34" charset="-122"/>
                <a:cs typeface="Poppins" pitchFamily="34" charset="-120"/>
              </a:rPr>
              <a:t>
</a:t>
            </a:r>
            <a:pPr indent="0" marL="0">
              <a:lnSpc>
                <a:spcPts val="1512"/>
              </a:lnSpc>
              <a:buNone/>
            </a:pPr>
            <a:r>
              <a:rPr lang="en-US" sz="1200" dirty="0">
                <a:solidFill>
                  <a:srgbClr val="000000"/>
                </a:solidFill>
                <a:latin typeface="Poppins" pitchFamily="34" charset="0"/>
                <a:ea typeface="Poppins" pitchFamily="34" charset="-122"/>
                <a:cs typeface="Poppins" pitchFamily="34" charset="-120"/>
              </a:rPr>
              <a:t>لتحسين الأداء، القيادة، والرخاية المهنية.</a:t>
            </a:r>
            <a:endParaRPr lang="en-US" sz="1200" dirty="0"/>
          </a:p>
        </p:txBody>
      </p:sp>
      <p:sp>
        <p:nvSpPr>
          <p:cNvPr id="24" name="Text 15"/>
          <p:cNvSpPr/>
          <p:nvPr/>
        </p:nvSpPr>
        <p:spPr>
          <a:xfrm>
            <a:off x="10315575" y="3000375"/>
            <a:ext cx="373261" cy="575965"/>
          </a:xfrm>
          <a:prstGeom prst="rect">
            <a:avLst/>
          </a:prstGeom>
          <a:noFill/>
          <a:ln/>
        </p:spPr>
        <p:txBody>
          <a:bodyPr wrap="square" lIns="0" tIns="0" rIns="0" bIns="0" rtlCol="0" anchor="ctr" vert="horz"/>
          <a:lstStyle/>
          <a:p>
            <a:pPr indent="0" marL="0">
              <a:lnSpc>
                <a:spcPts val="1512"/>
              </a:lnSpc>
              <a:buNone/>
            </a:pPr>
            <a:r>
              <a:rPr lang="en-US" sz="1200" dirty="0">
                <a:solidFill>
                  <a:srgbClr val="000000"/>
                </a:solidFill>
                <a:latin typeface="Poppins" pitchFamily="34" charset="0"/>
                <a:ea typeface="Poppins" pitchFamily="34" charset="-122"/>
                <a:cs typeface="Poppins" pitchFamily="34" charset="-120"/>
              </a:rPr>
              <a:t>يساهم علماء النفس في فهم السلوكيات الصحية</a:t>
            </a:r>
            <a:pPr indent="0" marL="0">
              <a:lnSpc>
                <a:spcPts val="1512"/>
              </a:lnSpc>
              <a:buNone/>
            </a:pPr>
            <a:r>
              <a:rPr lang="en-US" sz="1200" dirty="0">
                <a:solidFill>
                  <a:srgbClr val="000000"/>
                </a:solidFill>
                <a:latin typeface="Poppins" pitchFamily="34" charset="0"/>
                <a:ea typeface="Poppins" pitchFamily="34" charset="-122"/>
                <a:cs typeface="Poppins" pitchFamily="34" charset="-120"/>
              </a:rPr>
              <a:t>
</a:t>
            </a:r>
            <a:pPr indent="0" marL="0">
              <a:lnSpc>
                <a:spcPts val="1512"/>
              </a:lnSpc>
              <a:buNone/>
            </a:pPr>
            <a:r>
              <a:rPr lang="en-US" sz="1200" dirty="0">
                <a:solidFill>
                  <a:srgbClr val="000000"/>
                </a:solidFill>
                <a:latin typeface="Poppins" pitchFamily="34" charset="0"/>
                <a:ea typeface="Poppins" pitchFamily="34" charset="-122"/>
                <a:cs typeface="Poppins" pitchFamily="34" charset="-120"/>
              </a:rPr>
              <a:t>تصميم حملات التوعية، وتطوير تدخلات</a:t>
            </a:r>
            <a:pPr indent="0" marL="0">
              <a:lnSpc>
                <a:spcPts val="1512"/>
              </a:lnSpc>
              <a:buNone/>
            </a:pPr>
            <a:r>
              <a:rPr lang="en-US" sz="1200" dirty="0">
                <a:solidFill>
                  <a:srgbClr val="000000"/>
                </a:solidFill>
                <a:latin typeface="Poppins" pitchFamily="34" charset="0"/>
                <a:ea typeface="Poppins" pitchFamily="34" charset="-122"/>
                <a:cs typeface="Poppins" pitchFamily="34" charset="-120"/>
              </a:rPr>
              <a:t>
</a:t>
            </a:r>
            <a:pPr indent="0" marL="0">
              <a:lnSpc>
                <a:spcPts val="1512"/>
              </a:lnSpc>
              <a:buNone/>
            </a:pPr>
            <a:r>
              <a:rPr lang="en-US" sz="1200" dirty="0">
                <a:solidFill>
                  <a:srgbClr val="000000"/>
                </a:solidFill>
                <a:latin typeface="Poppins" pitchFamily="34" charset="0"/>
                <a:ea typeface="Poppins" pitchFamily="34" charset="-122"/>
                <a:cs typeface="Poppins" pitchFamily="34" charset="-120"/>
              </a:rPr>
              <a:t>سلوكية لوقاية من الأمراض المزمنة.</a:t>
            </a:r>
            <a:endParaRPr lang="en-US"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9985177" y="4341019"/>
            <a:ext cx="1670298" cy="1179463"/>
          </a:xfrm>
          <a:prstGeom prst="rect">
            <a:avLst/>
          </a:prstGeom>
        </p:spPr>
      </p:pic>
      <p:pic>
        <p:nvPicPr>
          <p:cNvPr id="4" name="Image 2" descr="preencoded.png">    </p:cNvPr>
          <p:cNvPicPr>
            <a:picLocks noChangeAspect="1"/>
          </p:cNvPicPr>
          <p:nvPr/>
        </p:nvPicPr>
        <p:blipFill>
          <a:blip r:embed="rId3"/>
          <a:stretch>
            <a:fillRect/>
          </a:stretch>
        </p:blipFill>
        <p:spPr>
          <a:xfrm>
            <a:off x="11082486" y="3243709"/>
            <a:ext cx="792361" cy="809179"/>
          </a:xfrm>
          <a:prstGeom prst="rect">
            <a:avLst/>
          </a:prstGeom>
        </p:spPr>
      </p:pic>
      <p:pic>
        <p:nvPicPr>
          <p:cNvPr id="5" name="Image 3" descr="preencoded.png">    </p:cNvPr>
          <p:cNvPicPr>
            <a:picLocks noChangeAspect="1"/>
          </p:cNvPicPr>
          <p:nvPr/>
        </p:nvPicPr>
        <p:blipFill>
          <a:blip r:embed="rId4"/>
          <a:stretch>
            <a:fillRect/>
          </a:stretch>
        </p:blipFill>
        <p:spPr>
          <a:xfrm>
            <a:off x="9643765" y="1899642"/>
            <a:ext cx="1121569" cy="1042392"/>
          </a:xfrm>
          <a:prstGeom prst="rect">
            <a:avLst/>
          </a:prstGeom>
        </p:spPr>
      </p:pic>
      <p:pic>
        <p:nvPicPr>
          <p:cNvPr id="6" name="Image 4" descr="preencoded.png">    </p:cNvPr>
          <p:cNvPicPr>
            <a:picLocks noChangeAspect="1"/>
          </p:cNvPicPr>
          <p:nvPr/>
        </p:nvPicPr>
        <p:blipFill>
          <a:blip r:embed="rId5"/>
          <a:stretch>
            <a:fillRect/>
          </a:stretch>
        </p:blipFill>
        <p:spPr>
          <a:xfrm>
            <a:off x="6632377" y="2311003"/>
            <a:ext cx="2560290" cy="2811661"/>
          </a:xfrm>
          <a:prstGeom prst="rect">
            <a:avLst/>
          </a:prstGeom>
        </p:spPr>
      </p:pic>
      <p:pic>
        <p:nvPicPr>
          <p:cNvPr id="7" name="Image 5" descr="preencoded.png">    </p:cNvPr>
          <p:cNvPicPr>
            <a:picLocks noChangeAspect="1"/>
          </p:cNvPicPr>
          <p:nvPr/>
        </p:nvPicPr>
        <p:blipFill>
          <a:blip r:embed="rId6"/>
          <a:stretch>
            <a:fillRect/>
          </a:stretch>
        </p:blipFill>
        <p:spPr>
          <a:xfrm>
            <a:off x="5449788" y="5260032"/>
            <a:ext cx="731490" cy="822871"/>
          </a:xfrm>
          <a:prstGeom prst="rect">
            <a:avLst/>
          </a:prstGeom>
        </p:spPr>
      </p:pic>
      <p:pic>
        <p:nvPicPr>
          <p:cNvPr id="8" name="Image 6" descr="preencoded.png">    </p:cNvPr>
          <p:cNvPicPr>
            <a:picLocks noChangeAspect="1"/>
          </p:cNvPicPr>
          <p:nvPr/>
        </p:nvPicPr>
        <p:blipFill>
          <a:blip r:embed="rId7"/>
          <a:stretch>
            <a:fillRect/>
          </a:stretch>
        </p:blipFill>
        <p:spPr>
          <a:xfrm>
            <a:off x="4328071" y="5273725"/>
            <a:ext cx="1084957" cy="946398"/>
          </a:xfrm>
          <a:prstGeom prst="rect">
            <a:avLst/>
          </a:prstGeom>
        </p:spPr>
      </p:pic>
      <p:pic>
        <p:nvPicPr>
          <p:cNvPr id="9" name="Image 7" descr="preencoded.png">    </p:cNvPr>
          <p:cNvPicPr>
            <a:picLocks noChangeAspect="1"/>
          </p:cNvPicPr>
          <p:nvPr/>
        </p:nvPicPr>
        <p:blipFill>
          <a:blip r:embed="rId8"/>
          <a:stretch>
            <a:fillRect/>
          </a:stretch>
        </p:blipFill>
        <p:spPr>
          <a:xfrm>
            <a:off x="3755082" y="5314950"/>
            <a:ext cx="548580" cy="767953"/>
          </a:xfrm>
          <a:prstGeom prst="rect">
            <a:avLst/>
          </a:prstGeom>
        </p:spPr>
      </p:pic>
      <p:pic>
        <p:nvPicPr>
          <p:cNvPr id="10" name="Image 8" descr="preencoded.png">    </p:cNvPr>
          <p:cNvPicPr>
            <a:picLocks noChangeAspect="1"/>
          </p:cNvPicPr>
          <p:nvPr/>
        </p:nvPicPr>
        <p:blipFill>
          <a:blip r:embed="rId9"/>
          <a:stretch>
            <a:fillRect/>
          </a:stretch>
        </p:blipFill>
        <p:spPr>
          <a:xfrm>
            <a:off x="4913263" y="3710136"/>
            <a:ext cx="914400" cy="932557"/>
          </a:xfrm>
          <a:prstGeom prst="rect">
            <a:avLst/>
          </a:prstGeom>
        </p:spPr>
      </p:pic>
      <p:pic>
        <p:nvPicPr>
          <p:cNvPr id="11" name="Image 9" descr="preencoded.png">    </p:cNvPr>
          <p:cNvPicPr>
            <a:picLocks noChangeAspect="1"/>
          </p:cNvPicPr>
          <p:nvPr/>
        </p:nvPicPr>
        <p:blipFill>
          <a:blip r:embed="rId10"/>
          <a:stretch>
            <a:fillRect/>
          </a:stretch>
        </p:blipFill>
        <p:spPr>
          <a:xfrm>
            <a:off x="3901380" y="3710136"/>
            <a:ext cx="914400" cy="932557"/>
          </a:xfrm>
          <a:prstGeom prst="rect">
            <a:avLst/>
          </a:prstGeom>
        </p:spPr>
      </p:pic>
      <p:pic>
        <p:nvPicPr>
          <p:cNvPr id="12" name="Image 10" descr="preencoded.png">    </p:cNvPr>
          <p:cNvPicPr>
            <a:picLocks noChangeAspect="1"/>
          </p:cNvPicPr>
          <p:nvPr/>
        </p:nvPicPr>
        <p:blipFill>
          <a:blip r:embed="rId11"/>
          <a:stretch>
            <a:fillRect/>
          </a:stretch>
        </p:blipFill>
        <p:spPr>
          <a:xfrm>
            <a:off x="5291286" y="1529209"/>
            <a:ext cx="341263" cy="575965"/>
          </a:xfrm>
          <a:prstGeom prst="rect">
            <a:avLst/>
          </a:prstGeom>
        </p:spPr>
      </p:pic>
      <p:pic>
        <p:nvPicPr>
          <p:cNvPr id="13" name="Image 11" descr="preencoded.png">    </p:cNvPr>
          <p:cNvPicPr>
            <a:picLocks noChangeAspect="1"/>
          </p:cNvPicPr>
          <p:nvPr/>
        </p:nvPicPr>
        <p:blipFill>
          <a:blip r:embed="rId12"/>
          <a:stretch>
            <a:fillRect/>
          </a:stretch>
        </p:blipFill>
        <p:spPr>
          <a:xfrm>
            <a:off x="4608463" y="1563588"/>
            <a:ext cx="621655" cy="349746"/>
          </a:xfrm>
          <a:prstGeom prst="rect">
            <a:avLst/>
          </a:prstGeom>
        </p:spPr>
      </p:pic>
      <p:pic>
        <p:nvPicPr>
          <p:cNvPr id="14" name="Image 12" descr="preencoded.png">    </p:cNvPr>
          <p:cNvPicPr>
            <a:picLocks noChangeAspect="1"/>
          </p:cNvPicPr>
          <p:nvPr/>
        </p:nvPicPr>
        <p:blipFill>
          <a:blip r:embed="rId13"/>
          <a:stretch>
            <a:fillRect/>
          </a:stretch>
        </p:blipFill>
        <p:spPr>
          <a:xfrm>
            <a:off x="3998863" y="1597819"/>
            <a:ext cx="560784" cy="500509"/>
          </a:xfrm>
          <a:prstGeom prst="rect">
            <a:avLst/>
          </a:prstGeom>
        </p:spPr>
      </p:pic>
      <p:pic>
        <p:nvPicPr>
          <p:cNvPr id="15" name="Image 13" descr="preencoded.png">    </p:cNvPr>
          <p:cNvPicPr>
            <a:picLocks noChangeAspect="1"/>
          </p:cNvPicPr>
          <p:nvPr/>
        </p:nvPicPr>
        <p:blipFill>
          <a:blip r:embed="rId14"/>
          <a:stretch>
            <a:fillRect/>
          </a:stretch>
        </p:blipFill>
        <p:spPr>
          <a:xfrm>
            <a:off x="889992" y="4203948"/>
            <a:ext cx="707082" cy="678805"/>
          </a:xfrm>
          <a:prstGeom prst="rect">
            <a:avLst/>
          </a:prstGeom>
        </p:spPr>
      </p:pic>
      <p:pic>
        <p:nvPicPr>
          <p:cNvPr id="16" name="Image 14" descr="preencoded.png">    </p:cNvPr>
          <p:cNvPicPr>
            <a:picLocks noChangeAspect="1"/>
          </p:cNvPicPr>
          <p:nvPr/>
        </p:nvPicPr>
        <p:blipFill>
          <a:blip r:embed="rId15"/>
          <a:stretch>
            <a:fillRect/>
          </a:stretch>
        </p:blipFill>
        <p:spPr>
          <a:xfrm>
            <a:off x="1328886" y="1515517"/>
            <a:ext cx="926455" cy="987475"/>
          </a:xfrm>
          <a:prstGeom prst="rect">
            <a:avLst/>
          </a:prstGeom>
        </p:spPr>
      </p:pic>
      <p:pic>
        <p:nvPicPr>
          <p:cNvPr id="17" name="Image 15" descr="preencoded.png">    </p:cNvPr>
          <p:cNvPicPr>
            <a:picLocks noChangeAspect="1"/>
          </p:cNvPicPr>
          <p:nvPr/>
        </p:nvPicPr>
        <p:blipFill>
          <a:blip r:embed="rId16"/>
          <a:stretch>
            <a:fillRect/>
          </a:stretch>
        </p:blipFill>
        <p:spPr>
          <a:xfrm>
            <a:off x="280392" y="1501825"/>
            <a:ext cx="853380" cy="994321"/>
          </a:xfrm>
          <a:prstGeom prst="rect">
            <a:avLst/>
          </a:prstGeom>
        </p:spPr>
      </p:pic>
      <p:sp>
        <p:nvSpPr>
          <p:cNvPr id="18" name="Text 0"/>
          <p:cNvSpPr/>
          <p:nvPr/>
        </p:nvSpPr>
        <p:spPr>
          <a:xfrm>
            <a:off x="-3045202" y="257175"/>
            <a:ext cx="18912840" cy="388590"/>
          </a:xfrm>
          <a:prstGeom prst="rect">
            <a:avLst/>
          </a:prstGeom>
          <a:noFill/>
          <a:ln/>
        </p:spPr>
        <p:txBody>
          <a:bodyPr wrap="square" lIns="0" tIns="0" rIns="0" bIns="0" rtlCol="0" anchor="ctr" vert="horz"/>
          <a:lstStyle/>
          <a:p>
            <a:pPr algn="ctr" indent="0" marL="0">
              <a:lnSpc>
                <a:spcPts val="3060"/>
              </a:lnSpc>
              <a:buNone/>
            </a:pPr>
            <a:r>
              <a:rPr lang="en-US" sz="2550" b="1" dirty="0">
                <a:solidFill>
                  <a:srgbClr val="4A2E0B"/>
                </a:solidFill>
                <a:latin typeface="PlayfairDisplay-BoldItalic" pitchFamily="34" charset="0"/>
                <a:ea typeface="PlayfairDisplay-BoldItalic" pitchFamily="34" charset="-122"/>
                <a:cs typeface="PlayfairDisplay-BoldItalic" pitchFamily="34" charset="-120"/>
              </a:rPr>
              <a:t>الجلسة 2: الجذور الفلسفية ونشأة المختبرات الأولى</a:t>
            </a:r>
            <a:endParaRPr lang="en-US" sz="2550" dirty="0"/>
          </a:p>
        </p:txBody>
      </p:sp>
      <p:sp>
        <p:nvSpPr>
          <p:cNvPr id="19" name="Text 1"/>
          <p:cNvSpPr/>
          <p:nvPr/>
        </p:nvSpPr>
        <p:spPr>
          <a:xfrm>
            <a:off x="7126560" y="1285875"/>
            <a:ext cx="1752600" cy="247650"/>
          </a:xfrm>
          <a:prstGeom prst="rect">
            <a:avLst/>
          </a:prstGeom>
          <a:noFill/>
          <a:ln/>
        </p:spPr>
        <p:txBody>
          <a:bodyPr wrap="square" lIns="0" tIns="0" rIns="0" bIns="0" rtlCol="0" anchor="ctr" vert="horz"/>
          <a:lstStyle/>
          <a:p>
            <a:pPr algn="ctr" indent="0" marL="0">
              <a:buNone/>
            </a:pPr>
            <a:r>
              <a:rPr lang="en-US" sz="1725" b="1" dirty="0">
                <a:solidFill>
                  <a:srgbClr val="FDF0D5"/>
                </a:solidFill>
                <a:latin typeface="PlayfairDisplay-BoldItalic" pitchFamily="34" charset="0"/>
                <a:ea typeface="PlayfairDisplay-BoldItalic" pitchFamily="34" charset="-122"/>
                <a:cs typeface="PlayfairDisplay-BoldItalic" pitchFamily="34" charset="-120"/>
              </a:rPr>
              <a:t>1879</a:t>
            </a:r>
            <a:endParaRPr lang="en-US" sz="1725" dirty="0"/>
          </a:p>
        </p:txBody>
      </p:sp>
      <p:sp>
        <p:nvSpPr>
          <p:cNvPr id="20" name="Text 2"/>
          <p:cNvSpPr/>
          <p:nvPr/>
        </p:nvSpPr>
        <p:spPr>
          <a:xfrm>
            <a:off x="714375" y="4943475"/>
            <a:ext cx="1225748" cy="241102"/>
          </a:xfrm>
          <a:prstGeom prst="rect">
            <a:avLst/>
          </a:prstGeom>
          <a:noFill/>
          <a:ln/>
        </p:spPr>
        <p:txBody>
          <a:bodyPr wrap="square" lIns="0" tIns="0" rIns="0" bIns="0" rtlCol="0" anchor="ctr" vert="horz"/>
          <a:lstStyle/>
          <a:p>
            <a:pPr algn="ctr" indent="0" marL="0">
              <a:lnSpc>
                <a:spcPts val="949"/>
              </a:lnSpc>
              <a:buNone/>
            </a:pPr>
            <a:r>
              <a:rPr lang="en-US" sz="825" b="1" dirty="0">
                <a:solidFill>
                  <a:srgbClr val="000000"/>
                </a:solidFill>
                <a:latin typeface="OpenSans-Bold" pitchFamily="34" charset="0"/>
                <a:ea typeface="OpenSans-Bold" pitchFamily="34" charset="-122"/>
                <a:cs typeface="OpenSans-Bold" pitchFamily="34" charset="-120"/>
              </a:rPr>
              <a:t>تأمل فلسفي وجدلي</a:t>
            </a:r>
            <a:pPr algn="ctr" indent="0" marL="0">
              <a:lnSpc>
                <a:spcPts val="949"/>
              </a:lnSpc>
              <a:buNone/>
            </a:pPr>
            <a:r>
              <a:rPr lang="en-US" sz="825" b="1" dirty="0">
                <a:solidFill>
                  <a:srgbClr val="000000"/>
                </a:solidFill>
                <a:latin typeface="OpenSans-Bold" pitchFamily="34" charset="0"/>
                <a:ea typeface="OpenSans-Bold" pitchFamily="34" charset="-122"/>
                <a:cs typeface="OpenSans-Bold" pitchFamily="34" charset="-120"/>
              </a:rPr>
              <a:t>
</a:t>
            </a:r>
            <a:pPr algn="ctr" indent="0" marL="0">
              <a:lnSpc>
                <a:spcPts val="949"/>
              </a:lnSpc>
              <a:buNone/>
            </a:pPr>
            <a:r>
              <a:rPr lang="en-US" sz="825" b="1" dirty="0">
                <a:solidFill>
                  <a:srgbClr val="000000"/>
                </a:solidFill>
                <a:latin typeface="OpenSans-Bold" pitchFamily="34" charset="0"/>
                <a:ea typeface="OpenSans-Bold" pitchFamily="34" charset="-122"/>
                <a:cs typeface="OpenSans-Bold" pitchFamily="34" charset="-120"/>
              </a:rPr>
              <a:t>فكري</a:t>
            </a:r>
            <a:endParaRPr lang="en-US" sz="825" dirty="0"/>
          </a:p>
        </p:txBody>
      </p:sp>
      <p:sp>
        <p:nvSpPr>
          <p:cNvPr id="21" name="Text 3"/>
          <p:cNvSpPr/>
          <p:nvPr/>
        </p:nvSpPr>
        <p:spPr>
          <a:xfrm>
            <a:off x="5447303" y="5200650"/>
            <a:ext cx="5349240" cy="148530"/>
          </a:xfrm>
          <a:prstGeom prst="rect">
            <a:avLst/>
          </a:prstGeom>
          <a:noFill/>
          <a:ln/>
        </p:spPr>
        <p:txBody>
          <a:bodyPr wrap="square" lIns="0" tIns="0" rIns="0" bIns="0" rtlCol="0" anchor="ctr" vert="horz"/>
          <a:lstStyle/>
          <a:p>
            <a:pPr algn="ctr" indent="0" marL="0">
              <a:lnSpc>
                <a:spcPts val="1170"/>
              </a:lnSpc>
              <a:buNone/>
            </a:pPr>
            <a:r>
              <a:rPr lang="en-US" sz="900" b="1" dirty="0">
                <a:solidFill>
                  <a:srgbClr val="000000"/>
                </a:solidFill>
                <a:latin typeface="OpenSans-Bold" pitchFamily="34" charset="0"/>
                <a:ea typeface="OpenSans-Bold" pitchFamily="34" charset="-122"/>
                <a:cs typeface="OpenSans-Bold" pitchFamily="34" charset="-120"/>
              </a:rPr>
              <a:t>وليم فونت (الأب المؤسس) - جامعة لايزيجن</a:t>
            </a:r>
            <a:endParaRPr lang="en-US" sz="900" dirty="0"/>
          </a:p>
        </p:txBody>
      </p:sp>
      <p:sp>
        <p:nvSpPr>
          <p:cNvPr id="22" name="Text 4"/>
          <p:cNvSpPr/>
          <p:nvPr/>
        </p:nvSpPr>
        <p:spPr>
          <a:xfrm>
            <a:off x="714375" y="3457575"/>
            <a:ext cx="198686" cy="297061"/>
          </a:xfrm>
          <a:prstGeom prst="rect">
            <a:avLst/>
          </a:prstGeom>
          <a:noFill/>
          <a:ln/>
        </p:spPr>
        <p:txBody>
          <a:bodyPr wrap="square" lIns="0" tIns="0" rIns="0" bIns="0" rtlCol="0" anchor="ctr" vert="horz"/>
          <a:lstStyle/>
          <a:p>
            <a:pPr algn="ctr" indent="0" marL="0">
              <a:lnSpc>
                <a:spcPts val="1170"/>
              </a:lnSpc>
              <a:buNone/>
            </a:pPr>
            <a:r>
              <a:rPr lang="en-US" sz="975" b="1" dirty="0">
                <a:solidFill>
                  <a:srgbClr val="000000"/>
                </a:solidFill>
                <a:latin typeface="OpenSans-Bold" pitchFamily="34" charset="0"/>
                <a:ea typeface="OpenSans-Bold" pitchFamily="34" charset="-122"/>
                <a:cs typeface="OpenSans-Bold" pitchFamily="34" charset="-120"/>
              </a:rPr>
              <a:t>الفلسفة اليونانية</a:t>
            </a:r>
            <a:pPr algn="ctr" indent="0" marL="0">
              <a:lnSpc>
                <a:spcPts val="1170"/>
              </a:lnSpc>
              <a:buNone/>
            </a:pPr>
            <a:r>
              <a:rPr lang="en-US" sz="975" b="1" dirty="0">
                <a:solidFill>
                  <a:srgbClr val="000000"/>
                </a:solidFill>
                <a:latin typeface="OpenSans-Bold" pitchFamily="34" charset="0"/>
                <a:ea typeface="OpenSans-Bold" pitchFamily="34" charset="-122"/>
                <a:cs typeface="OpenSans-Bold" pitchFamily="34" charset="-120"/>
              </a:rPr>
              <a:t>
</a:t>
            </a:r>
            <a:pPr algn="ctr" indent="0" marL="0">
              <a:lnSpc>
                <a:spcPts val="1170"/>
              </a:lnSpc>
              <a:buNone/>
            </a:pPr>
            <a:r>
              <a:rPr lang="en-US" sz="975" b="1" dirty="0">
                <a:solidFill>
                  <a:srgbClr val="000000"/>
                </a:solidFill>
                <a:latin typeface="OpenSans-Bold" pitchFamily="34" charset="0"/>
                <a:ea typeface="OpenSans-Bold" pitchFamily="34" charset="-122"/>
                <a:cs typeface="OpenSans-Bold" pitchFamily="34" charset="-120"/>
              </a:rPr>
              <a:t>القديمة</a:t>
            </a:r>
            <a:endParaRPr lang="en-US" sz="975" dirty="0"/>
          </a:p>
        </p:txBody>
      </p:sp>
      <p:sp>
        <p:nvSpPr>
          <p:cNvPr id="23" name="Text 5"/>
          <p:cNvSpPr/>
          <p:nvPr/>
        </p:nvSpPr>
        <p:spPr>
          <a:xfrm>
            <a:off x="9734550" y="3457575"/>
            <a:ext cx="1414463" cy="319980"/>
          </a:xfrm>
          <a:prstGeom prst="rect">
            <a:avLst/>
          </a:prstGeom>
          <a:noFill/>
          <a:ln/>
        </p:spPr>
        <p:txBody>
          <a:bodyPr wrap="square" lIns="0" tIns="0" rIns="0" bIns="0" rtlCol="0" anchor="ctr" vert="horz"/>
          <a:lstStyle/>
          <a:p>
            <a:pPr algn="ctr" indent="0" marL="0">
              <a:lnSpc>
                <a:spcPts val="1260"/>
              </a:lnSpc>
              <a:buNone/>
            </a:pPr>
            <a:r>
              <a:rPr lang="en-US" sz="1050" b="1" dirty="0">
                <a:solidFill>
                  <a:srgbClr val="000000"/>
                </a:solidFill>
                <a:latin typeface="OpenSans-Bold" pitchFamily="34" charset="0"/>
                <a:ea typeface="OpenSans-Bold" pitchFamily="34" charset="-122"/>
                <a:cs typeface="OpenSans-Bold" pitchFamily="34" charset="-120"/>
              </a:rPr>
              <a:t>الوظيفية الأمريكية</a:t>
            </a:r>
            <a:pPr algn="ctr" indent="0" marL="0">
              <a:lnSpc>
                <a:spcPts val="1260"/>
              </a:lnSpc>
              <a:buNone/>
            </a:pPr>
            <a:r>
              <a:rPr lang="en-US" sz="1050" b="1" dirty="0">
                <a:solidFill>
                  <a:srgbClr val="000000"/>
                </a:solidFill>
                <a:latin typeface="OpenSans-Bold" pitchFamily="34" charset="0"/>
                <a:ea typeface="OpenSans-Bold" pitchFamily="34" charset="-122"/>
                <a:cs typeface="OpenSans-Bold" pitchFamily="34" charset="-120"/>
              </a:rPr>
              <a:t>
</a:t>
            </a:r>
            <a:pPr algn="ctr" indent="0" marL="0">
              <a:lnSpc>
                <a:spcPts val="1260"/>
              </a:lnSpc>
              <a:buNone/>
            </a:pPr>
            <a:r>
              <a:rPr lang="en-US" sz="1050" b="1" dirty="0">
                <a:solidFill>
                  <a:srgbClr val="000000"/>
                </a:solidFill>
                <a:latin typeface="OpenSans-Bold" pitchFamily="34" charset="0"/>
                <a:ea typeface="OpenSans-Bold" pitchFamily="34" charset="-122"/>
                <a:cs typeface="OpenSans-Bold" pitchFamily="34" charset="-120"/>
              </a:rPr>
              <a:t>(جيمس)</a:t>
            </a:r>
            <a:endParaRPr lang="en-US" sz="1050" dirty="0"/>
          </a:p>
        </p:txBody>
      </p:sp>
      <p:sp>
        <p:nvSpPr>
          <p:cNvPr id="24" name="Text 6"/>
          <p:cNvSpPr/>
          <p:nvPr/>
        </p:nvSpPr>
        <p:spPr>
          <a:xfrm>
            <a:off x="714375" y="2724150"/>
            <a:ext cx="201662" cy="427286"/>
          </a:xfrm>
          <a:prstGeom prst="rect">
            <a:avLst/>
          </a:prstGeom>
          <a:noFill/>
          <a:ln/>
        </p:spPr>
        <p:txBody>
          <a:bodyPr wrap="square" lIns="0" tIns="0" rIns="0" bIns="0" rtlCol="0" anchor="ctr" vert="horz"/>
          <a:lstStyle/>
          <a:p>
            <a:pPr algn="ctr" indent="0" marL="0">
              <a:lnSpc>
                <a:spcPts val="1121"/>
              </a:lnSpc>
              <a:buNone/>
            </a:pPr>
            <a:r>
              <a:rPr lang="en-US" sz="975" dirty="0">
                <a:solidFill>
                  <a:srgbClr val="000000"/>
                </a:solidFill>
                <a:latin typeface="OpenSans-Regular" pitchFamily="34" charset="0"/>
                <a:ea typeface="OpenSans-Regular" pitchFamily="34" charset="-122"/>
                <a:cs typeface="OpenSans-Regular" pitchFamily="34" charset="-120"/>
              </a:rPr>
              <a:t>أفلاطون وأرسطو:</a:t>
            </a:r>
            <a:pPr algn="ctr" indent="0" marL="0">
              <a:lnSpc>
                <a:spcPts val="1121"/>
              </a:lnSpc>
              <a:buNone/>
            </a:pPr>
            <a:r>
              <a:rPr lang="en-US" sz="975" dirty="0">
                <a:solidFill>
                  <a:srgbClr val="000000"/>
                </a:solidFill>
                <a:latin typeface="OpenSans-Regular" pitchFamily="34" charset="0"/>
                <a:ea typeface="OpenSans-Regular" pitchFamily="34" charset="-122"/>
                <a:cs typeface="OpenSans-Regular" pitchFamily="34" charset="-120"/>
              </a:rPr>
              <a:t>
</a:t>
            </a:r>
            <a:pPr algn="ctr" indent="0" marL="0">
              <a:lnSpc>
                <a:spcPts val="1121"/>
              </a:lnSpc>
              <a:buNone/>
            </a:pPr>
            <a:r>
              <a:rPr lang="en-US" sz="975" dirty="0">
                <a:solidFill>
                  <a:srgbClr val="000000"/>
                </a:solidFill>
                <a:latin typeface="OpenSans-Regular" pitchFamily="34" charset="0"/>
                <a:ea typeface="OpenSans-Regular" pitchFamily="34" charset="-122"/>
                <a:cs typeface="OpenSans-Regular" pitchFamily="34" charset="-120"/>
              </a:rPr>
              <a:t>تساؤلات حول العقل</a:t>
            </a:r>
            <a:pPr algn="ctr" indent="0" marL="0">
              <a:lnSpc>
                <a:spcPts val="1121"/>
              </a:lnSpc>
              <a:buNone/>
            </a:pPr>
            <a:r>
              <a:rPr lang="en-US" sz="975" dirty="0">
                <a:solidFill>
                  <a:srgbClr val="000000"/>
                </a:solidFill>
                <a:latin typeface="OpenSans-Regular" pitchFamily="34" charset="0"/>
                <a:ea typeface="OpenSans-Regular" pitchFamily="34" charset="-122"/>
                <a:cs typeface="OpenSans-Regular" pitchFamily="34" charset="-120"/>
              </a:rPr>
              <a:t>
</a:t>
            </a:r>
            <a:pPr algn="ctr" indent="0" marL="0">
              <a:lnSpc>
                <a:spcPts val="1121"/>
              </a:lnSpc>
              <a:buNone/>
            </a:pPr>
            <a:r>
              <a:rPr lang="en-US" sz="975" dirty="0">
                <a:solidFill>
                  <a:srgbClr val="000000"/>
                </a:solidFill>
                <a:latin typeface="OpenSans-Regular" pitchFamily="34" charset="0"/>
                <a:ea typeface="OpenSans-Regular" pitchFamily="34" charset="-122"/>
                <a:cs typeface="OpenSans-Regular" pitchFamily="34" charset="-120"/>
              </a:rPr>
              <a:t>والمعرفة</a:t>
            </a:r>
            <a:endParaRPr lang="en-US" sz="975" dirty="0"/>
          </a:p>
        </p:txBody>
      </p:sp>
      <p:sp>
        <p:nvSpPr>
          <p:cNvPr id="25" name="Text 7"/>
          <p:cNvSpPr/>
          <p:nvPr/>
        </p:nvSpPr>
        <p:spPr>
          <a:xfrm>
            <a:off x="5354479" y="1905000"/>
            <a:ext cx="5440680" cy="186630"/>
          </a:xfrm>
          <a:prstGeom prst="rect">
            <a:avLst/>
          </a:prstGeom>
          <a:noFill/>
          <a:ln/>
        </p:spPr>
        <p:txBody>
          <a:bodyPr wrap="square" lIns="0" tIns="0" rIns="0" bIns="0" rtlCol="0" anchor="ctr" vert="horz"/>
          <a:lstStyle/>
          <a:p>
            <a:pPr algn="ctr" indent="0" marL="0">
              <a:lnSpc>
                <a:spcPts val="1470"/>
              </a:lnSpc>
              <a:buNone/>
            </a:pPr>
            <a:r>
              <a:rPr lang="en-US" sz="1050" b="1" dirty="0">
                <a:solidFill>
                  <a:srgbClr val="FDF0D5"/>
                </a:solidFill>
                <a:latin typeface="OpenSans-Bold" pitchFamily="34" charset="0"/>
                <a:ea typeface="OpenSans-Bold" pitchFamily="34" charset="-122"/>
                <a:cs typeface="OpenSans-Bold" pitchFamily="34" charset="-120"/>
              </a:rPr>
              <a:t>مختبر فونت: ميلاد علم النفس الحديث</a:t>
            </a:r>
            <a:endParaRPr lang="en-US" sz="1050" dirty="0"/>
          </a:p>
        </p:txBody>
      </p:sp>
      <p:sp>
        <p:nvSpPr>
          <p:cNvPr id="26" name="Text 8"/>
          <p:cNvSpPr/>
          <p:nvPr/>
        </p:nvSpPr>
        <p:spPr>
          <a:xfrm>
            <a:off x="2181225" y="3467100"/>
            <a:ext cx="113705" cy="394246"/>
          </a:xfrm>
          <a:prstGeom prst="rect">
            <a:avLst/>
          </a:prstGeom>
          <a:noFill/>
          <a:ln/>
        </p:spPr>
        <p:txBody>
          <a:bodyPr wrap="square" lIns="0" tIns="0" rIns="0" bIns="0" rtlCol="0" anchor="ctr" vert="horz"/>
          <a:lstStyle/>
          <a:p>
            <a:pPr algn="ctr" indent="0" marL="0">
              <a:lnSpc>
                <a:spcPts val="1035"/>
              </a:lnSpc>
              <a:buNone/>
            </a:pPr>
            <a:r>
              <a:rPr lang="en-US" sz="900" dirty="0">
                <a:solidFill>
                  <a:srgbClr val="000000"/>
                </a:solidFill>
                <a:latin typeface="OpenSans-Regular" pitchFamily="34" charset="0"/>
                <a:ea typeface="OpenSans-Regular" pitchFamily="34" charset="-122"/>
                <a:cs typeface="OpenSans-Regular" pitchFamily="34" charset="-120"/>
              </a:rPr>
              <a:t>الانتقال من الفلسفة</a:t>
            </a:r>
            <a:pPr algn="ctr" indent="0" marL="0">
              <a:lnSpc>
                <a:spcPts val="1035"/>
              </a:lnSpc>
              <a:buNone/>
            </a:pPr>
            <a:r>
              <a:rPr lang="en-US" sz="900" dirty="0">
                <a:solidFill>
                  <a:srgbClr val="000000"/>
                </a:solidFill>
                <a:latin typeface="OpenSans-Regular" pitchFamily="34" charset="0"/>
                <a:ea typeface="OpenSans-Regular" pitchFamily="34" charset="-122"/>
                <a:cs typeface="OpenSans-Regular" pitchFamily="34" charset="-120"/>
              </a:rPr>
              <a:t>
</a:t>
            </a:r>
            <a:pPr algn="ctr" indent="0" marL="0">
              <a:lnSpc>
                <a:spcPts val="1035"/>
              </a:lnSpc>
              <a:buNone/>
            </a:pPr>
            <a:r>
              <a:rPr lang="en-US" sz="900" dirty="0">
                <a:solidFill>
                  <a:srgbClr val="000000"/>
                </a:solidFill>
                <a:latin typeface="OpenSans-Regular" pitchFamily="34" charset="0"/>
                <a:ea typeface="OpenSans-Regular" pitchFamily="34" charset="-122"/>
                <a:cs typeface="OpenSans-Regular" pitchFamily="34" charset="-120"/>
              </a:rPr>
              <a:t>إلى العلم التجريبي</a:t>
            </a:r>
            <a:pPr algn="ctr" indent="0" marL="0">
              <a:lnSpc>
                <a:spcPts val="1035"/>
              </a:lnSpc>
              <a:buNone/>
            </a:pPr>
            <a:r>
              <a:rPr lang="en-US" sz="900" dirty="0">
                <a:solidFill>
                  <a:srgbClr val="000000"/>
                </a:solidFill>
                <a:latin typeface="OpenSans-Regular" pitchFamily="34" charset="0"/>
                <a:ea typeface="OpenSans-Regular" pitchFamily="34" charset="-122"/>
                <a:cs typeface="OpenSans-Regular" pitchFamily="34" charset="-120"/>
              </a:rPr>
              <a:t>
</a:t>
            </a:r>
            <a:pPr algn="ctr" indent="0" marL="0">
              <a:lnSpc>
                <a:spcPts val="1035"/>
              </a:lnSpc>
              <a:buNone/>
            </a:pPr>
            <a:r>
              <a:rPr lang="en-US" sz="900" dirty="0">
                <a:solidFill>
                  <a:srgbClr val="000000"/>
                </a:solidFill>
                <a:latin typeface="OpenSans-Regular" pitchFamily="34" charset="0"/>
                <a:ea typeface="OpenSans-Regular" pitchFamily="34" charset="-122"/>
                <a:cs typeface="OpenSans-Regular" pitchFamily="34" charset="-120"/>
              </a:rPr>
              <a:t>(القرنين 17 و 18)</a:t>
            </a:r>
            <a:endParaRPr lang="en-US" sz="900" dirty="0"/>
          </a:p>
        </p:txBody>
      </p:sp>
      <p:sp>
        <p:nvSpPr>
          <p:cNvPr id="27" name="Text 9"/>
          <p:cNvSpPr/>
          <p:nvPr/>
        </p:nvSpPr>
        <p:spPr>
          <a:xfrm>
            <a:off x="4124325" y="2895600"/>
            <a:ext cx="368796" cy="525959"/>
          </a:xfrm>
          <a:prstGeom prst="rect">
            <a:avLst/>
          </a:prstGeom>
          <a:noFill/>
          <a:ln/>
        </p:spPr>
        <p:txBody>
          <a:bodyPr wrap="square" lIns="0" tIns="0" rIns="0" bIns="0" rtlCol="0" anchor="ctr" vert="horz"/>
          <a:lstStyle/>
          <a:p>
            <a:pPr algn="ctr" indent="0" marL="0">
              <a:lnSpc>
                <a:spcPts val="1380"/>
              </a:lnSpc>
              <a:buNone/>
            </a:pPr>
            <a:r>
              <a:rPr lang="en-US" sz="1200" dirty="0">
                <a:solidFill>
                  <a:srgbClr val="000000"/>
                </a:solidFill>
                <a:latin typeface="OpenSans-Regular" pitchFamily="34" charset="0"/>
                <a:ea typeface="OpenSans-Regular" pitchFamily="34" charset="-122"/>
                <a:cs typeface="OpenSans-Regular" pitchFamily="34" charset="-120"/>
              </a:rPr>
              <a:t>التفاعل القامض:</a:t>
            </a:r>
            <a:pPr algn="ctr" indent="0" marL="0">
              <a:lnSpc>
                <a:spcPts val="1380"/>
              </a:lnSpc>
              <a:buNone/>
            </a:pPr>
            <a:r>
              <a:rPr lang="en-US" sz="1200" dirty="0">
                <a:solidFill>
                  <a:srgbClr val="000000"/>
                </a:solidFill>
                <a:latin typeface="OpenSans-Regular" pitchFamily="34" charset="0"/>
                <a:ea typeface="OpenSans-Regular" pitchFamily="34" charset="-122"/>
                <a:cs typeface="OpenSans-Regular" pitchFamily="34" charset="-120"/>
              </a:rPr>
              <a:t>
</a:t>
            </a:r>
            <a:pPr algn="ctr" indent="0" marL="0">
              <a:lnSpc>
                <a:spcPts val="1380"/>
              </a:lnSpc>
              <a:buNone/>
            </a:pPr>
            <a:r>
              <a:rPr lang="en-US" sz="1200" dirty="0">
                <a:solidFill>
                  <a:srgbClr val="000000"/>
                </a:solidFill>
                <a:latin typeface="OpenSans-Regular" pitchFamily="34" charset="0"/>
                <a:ea typeface="OpenSans-Regular" pitchFamily="34" charset="-122"/>
                <a:cs typeface="OpenSans-Regular" pitchFamily="34" charset="-120"/>
              </a:rPr>
              <a:t>دراسة العمليات العقلية</a:t>
            </a:r>
            <a:pPr algn="ctr" indent="0" marL="0">
              <a:lnSpc>
                <a:spcPts val="1380"/>
              </a:lnSpc>
              <a:buNone/>
            </a:pPr>
            <a:r>
              <a:rPr lang="en-US" sz="1200" dirty="0">
                <a:solidFill>
                  <a:srgbClr val="000000"/>
                </a:solidFill>
                <a:latin typeface="OpenSans-Regular" pitchFamily="34" charset="0"/>
                <a:ea typeface="OpenSans-Regular" pitchFamily="34" charset="-122"/>
                <a:cs typeface="OpenSans-Regular" pitchFamily="34" charset="-120"/>
              </a:rPr>
              <a:t>
</a:t>
            </a:r>
            <a:pPr algn="ctr" indent="0" marL="0">
              <a:lnSpc>
                <a:spcPts val="1380"/>
              </a:lnSpc>
              <a:buNone/>
            </a:pPr>
            <a:r>
              <a:rPr lang="en-US" sz="1200" dirty="0">
                <a:solidFill>
                  <a:srgbClr val="000000"/>
                </a:solidFill>
                <a:latin typeface="OpenSans-Regular" pitchFamily="34" charset="0"/>
                <a:ea typeface="OpenSans-Regular" pitchFamily="34" charset="-122"/>
                <a:cs typeface="OpenSans-Regular" pitchFamily="34" charset="-120"/>
              </a:rPr>
              <a:t>كظاهرة قابلة للبحث</a:t>
            </a:r>
            <a:endParaRPr lang="en-US" sz="1200" dirty="0"/>
          </a:p>
        </p:txBody>
      </p:sp>
      <p:sp>
        <p:nvSpPr>
          <p:cNvPr id="28" name="Text 10"/>
          <p:cNvSpPr/>
          <p:nvPr/>
        </p:nvSpPr>
        <p:spPr>
          <a:xfrm>
            <a:off x="9610725" y="4333875"/>
            <a:ext cx="145703" cy="247650"/>
          </a:xfrm>
          <a:prstGeom prst="rect">
            <a:avLst/>
          </a:prstGeom>
          <a:noFill/>
          <a:ln/>
        </p:spPr>
        <p:txBody>
          <a:bodyPr wrap="square" lIns="0" tIns="0" rIns="0" bIns="0" rtlCol="0" anchor="ctr" vert="horz"/>
          <a:lstStyle/>
          <a:p>
            <a:pPr algn="ctr" indent="0" marL="0">
              <a:lnSpc>
                <a:spcPts val="975"/>
              </a:lnSpc>
              <a:buNone/>
            </a:pPr>
            <a:r>
              <a:rPr lang="en-US" sz="975" dirty="0">
                <a:solidFill>
                  <a:srgbClr val="000000"/>
                </a:solidFill>
                <a:latin typeface="OpenSans-Regular" pitchFamily="34" charset="0"/>
                <a:ea typeface="OpenSans-Regular" pitchFamily="34" charset="-122"/>
                <a:cs typeface="OpenSans-Regular" pitchFamily="34" charset="-120"/>
              </a:rPr>
              <a:t>كيف تساعد العمليات</a:t>
            </a:r>
            <a:pPr algn="ctr" indent="0" marL="0">
              <a:lnSpc>
                <a:spcPts val="975"/>
              </a:lnSpc>
              <a:buNone/>
            </a:pPr>
            <a:r>
              <a:rPr lang="en-US" sz="975" dirty="0">
                <a:solidFill>
                  <a:srgbClr val="000000"/>
                </a:solidFill>
                <a:latin typeface="OpenSans-Regular" pitchFamily="34" charset="0"/>
                <a:ea typeface="OpenSans-Regular" pitchFamily="34" charset="-122"/>
                <a:cs typeface="OpenSans-Regular" pitchFamily="34" charset="-120"/>
              </a:rPr>
              <a:t>
</a:t>
            </a:r>
            <a:pPr algn="ctr" indent="0" marL="0">
              <a:lnSpc>
                <a:spcPts val="975"/>
              </a:lnSpc>
              <a:buNone/>
            </a:pPr>
            <a:r>
              <a:rPr lang="en-US" sz="975" dirty="0">
                <a:solidFill>
                  <a:srgbClr val="000000"/>
                </a:solidFill>
                <a:latin typeface="OpenSans-Regular" pitchFamily="34" charset="0"/>
                <a:ea typeface="OpenSans-Regular" pitchFamily="34" charset="-122"/>
                <a:cs typeface="OpenSans-Regular" pitchFamily="34" charset="-120"/>
              </a:rPr>
              <a:t>العقلية على التكيف</a:t>
            </a:r>
            <a:endParaRPr lang="en-US" sz="975" dirty="0"/>
          </a:p>
        </p:txBody>
      </p:sp>
      <p:sp>
        <p:nvSpPr>
          <p:cNvPr id="29" name="Text 11"/>
          <p:cNvSpPr/>
          <p:nvPr/>
        </p:nvSpPr>
        <p:spPr>
          <a:xfrm>
            <a:off x="9209202" y="5543550"/>
            <a:ext cx="3040380" cy="200025"/>
          </a:xfrm>
          <a:prstGeom prst="rect">
            <a:avLst/>
          </a:prstGeom>
          <a:noFill/>
          <a:ln/>
        </p:spPr>
        <p:txBody>
          <a:bodyPr wrap="square" lIns="0" tIns="0" rIns="0" bIns="0" rtlCol="0" anchor="ctr" vert="horz"/>
          <a:lstStyle/>
          <a:p>
            <a:pPr algn="ctr" indent="0" marL="0">
              <a:lnSpc>
                <a:spcPts val="1575"/>
              </a:lnSpc>
              <a:buNone/>
            </a:pPr>
            <a:r>
              <a:rPr lang="en-US" sz="1050" dirty="0">
                <a:solidFill>
                  <a:srgbClr val="00000B"/>
                </a:solidFill>
                <a:latin typeface="OpenSans-Regular" pitchFamily="34" charset="0"/>
                <a:ea typeface="OpenSans-Regular" pitchFamily="34" charset="-122"/>
                <a:cs typeface="OpenSans-Regular" pitchFamily="34" charset="-120"/>
              </a:rPr>
              <a:t>التركيز على الوظيفة</a:t>
            </a:r>
            <a:endParaRPr lang="en-US" sz="1050" dirty="0"/>
          </a:p>
        </p:txBody>
      </p:sp>
      <p:sp>
        <p:nvSpPr>
          <p:cNvPr id="30" name="Text 12"/>
          <p:cNvSpPr/>
          <p:nvPr/>
        </p:nvSpPr>
        <p:spPr>
          <a:xfrm>
            <a:off x="3057986" y="1209675"/>
            <a:ext cx="3840480" cy="159990"/>
          </a:xfrm>
          <a:prstGeom prst="rect">
            <a:avLst/>
          </a:prstGeom>
          <a:noFill/>
          <a:ln/>
        </p:spPr>
        <p:txBody>
          <a:bodyPr wrap="square" lIns="0" tIns="0" rIns="0" bIns="0" rtlCol="0" anchor="ctr" vert="horz"/>
          <a:lstStyle/>
          <a:p>
            <a:pPr algn="ctr" indent="0" marL="0">
              <a:lnSpc>
                <a:spcPts val="1260"/>
              </a:lnSpc>
              <a:buNone/>
            </a:pPr>
            <a:r>
              <a:rPr lang="en-US" sz="1050" b="1" dirty="0">
                <a:solidFill>
                  <a:srgbClr val="FDF0D5"/>
                </a:solidFill>
                <a:latin typeface="OpenSans-Bold" pitchFamily="34" charset="0"/>
                <a:ea typeface="OpenSans-Bold" pitchFamily="34" charset="-122"/>
                <a:cs typeface="OpenSans-Bold" pitchFamily="34" charset="-120"/>
              </a:rPr>
              <a:t>الثنائية الجودية لديكارت</a:t>
            </a:r>
            <a:endParaRPr lang="en-US" sz="1050" dirty="0"/>
          </a:p>
        </p:txBody>
      </p:sp>
      <p:sp>
        <p:nvSpPr>
          <p:cNvPr id="31" name="Text 13"/>
          <p:cNvSpPr/>
          <p:nvPr/>
        </p:nvSpPr>
        <p:spPr>
          <a:xfrm>
            <a:off x="3057986" y="2514600"/>
            <a:ext cx="3840480" cy="159990"/>
          </a:xfrm>
          <a:prstGeom prst="rect">
            <a:avLst/>
          </a:prstGeom>
          <a:noFill/>
          <a:ln/>
        </p:spPr>
        <p:txBody>
          <a:bodyPr wrap="square" lIns="0" tIns="0" rIns="0" bIns="0" rtlCol="0" anchor="ctr" vert="horz"/>
          <a:lstStyle/>
          <a:p>
            <a:pPr algn="ctr" indent="0" marL="0">
              <a:lnSpc>
                <a:spcPts val="1260"/>
              </a:lnSpc>
              <a:buNone/>
            </a:pPr>
            <a:r>
              <a:rPr lang="en-US" sz="1050" b="1" dirty="0">
                <a:solidFill>
                  <a:srgbClr val="FDF0D5"/>
                </a:solidFill>
                <a:latin typeface="OpenSans-Bold" pitchFamily="34" charset="0"/>
                <a:ea typeface="OpenSans-Bold" pitchFamily="34" charset="-122"/>
                <a:cs typeface="OpenSans-Bold" pitchFamily="34" charset="-120"/>
              </a:rPr>
              <a:t>الثنائية الجودية لديكارت</a:t>
            </a:r>
            <a:endParaRPr lang="en-US" sz="1050" dirty="0"/>
          </a:p>
        </p:txBody>
      </p:sp>
      <p:sp>
        <p:nvSpPr>
          <p:cNvPr id="32" name="Text 14"/>
          <p:cNvSpPr/>
          <p:nvPr/>
        </p:nvSpPr>
        <p:spPr>
          <a:xfrm>
            <a:off x="3195146" y="4800600"/>
            <a:ext cx="3566160" cy="148530"/>
          </a:xfrm>
          <a:prstGeom prst="rect">
            <a:avLst/>
          </a:prstGeom>
          <a:noFill/>
          <a:ln/>
        </p:spPr>
        <p:txBody>
          <a:bodyPr wrap="square" lIns="0" tIns="0" rIns="0" bIns="0" rtlCol="0" anchor="ctr" vert="horz"/>
          <a:lstStyle/>
          <a:p>
            <a:pPr algn="ctr" indent="0" marL="0">
              <a:lnSpc>
                <a:spcPts val="1170"/>
              </a:lnSpc>
              <a:buNone/>
            </a:pPr>
            <a:r>
              <a:rPr lang="en-US" sz="975" b="1" dirty="0">
                <a:solidFill>
                  <a:srgbClr val="FDF0D5"/>
                </a:solidFill>
                <a:latin typeface="OpenSans-Bold" pitchFamily="34" charset="0"/>
                <a:ea typeface="OpenSans-Bold" pitchFamily="34" charset="-122"/>
                <a:cs typeface="OpenSans-Bold" pitchFamily="34" charset="-120"/>
              </a:rPr>
              <a:t>التجريبية والخبرة الحسية</a:t>
            </a:r>
            <a:endParaRPr lang="en-US" sz="975" dirty="0"/>
          </a:p>
        </p:txBody>
      </p:sp>
      <p:sp>
        <p:nvSpPr>
          <p:cNvPr id="33" name="Text 15"/>
          <p:cNvSpPr/>
          <p:nvPr/>
        </p:nvSpPr>
        <p:spPr>
          <a:xfrm>
            <a:off x="8725808" y="1285875"/>
            <a:ext cx="3840480" cy="182910"/>
          </a:xfrm>
          <a:prstGeom prst="rect">
            <a:avLst/>
          </a:prstGeom>
          <a:noFill/>
          <a:ln/>
        </p:spPr>
        <p:txBody>
          <a:bodyPr wrap="square" lIns="0" tIns="0" rIns="0" bIns="0" rtlCol="0" anchor="ctr" vert="horz"/>
          <a:lstStyle/>
          <a:p>
            <a:pPr algn="ctr" indent="0" marL="0">
              <a:lnSpc>
                <a:spcPts val="1440"/>
              </a:lnSpc>
              <a:buNone/>
            </a:pPr>
            <a:r>
              <a:rPr lang="en-US" sz="1200" b="1" dirty="0">
                <a:solidFill>
                  <a:srgbClr val="FDF0D5"/>
                </a:solidFill>
                <a:latin typeface="OpenSans-Bold" pitchFamily="34" charset="0"/>
                <a:ea typeface="OpenSans-Bold" pitchFamily="34" charset="-122"/>
                <a:cs typeface="OpenSans-Bold" pitchFamily="34" charset="-120"/>
              </a:rPr>
              <a:t>المنهج النبائي (فونت)</a:t>
            </a:r>
            <a:endParaRPr lang="en-US" sz="1200" dirty="0"/>
          </a:p>
        </p:txBody>
      </p:sp>
      <p:sp>
        <p:nvSpPr>
          <p:cNvPr id="34" name="Text 16"/>
          <p:cNvSpPr/>
          <p:nvPr/>
        </p:nvSpPr>
        <p:spPr>
          <a:xfrm>
            <a:off x="9734550" y="6048375"/>
            <a:ext cx="226368" cy="247650"/>
          </a:xfrm>
          <a:prstGeom prst="rect">
            <a:avLst/>
          </a:prstGeom>
          <a:noFill/>
          <a:ln/>
        </p:spPr>
        <p:txBody>
          <a:bodyPr wrap="square" lIns="0" tIns="0" rIns="0" bIns="0" rtlCol="0" anchor="ctr" vert="horz"/>
          <a:lstStyle/>
          <a:p>
            <a:pPr algn="ctr" indent="0" marL="0">
              <a:lnSpc>
                <a:spcPts val="975"/>
              </a:lnSpc>
              <a:buNone/>
            </a:pPr>
            <a:r>
              <a:rPr lang="en-US" sz="975" dirty="0">
                <a:solidFill>
                  <a:srgbClr val="000000"/>
                </a:solidFill>
                <a:latin typeface="OpenSans-Regular" pitchFamily="34" charset="0"/>
                <a:ea typeface="OpenSans-Regular" pitchFamily="34" charset="-122"/>
                <a:cs typeface="OpenSans-Regular" pitchFamily="34" charset="-120"/>
              </a:rPr>
              <a:t>ويليام جيمس: ميدان علم النفس (1890)</a:t>
            </a:r>
            <a:pPr algn="ctr" indent="0" marL="0">
              <a:lnSpc>
                <a:spcPts val="975"/>
              </a:lnSpc>
              <a:buNone/>
            </a:pPr>
            <a:r>
              <a:rPr lang="en-US" sz="975" dirty="0">
                <a:solidFill>
                  <a:srgbClr val="000000"/>
                </a:solidFill>
                <a:latin typeface="OpenSans-Regular" pitchFamily="34" charset="0"/>
                <a:ea typeface="OpenSans-Regular" pitchFamily="34" charset="-122"/>
                <a:cs typeface="OpenSans-Regular" pitchFamily="34" charset="-120"/>
              </a:rPr>
              <a:t>
</a:t>
            </a:r>
            <a:pPr algn="ctr" indent="0" marL="0">
              <a:lnSpc>
                <a:spcPts val="975"/>
              </a:lnSpc>
              <a:buNone/>
            </a:pPr>
            <a:r>
              <a:rPr lang="en-US" sz="975" dirty="0">
                <a:solidFill>
                  <a:srgbClr val="000000"/>
                </a:solidFill>
                <a:latin typeface="OpenSans-Regular" pitchFamily="34" charset="0"/>
                <a:ea typeface="OpenSans-Regular" pitchFamily="34" charset="-122"/>
                <a:cs typeface="OpenSans-Regular" pitchFamily="34" charset="-120"/>
              </a:rPr>
              <a:t>الأسس الأكاديمية في أمريكا</a:t>
            </a:r>
            <a:endParaRPr lang="en-US" sz="975" dirty="0"/>
          </a:p>
        </p:txBody>
      </p:sp>
      <p:sp>
        <p:nvSpPr>
          <p:cNvPr id="35" name="Text 17"/>
          <p:cNvSpPr/>
          <p:nvPr/>
        </p:nvSpPr>
        <p:spPr>
          <a:xfrm>
            <a:off x="7172325" y="5905500"/>
            <a:ext cx="177998" cy="440234"/>
          </a:xfrm>
          <a:prstGeom prst="rect">
            <a:avLst/>
          </a:prstGeom>
          <a:noFill/>
          <a:ln/>
        </p:spPr>
        <p:txBody>
          <a:bodyPr wrap="square" lIns="0" tIns="0" rIns="0" bIns="0" rtlCol="0" anchor="ctr" vert="horz"/>
          <a:lstStyle/>
          <a:p>
            <a:pPr algn="ctr" indent="0" marL="0">
              <a:lnSpc>
                <a:spcPts val="1155"/>
              </a:lnSpc>
              <a:buNone/>
            </a:pPr>
            <a:r>
              <a:rPr lang="en-US" sz="1050" dirty="0">
                <a:solidFill>
                  <a:srgbClr val="000000"/>
                </a:solidFill>
                <a:latin typeface="OpenSans-Regular" pitchFamily="34" charset="0"/>
                <a:ea typeface="OpenSans-Regular" pitchFamily="34" charset="-122"/>
                <a:cs typeface="OpenSans-Regular" pitchFamily="34" charset="-120"/>
              </a:rPr>
              <a:t>الاستطان التجريبي: تحليل</a:t>
            </a:r>
            <a:pPr algn="ctr" indent="0" marL="0">
              <a:lnSpc>
                <a:spcPts val="1155"/>
              </a:lnSpc>
              <a:buNone/>
            </a:pPr>
            <a:r>
              <a:rPr lang="en-US" sz="1050" dirty="0">
                <a:solidFill>
                  <a:srgbClr val="000000"/>
                </a:solidFill>
                <a:latin typeface="OpenSans-Regular" pitchFamily="34" charset="0"/>
                <a:ea typeface="OpenSans-Regular" pitchFamily="34" charset="-122"/>
                <a:cs typeface="OpenSans-Regular" pitchFamily="34" charset="-120"/>
              </a:rPr>
              <a:t>
</a:t>
            </a:r>
            <a:pPr algn="ctr" indent="0" marL="0">
              <a:lnSpc>
                <a:spcPts val="1155"/>
              </a:lnSpc>
              <a:buNone/>
            </a:pPr>
            <a:r>
              <a:rPr lang="en-US" sz="1050" dirty="0">
                <a:solidFill>
                  <a:srgbClr val="000000"/>
                </a:solidFill>
                <a:latin typeface="OpenSans-Regular" pitchFamily="34" charset="0"/>
                <a:ea typeface="OpenSans-Regular" pitchFamily="34" charset="-122"/>
                <a:cs typeface="OpenSans-Regular" pitchFamily="34" charset="-120"/>
              </a:rPr>
              <a:t>التجارب الحسية إلى عناصر</a:t>
            </a:r>
            <a:pPr algn="ctr" indent="0" marL="0">
              <a:lnSpc>
                <a:spcPts val="1155"/>
              </a:lnSpc>
              <a:buNone/>
            </a:pPr>
            <a:r>
              <a:rPr lang="en-US" sz="1050" dirty="0">
                <a:solidFill>
                  <a:srgbClr val="000000"/>
                </a:solidFill>
                <a:latin typeface="OpenSans-Regular" pitchFamily="34" charset="0"/>
                <a:ea typeface="OpenSans-Regular" pitchFamily="34" charset="-122"/>
                <a:cs typeface="OpenSans-Regular" pitchFamily="34" charset="-120"/>
              </a:rPr>
              <a:t>
</a:t>
            </a:r>
            <a:pPr algn="ctr" indent="0" marL="0">
              <a:lnSpc>
                <a:spcPts val="1155"/>
              </a:lnSpc>
              <a:buNone/>
            </a:pPr>
            <a:r>
              <a:rPr lang="en-US" sz="1050" dirty="0">
                <a:solidFill>
                  <a:srgbClr val="000000"/>
                </a:solidFill>
                <a:latin typeface="OpenSans-Regular" pitchFamily="34" charset="0"/>
                <a:ea typeface="OpenSans-Regular" pitchFamily="34" charset="-122"/>
                <a:cs typeface="OpenSans-Regular" pitchFamily="34" charset="-120"/>
              </a:rPr>
              <a:t>(حساسات، مشاعر)</a:t>
            </a:r>
            <a:endParaRPr lang="en-US" sz="1050" dirty="0"/>
          </a:p>
        </p:txBody>
      </p:sp>
      <p:sp>
        <p:nvSpPr>
          <p:cNvPr id="36" name="Text 18"/>
          <p:cNvSpPr/>
          <p:nvPr/>
        </p:nvSpPr>
        <p:spPr>
          <a:xfrm>
            <a:off x="4010025" y="2076450"/>
            <a:ext cx="628650" cy="272355"/>
          </a:xfrm>
          <a:prstGeom prst="rect">
            <a:avLst/>
          </a:prstGeom>
          <a:noFill/>
          <a:ln/>
        </p:spPr>
        <p:txBody>
          <a:bodyPr wrap="square" lIns="0" tIns="0" rIns="0" bIns="0" rtlCol="0" anchor="ctr" vert="horz"/>
          <a:lstStyle/>
          <a:p>
            <a:pPr algn="ctr" indent="0" marL="0">
              <a:lnSpc>
                <a:spcPts val="1073"/>
              </a:lnSpc>
              <a:buNone/>
            </a:pPr>
            <a:r>
              <a:rPr lang="en-US" sz="975" dirty="0">
                <a:solidFill>
                  <a:srgbClr val="000000"/>
                </a:solidFill>
                <a:latin typeface="OpenSans-Regular" pitchFamily="34" charset="0"/>
                <a:ea typeface="OpenSans-Regular" pitchFamily="34" charset="-122"/>
                <a:cs typeface="OpenSans-Regular" pitchFamily="34" charset="-120"/>
              </a:rPr>
              <a:t>العقل</a:t>
            </a:r>
            <a:pPr algn="ctr" indent="0" marL="0">
              <a:lnSpc>
                <a:spcPts val="1073"/>
              </a:lnSpc>
              <a:buNone/>
            </a:pPr>
            <a:r>
              <a:rPr lang="en-US" sz="975" dirty="0">
                <a:solidFill>
                  <a:srgbClr val="000000"/>
                </a:solidFill>
                <a:latin typeface="OpenSans-Regular" pitchFamily="34" charset="0"/>
                <a:ea typeface="OpenSans-Regular" pitchFamily="34" charset="-122"/>
                <a:cs typeface="OpenSans-Regular" pitchFamily="34" charset="-120"/>
              </a:rPr>
              <a:t>
</a:t>
            </a:r>
            <a:pPr algn="ctr" indent="0" marL="0">
              <a:lnSpc>
                <a:spcPts val="1073"/>
              </a:lnSpc>
              <a:buNone/>
            </a:pPr>
            <a:r>
              <a:rPr lang="en-US" sz="975" dirty="0">
                <a:solidFill>
                  <a:srgbClr val="000000"/>
                </a:solidFill>
                <a:latin typeface="OpenSans-Regular" pitchFamily="34" charset="0"/>
                <a:ea typeface="OpenSans-Regular" pitchFamily="34" charset="-122"/>
                <a:cs typeface="OpenSans-Regular" pitchFamily="34" charset="-120"/>
              </a:rPr>
              <a:t>(غير مادي)</a:t>
            </a:r>
            <a:endParaRPr lang="en-US" sz="975" dirty="0"/>
          </a:p>
        </p:txBody>
      </p:sp>
      <p:sp>
        <p:nvSpPr>
          <p:cNvPr id="37" name="Text 19"/>
          <p:cNvSpPr/>
          <p:nvPr/>
        </p:nvSpPr>
        <p:spPr>
          <a:xfrm>
            <a:off x="5343525" y="2076450"/>
            <a:ext cx="64740" cy="251520"/>
          </a:xfrm>
          <a:prstGeom prst="rect">
            <a:avLst/>
          </a:prstGeom>
          <a:noFill/>
          <a:ln/>
        </p:spPr>
        <p:txBody>
          <a:bodyPr wrap="square" lIns="0" tIns="0" rIns="0" bIns="0" rtlCol="0" anchor="ctr" vert="horz"/>
          <a:lstStyle/>
          <a:p>
            <a:pPr algn="ctr" indent="0" marL="0">
              <a:lnSpc>
                <a:spcPts val="990"/>
              </a:lnSpc>
              <a:buNone/>
            </a:pPr>
            <a:r>
              <a:rPr lang="en-US" sz="900" dirty="0">
                <a:solidFill>
                  <a:srgbClr val="000000"/>
                </a:solidFill>
                <a:latin typeface="OpenSans-Regular" pitchFamily="34" charset="0"/>
                <a:ea typeface="OpenSans-Regular" pitchFamily="34" charset="-122"/>
                <a:cs typeface="OpenSans-Regular" pitchFamily="34" charset="-120"/>
              </a:rPr>
              <a:t>الجسد</a:t>
            </a:r>
            <a:pPr algn="ctr" indent="0" marL="0">
              <a:lnSpc>
                <a:spcPts val="990"/>
              </a:lnSpc>
              <a:buNone/>
            </a:pPr>
            <a:r>
              <a:rPr lang="en-US" sz="900" dirty="0">
                <a:solidFill>
                  <a:srgbClr val="000000"/>
                </a:solidFill>
                <a:latin typeface="OpenSans-Regular" pitchFamily="34" charset="0"/>
                <a:ea typeface="OpenSans-Regular" pitchFamily="34" charset="-122"/>
                <a:cs typeface="OpenSans-Regular" pitchFamily="34" charset="-120"/>
              </a:rPr>
              <a:t>
</a:t>
            </a:r>
            <a:pPr algn="ctr" indent="0" marL="0">
              <a:lnSpc>
                <a:spcPts val="990"/>
              </a:lnSpc>
              <a:buNone/>
            </a:pPr>
            <a:r>
              <a:rPr lang="en-US" sz="900" dirty="0">
                <a:solidFill>
                  <a:srgbClr val="000000"/>
                </a:solidFill>
                <a:latin typeface="OpenSans-Regular" pitchFamily="34" charset="0"/>
                <a:ea typeface="OpenSans-Regular" pitchFamily="34" charset="-122"/>
                <a:cs typeface="OpenSans-Regular" pitchFamily="34" charset="-120"/>
              </a:rPr>
              <a:t>(مادي)</a:t>
            </a:r>
            <a:endParaRPr lang="en-US" sz="900" dirty="0"/>
          </a:p>
        </p:txBody>
      </p:sp>
      <p:sp>
        <p:nvSpPr>
          <p:cNvPr id="38" name="Text 20"/>
          <p:cNvSpPr/>
          <p:nvPr/>
        </p:nvSpPr>
        <p:spPr>
          <a:xfrm>
            <a:off x="9148673" y="2571750"/>
            <a:ext cx="2880360" cy="173385"/>
          </a:xfrm>
          <a:prstGeom prst="rect">
            <a:avLst/>
          </a:prstGeom>
          <a:noFill/>
          <a:ln/>
        </p:spPr>
        <p:txBody>
          <a:bodyPr wrap="square" lIns="0" tIns="0" rIns="0" bIns="0" rtlCol="0" anchor="ctr" vert="horz"/>
          <a:lstStyle/>
          <a:p>
            <a:pPr algn="r" indent="0" marL="0">
              <a:lnSpc>
                <a:spcPts val="1365"/>
              </a:lnSpc>
              <a:buNone/>
            </a:pPr>
            <a:r>
              <a:rPr lang="en-US" sz="1050" dirty="0">
                <a:solidFill>
                  <a:srgbClr val="000000"/>
                </a:solidFill>
                <a:latin typeface="OpenSans-Regular" pitchFamily="34" charset="0"/>
                <a:ea typeface="OpenSans-Regular" pitchFamily="34" charset="-122"/>
                <a:cs typeface="OpenSans-Regular" pitchFamily="34" charset="-120"/>
              </a:rPr>
              <a:t>التركيز على البنية</a:t>
            </a:r>
            <a:endParaRPr lang="en-US" sz="10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8997553" y="1995636"/>
            <a:ext cx="1109365" cy="678805"/>
          </a:xfrm>
          <a:prstGeom prst="rect">
            <a:avLst/>
          </a:prstGeom>
        </p:spPr>
      </p:pic>
      <p:pic>
        <p:nvPicPr>
          <p:cNvPr id="4" name="Image 2" descr="preencoded.png">    </p:cNvPr>
          <p:cNvPicPr>
            <a:picLocks noChangeAspect="1"/>
          </p:cNvPicPr>
          <p:nvPr/>
        </p:nvPicPr>
        <p:blipFill>
          <a:blip r:embed="rId3"/>
          <a:stretch>
            <a:fillRect/>
          </a:stretch>
        </p:blipFill>
        <p:spPr>
          <a:xfrm>
            <a:off x="5510659" y="1940719"/>
            <a:ext cx="1255663" cy="857250"/>
          </a:xfrm>
          <a:prstGeom prst="rect">
            <a:avLst/>
          </a:prstGeom>
        </p:spPr>
      </p:pic>
      <p:pic>
        <p:nvPicPr>
          <p:cNvPr id="5" name="Image 3" descr="preencoded.png">    </p:cNvPr>
          <p:cNvPicPr>
            <a:picLocks noChangeAspect="1"/>
          </p:cNvPicPr>
          <p:nvPr/>
        </p:nvPicPr>
        <p:blipFill>
          <a:blip r:embed="rId4"/>
          <a:stretch>
            <a:fillRect/>
          </a:stretch>
        </p:blipFill>
        <p:spPr>
          <a:xfrm>
            <a:off x="2109192" y="1920180"/>
            <a:ext cx="1011882" cy="905173"/>
          </a:xfrm>
          <a:prstGeom prst="rect">
            <a:avLst/>
          </a:prstGeom>
        </p:spPr>
      </p:pic>
      <p:sp>
        <p:nvSpPr>
          <p:cNvPr id="6" name="Text 0"/>
          <p:cNvSpPr/>
          <p:nvPr/>
        </p:nvSpPr>
        <p:spPr>
          <a:xfrm>
            <a:off x="-4909200" y="647700"/>
            <a:ext cx="23408640" cy="548580"/>
          </a:xfrm>
          <a:prstGeom prst="rect">
            <a:avLst/>
          </a:prstGeom>
          <a:noFill/>
          <a:ln/>
        </p:spPr>
        <p:txBody>
          <a:bodyPr wrap="square" lIns="0" tIns="0" rIns="0" bIns="0" rtlCol="0" anchor="ctr" vert="horz"/>
          <a:lstStyle/>
          <a:p>
            <a:pPr algn="ctr" indent="0" marL="0">
              <a:lnSpc>
                <a:spcPts val="4320"/>
              </a:lnSpc>
              <a:buNone/>
            </a:pPr>
            <a:r>
              <a:rPr lang="en-US" sz="3600" b="1" dirty="0">
                <a:solidFill>
                  <a:srgbClr val="FFFFFF"/>
                </a:solidFill>
                <a:latin typeface="Montserrat" pitchFamily="34" charset="0"/>
                <a:ea typeface="Montserrat" pitchFamily="34" charset="-122"/>
                <a:cs typeface="Montserrat" pitchFamily="34" charset="-120"/>
              </a:rPr>
              <a:t>الجلسة 2: الثورة السلوكيّة والتحول المعرفي</a:t>
            </a:r>
            <a:endParaRPr lang="en-US" sz="3600" dirty="0"/>
          </a:p>
        </p:txBody>
      </p:sp>
      <p:sp>
        <p:nvSpPr>
          <p:cNvPr id="7" name="Text 1"/>
          <p:cNvSpPr/>
          <p:nvPr/>
        </p:nvSpPr>
        <p:spPr>
          <a:xfrm>
            <a:off x="409054" y="2867025"/>
            <a:ext cx="4629150" cy="308670"/>
          </a:xfrm>
          <a:prstGeom prst="rect">
            <a:avLst/>
          </a:prstGeom>
          <a:noFill/>
          <a:ln/>
        </p:spPr>
        <p:txBody>
          <a:bodyPr wrap="square" lIns="0" tIns="0" rIns="0" bIns="0" rtlCol="0" anchor="ctr" vert="horz"/>
          <a:lstStyle/>
          <a:p>
            <a:pPr algn="ctr" indent="0" marL="0">
              <a:lnSpc>
                <a:spcPts val="2430"/>
              </a:lnSpc>
              <a:buNone/>
            </a:pPr>
            <a:r>
              <a:rPr lang="en-US" sz="2025" b="1" dirty="0">
                <a:solidFill>
                  <a:srgbClr val="FFFFFF"/>
                </a:solidFill>
                <a:latin typeface="Montserrat" pitchFamily="34" charset="0"/>
                <a:ea typeface="Montserrat" pitchFamily="34" charset="-122"/>
                <a:cs typeface="Montserrat" pitchFamily="34" charset="-120"/>
              </a:rPr>
              <a:t>الثورة المعرفية</a:t>
            </a:r>
            <a:endParaRPr lang="en-US" sz="2025" dirty="0"/>
          </a:p>
        </p:txBody>
      </p:sp>
      <p:sp>
        <p:nvSpPr>
          <p:cNvPr id="8" name="Text 2"/>
          <p:cNvSpPr/>
          <p:nvPr/>
        </p:nvSpPr>
        <p:spPr>
          <a:xfrm>
            <a:off x="3572783" y="2867025"/>
            <a:ext cx="5440680" cy="319980"/>
          </a:xfrm>
          <a:prstGeom prst="rect">
            <a:avLst/>
          </a:prstGeom>
          <a:noFill/>
          <a:ln/>
        </p:spPr>
        <p:txBody>
          <a:bodyPr wrap="square" lIns="0" tIns="0" rIns="0" bIns="0" rtlCol="0" anchor="ctr" vert="horz"/>
          <a:lstStyle/>
          <a:p>
            <a:pPr algn="ctr" indent="0" marL="0">
              <a:lnSpc>
                <a:spcPts val="2520"/>
              </a:lnSpc>
              <a:buNone/>
            </a:pPr>
            <a:r>
              <a:rPr lang="en-US" sz="2100" b="1" dirty="0">
                <a:solidFill>
                  <a:srgbClr val="FFFFFF"/>
                </a:solidFill>
                <a:latin typeface="Montserrat" pitchFamily="34" charset="0"/>
                <a:ea typeface="Montserrat" pitchFamily="34" charset="-122"/>
                <a:cs typeface="Montserrat" pitchFamily="34" charset="-120"/>
              </a:rPr>
              <a:t>الهيمنة السلوكيّة</a:t>
            </a:r>
            <a:endParaRPr lang="en-US" sz="2100" dirty="0"/>
          </a:p>
        </p:txBody>
      </p:sp>
      <p:sp>
        <p:nvSpPr>
          <p:cNvPr id="9" name="Text 3"/>
          <p:cNvSpPr/>
          <p:nvPr/>
        </p:nvSpPr>
        <p:spPr>
          <a:xfrm>
            <a:off x="7862843" y="2867025"/>
            <a:ext cx="3566160" cy="297210"/>
          </a:xfrm>
          <a:prstGeom prst="rect">
            <a:avLst/>
          </a:prstGeom>
          <a:noFill/>
          <a:ln/>
        </p:spPr>
        <p:txBody>
          <a:bodyPr wrap="square" lIns="0" tIns="0" rIns="0" bIns="0" rtlCol="0" anchor="ctr" vert="horz"/>
          <a:lstStyle/>
          <a:p>
            <a:pPr algn="ctr" indent="0" marL="0">
              <a:lnSpc>
                <a:spcPts val="2340"/>
              </a:lnSpc>
              <a:buNone/>
            </a:pPr>
            <a:r>
              <a:rPr lang="en-US" sz="1950" b="1" dirty="0">
                <a:solidFill>
                  <a:srgbClr val="FFFFFF"/>
                </a:solidFill>
                <a:latin typeface="Montserrat" pitchFamily="34" charset="0"/>
                <a:ea typeface="Montserrat" pitchFamily="34" charset="-122"/>
                <a:cs typeface="Montserrat" pitchFamily="34" charset="-120"/>
              </a:rPr>
              <a:t>عصر الابسطان</a:t>
            </a:r>
            <a:endParaRPr lang="en-US" sz="1950" dirty="0"/>
          </a:p>
        </p:txBody>
      </p:sp>
      <p:sp>
        <p:nvSpPr>
          <p:cNvPr id="10" name="Text 4"/>
          <p:cNvSpPr/>
          <p:nvPr/>
        </p:nvSpPr>
        <p:spPr>
          <a:xfrm>
            <a:off x="1266825" y="3476625"/>
            <a:ext cx="47625" cy="1176486"/>
          </a:xfrm>
          <a:prstGeom prst="rect">
            <a:avLst/>
          </a:prstGeom>
          <a:noFill/>
          <a:ln/>
        </p:spPr>
        <p:txBody>
          <a:bodyPr wrap="square" lIns="0" tIns="0" rIns="0" bIns="0" rtlCol="0" anchor="ctr" vert="horz"/>
          <a:lstStyle/>
          <a:p>
            <a:pPr algn="r" indent="0" marL="0">
              <a:lnSpc>
                <a:spcPts val="1852"/>
              </a:lnSpc>
              <a:buNone/>
            </a:pPr>
            <a:r>
              <a:rPr lang="en-US" sz="1425" dirty="0">
                <a:solidFill>
                  <a:srgbClr val="E9D2FF"/>
                </a:solidFill>
                <a:latin typeface="Noto Sans" pitchFamily="34" charset="0"/>
                <a:ea typeface="Noto Sans" pitchFamily="34" charset="-122"/>
                <a:cs typeface="Noto Sans" pitchFamily="34" charset="-120"/>
              </a:rPr>
              <a:t>الثورة المعرفية بالتحول المعرفي</a:t>
            </a:r>
            <a:pPr algn="r" indent="0" marL="0">
              <a:lnSpc>
                <a:spcPts val="1852"/>
              </a:lnSpc>
              <a:buNone/>
            </a:pPr>
            <a:r>
              <a:rPr lang="en-US" sz="1425" dirty="0">
                <a:solidFill>
                  <a:srgbClr val="E9D2FF"/>
                </a:solidFill>
                <a:latin typeface="Noto Sans" pitchFamily="34" charset="0"/>
                <a:ea typeface="Noto Sans" pitchFamily="34" charset="-122"/>
                <a:cs typeface="Noto Sans" pitchFamily="34" charset="-120"/>
              </a:rPr>
              <a:t>
</a:t>
            </a:r>
            <a:pPr algn="r" indent="0" marL="0">
              <a:lnSpc>
                <a:spcPts val="1852"/>
              </a:lnSpc>
              <a:buNone/>
            </a:pPr>
            <a:r>
              <a:rPr lang="en-US" sz="1425" dirty="0">
                <a:solidFill>
                  <a:srgbClr val="E9D2FF"/>
                </a:solidFill>
                <a:latin typeface="Noto Sans" pitchFamily="34" charset="0"/>
                <a:ea typeface="Noto Sans" pitchFamily="34" charset="-122"/>
                <a:cs typeface="Noto Sans" pitchFamily="34" charset="-120"/>
              </a:rPr>
              <a:t>تعيش من الدانسوشحة وآر بيتش</a:t>
            </a:r>
            <a:pPr algn="r" indent="0" marL="0">
              <a:lnSpc>
                <a:spcPts val="1852"/>
              </a:lnSpc>
              <a:buNone/>
            </a:pPr>
            <a:r>
              <a:rPr lang="en-US" sz="1425" dirty="0">
                <a:solidFill>
                  <a:srgbClr val="E9D2FF"/>
                </a:solidFill>
                <a:latin typeface="Noto Sans" pitchFamily="34" charset="0"/>
                <a:ea typeface="Noto Sans" pitchFamily="34" charset="-122"/>
                <a:cs typeface="Noto Sans" pitchFamily="34" charset="-120"/>
              </a:rPr>
              <a:t>
</a:t>
            </a:r>
            <a:pPr algn="r" indent="0" marL="0">
              <a:lnSpc>
                <a:spcPts val="1852"/>
              </a:lnSpc>
              <a:buNone/>
            </a:pPr>
            <a:r>
              <a:rPr lang="en-US" sz="1425" dirty="0">
                <a:solidFill>
                  <a:srgbClr val="E9D2FF"/>
                </a:solidFill>
                <a:latin typeface="Noto Sans" pitchFamily="34" charset="0"/>
                <a:ea typeface="Noto Sans" pitchFamily="34" charset="-122"/>
                <a:cs typeface="Noto Sans" pitchFamily="34" charset="-120"/>
              </a:rPr>
              <a:t>المعرفي تمثّل变革 منمسيرين على</a:t>
            </a:r>
            <a:pPr algn="r" indent="0" marL="0">
              <a:lnSpc>
                <a:spcPts val="1852"/>
              </a:lnSpc>
              <a:buNone/>
            </a:pPr>
            <a:r>
              <a:rPr lang="en-US" sz="1425" dirty="0">
                <a:solidFill>
                  <a:srgbClr val="E9D2FF"/>
                </a:solidFill>
                <a:latin typeface="Noto Sans" pitchFamily="34" charset="0"/>
                <a:ea typeface="Noto Sans" pitchFamily="34" charset="-122"/>
                <a:cs typeface="Noto Sans" pitchFamily="34" charset="-120"/>
              </a:rPr>
              <a:t>
</a:t>
            </a:r>
            <a:pPr algn="r" indent="0" marL="0">
              <a:lnSpc>
                <a:spcPts val="1852"/>
              </a:lnSpc>
              <a:buNone/>
            </a:pPr>
            <a:r>
              <a:rPr lang="en-US" sz="1425" dirty="0">
                <a:solidFill>
                  <a:srgbClr val="E9D2FF"/>
                </a:solidFill>
                <a:latin typeface="Noto Sans" pitchFamily="34" charset="0"/>
                <a:ea typeface="Noto Sans" pitchFamily="34" charset="-122"/>
                <a:cs typeface="Noto Sans" pitchFamily="34" charset="-120"/>
              </a:rPr>
              <a:t>العقل هو عملية ثمر الثنا في بيصيريم</a:t>
            </a:r>
            <a:pPr algn="r" indent="0" marL="0">
              <a:lnSpc>
                <a:spcPts val="1852"/>
              </a:lnSpc>
              <a:buNone/>
            </a:pPr>
            <a:r>
              <a:rPr lang="en-US" sz="1425" dirty="0">
                <a:solidFill>
                  <a:srgbClr val="E9D2FF"/>
                </a:solidFill>
                <a:latin typeface="Noto Sans" pitchFamily="34" charset="0"/>
                <a:ea typeface="Noto Sans" pitchFamily="34" charset="-122"/>
                <a:cs typeface="Noto Sans" pitchFamily="34" charset="-120"/>
              </a:rPr>
              <a:t>
</a:t>
            </a:r>
            <a:pPr algn="r" indent="0" marL="0">
              <a:lnSpc>
                <a:spcPts val="1852"/>
              </a:lnSpc>
              <a:buNone/>
            </a:pPr>
            <a:r>
              <a:rPr lang="en-US" sz="1425" dirty="0">
                <a:solidFill>
                  <a:srgbClr val="E9D2FF"/>
                </a:solidFill>
                <a:latin typeface="Noto Sans" pitchFamily="34" charset="0"/>
                <a:ea typeface="Noto Sans" pitchFamily="34" charset="-122"/>
                <a:cs typeface="Noto Sans" pitchFamily="34" charset="-120"/>
              </a:rPr>
              <a:t>الاستتاسيرية.</a:t>
            </a:r>
            <a:endParaRPr lang="en-US" sz="1425" dirty="0"/>
          </a:p>
        </p:txBody>
      </p:sp>
      <p:sp>
        <p:nvSpPr>
          <p:cNvPr id="11" name="Text 5"/>
          <p:cNvSpPr/>
          <p:nvPr/>
        </p:nvSpPr>
        <p:spPr>
          <a:xfrm>
            <a:off x="1447800" y="4886325"/>
            <a:ext cx="180975" cy="613470"/>
          </a:xfrm>
          <a:prstGeom prst="rect">
            <a:avLst/>
          </a:prstGeom>
          <a:noFill/>
          <a:ln/>
        </p:spPr>
        <p:txBody>
          <a:bodyPr wrap="square" lIns="0" tIns="0" rIns="0" bIns="0" rtlCol="0" anchor="ctr" vert="horz"/>
          <a:lstStyle/>
          <a:p>
            <a:pPr algn="r" indent="0" marL="0">
              <a:lnSpc>
                <a:spcPts val="2415"/>
              </a:lnSpc>
              <a:buNone/>
            </a:pPr>
            <a:r>
              <a:rPr lang="en-US" sz="1725" dirty="0">
                <a:solidFill>
                  <a:srgbClr val="E9D2FF"/>
                </a:solidFill>
                <a:latin typeface="Noto Sans" pitchFamily="34" charset="0"/>
                <a:ea typeface="Noto Sans" pitchFamily="34" charset="-122"/>
                <a:cs typeface="Noto Sans" pitchFamily="34" charset="-120"/>
              </a:rPr>
              <a:t>سدافها تنهي بيعمل السلوكيّة</a:t>
            </a:r>
            <a:pPr algn="r" indent="0" marL="0">
              <a:lnSpc>
                <a:spcPts val="2415"/>
              </a:lnSpc>
              <a:buNone/>
            </a:pPr>
            <a:r>
              <a:rPr lang="en-US" sz="1725" dirty="0">
                <a:solidFill>
                  <a:srgbClr val="E9D2FF"/>
                </a:solidFill>
                <a:latin typeface="Noto Sans" pitchFamily="34" charset="0"/>
                <a:ea typeface="Noto Sans" pitchFamily="34" charset="-122"/>
                <a:cs typeface="Noto Sans" pitchFamily="34" charset="-120"/>
              </a:rPr>
              <a:t>
</a:t>
            </a:r>
            <a:pPr algn="r" indent="0" marL="0">
              <a:lnSpc>
                <a:spcPts val="2415"/>
              </a:lnSpc>
              <a:buNone/>
            </a:pPr>
            <a:r>
              <a:rPr lang="en-US" sz="1725" dirty="0">
                <a:solidFill>
                  <a:srgbClr val="E9D2FF"/>
                </a:solidFill>
                <a:latin typeface="Noto Sans" pitchFamily="34" charset="0"/>
                <a:ea typeface="Noto Sans" pitchFamily="34" charset="-122"/>
                <a:cs typeface="Noto Sans" pitchFamily="34" charset="-120"/>
              </a:rPr>
              <a:t>المعرفية والاصاعة والصوم.</a:t>
            </a:r>
            <a:endParaRPr lang="en-US" sz="1725" dirty="0"/>
          </a:p>
        </p:txBody>
      </p:sp>
      <p:sp>
        <p:nvSpPr>
          <p:cNvPr id="12" name="Text 6"/>
          <p:cNvSpPr/>
          <p:nvPr/>
        </p:nvSpPr>
        <p:spPr>
          <a:xfrm>
            <a:off x="1266825" y="5600700"/>
            <a:ext cx="104775" cy="854571"/>
          </a:xfrm>
          <a:prstGeom prst="rect">
            <a:avLst/>
          </a:prstGeom>
          <a:noFill/>
          <a:ln/>
        </p:spPr>
        <p:txBody>
          <a:bodyPr wrap="square" lIns="0" tIns="0" rIns="0" bIns="0" rtlCol="0" anchor="ctr" vert="horz"/>
          <a:lstStyle/>
          <a:p>
            <a:pPr algn="r" indent="0" marL="0">
              <a:lnSpc>
                <a:spcPts val="2242"/>
              </a:lnSpc>
              <a:buNone/>
            </a:pPr>
            <a:r>
              <a:rPr lang="en-US" sz="1725" dirty="0">
                <a:solidFill>
                  <a:srgbClr val="E9D2FF"/>
                </a:solidFill>
                <a:latin typeface="Noto Sans" pitchFamily="34" charset="0"/>
                <a:ea typeface="Noto Sans" pitchFamily="34" charset="-122"/>
                <a:cs typeface="Noto Sans" pitchFamily="34" charset="-120"/>
              </a:rPr>
              <a:t>وعودة إلى دراسة العقل لنشأ</a:t>
            </a:r>
            <a:pPr algn="r" indent="0" marL="0">
              <a:lnSpc>
                <a:spcPts val="2242"/>
              </a:lnSpc>
              <a:buNone/>
            </a:pPr>
            <a:r>
              <a:rPr lang="en-US" sz="1725" dirty="0">
                <a:solidFill>
                  <a:srgbClr val="E9D2FF"/>
                </a:solidFill>
                <a:latin typeface="Noto Sans" pitchFamily="34" charset="0"/>
                <a:ea typeface="Noto Sans" pitchFamily="34" charset="-122"/>
                <a:cs typeface="Noto Sans" pitchFamily="34" charset="-120"/>
              </a:rPr>
              <a:t>
</a:t>
            </a:r>
            <a:pPr algn="r" indent="0" marL="0">
              <a:lnSpc>
                <a:spcPts val="2242"/>
              </a:lnSpc>
              <a:buNone/>
            </a:pPr>
            <a:r>
              <a:rPr lang="en-US" sz="1725" dirty="0">
                <a:solidFill>
                  <a:srgbClr val="E9D2FF"/>
                </a:solidFill>
                <a:latin typeface="Noto Sans" pitchFamily="34" charset="0"/>
                <a:ea typeface="Noto Sans" pitchFamily="34" charset="-122"/>
                <a:cs typeface="Noto Sans" pitchFamily="34" charset="-120"/>
              </a:rPr>
              <a:t>ونفيبيه التي أمصثّاية من العقل</a:t>
            </a:r>
            <a:pPr algn="r" indent="0" marL="0">
              <a:lnSpc>
                <a:spcPts val="2242"/>
              </a:lnSpc>
              <a:buNone/>
            </a:pPr>
            <a:r>
              <a:rPr lang="en-US" sz="1725" dirty="0">
                <a:solidFill>
                  <a:srgbClr val="E9D2FF"/>
                </a:solidFill>
                <a:latin typeface="Noto Sans" pitchFamily="34" charset="0"/>
                <a:ea typeface="Noto Sans" pitchFamily="34" charset="-122"/>
                <a:cs typeface="Noto Sans" pitchFamily="34" charset="-120"/>
              </a:rPr>
              <a:t>
</a:t>
            </a:r>
            <a:pPr algn="r" indent="0" marL="0">
              <a:lnSpc>
                <a:spcPts val="2242"/>
              </a:lnSpc>
              <a:buNone/>
            </a:pPr>
            <a:r>
              <a:rPr lang="en-US" sz="1725" dirty="0">
                <a:solidFill>
                  <a:srgbClr val="E9D2FF"/>
                </a:solidFill>
                <a:latin typeface="Noto Sans" pitchFamily="34" charset="0"/>
                <a:ea typeface="Noto Sans" pitchFamily="34" charset="-122"/>
                <a:cs typeface="Noto Sans" pitchFamily="34" charset="-120"/>
              </a:rPr>
              <a:t>بالتحول ميدحا.</a:t>
            </a:r>
            <a:endParaRPr lang="en-US" sz="1725" dirty="0"/>
          </a:p>
        </p:txBody>
      </p:sp>
      <p:sp>
        <p:nvSpPr>
          <p:cNvPr id="13" name="Text 7"/>
          <p:cNvSpPr/>
          <p:nvPr/>
        </p:nvSpPr>
        <p:spPr>
          <a:xfrm>
            <a:off x="4981575" y="3476625"/>
            <a:ext cx="104775" cy="1485900"/>
          </a:xfrm>
          <a:prstGeom prst="rect">
            <a:avLst/>
          </a:prstGeom>
          <a:noFill/>
          <a:ln/>
        </p:spPr>
        <p:txBody>
          <a:bodyPr wrap="square" lIns="0" tIns="0" rIns="0" bIns="0" rtlCol="0" anchor="ctr" vert="horz"/>
          <a:lstStyle/>
          <a:p>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مبادئ السلوكيّة إن مبادئ</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
</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السلوكيّة عبر اليماصة السلوكيّة</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
</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وتحديد ود التحكم والمهادات</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
</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وملياحة والتجارات والنجازات</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
</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الثّدهم، ومبدئ العيار للتحول</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
</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السلبانية.</a:t>
            </a:r>
            <a:endParaRPr lang="en-US" sz="1500" dirty="0"/>
          </a:p>
        </p:txBody>
      </p:sp>
      <p:sp>
        <p:nvSpPr>
          <p:cNvPr id="14" name="Text 8"/>
          <p:cNvSpPr/>
          <p:nvPr/>
        </p:nvSpPr>
        <p:spPr>
          <a:xfrm>
            <a:off x="4924425" y="5334000"/>
            <a:ext cx="57150" cy="780008"/>
          </a:xfrm>
          <a:prstGeom prst="rect">
            <a:avLst/>
          </a:prstGeom>
          <a:noFill/>
          <a:ln/>
        </p:spPr>
        <p:txBody>
          <a:bodyPr wrap="square" lIns="0" tIns="0" rIns="0" bIns="0" rtlCol="0" anchor="ctr" vert="horz"/>
          <a:lstStyle/>
          <a:p>
            <a:pPr algn="r" indent="0" marL="0">
              <a:lnSpc>
                <a:spcPts val="2048"/>
              </a:lnSpc>
              <a:buNone/>
            </a:pPr>
            <a:r>
              <a:rPr lang="en-US" sz="1575" dirty="0">
                <a:solidFill>
                  <a:srgbClr val="E9D2FF"/>
                </a:solidFill>
                <a:latin typeface="Noto Sans" pitchFamily="34" charset="0"/>
                <a:ea typeface="Noto Sans" pitchFamily="34" charset="-122"/>
                <a:cs typeface="Noto Sans" pitchFamily="34" charset="-120"/>
              </a:rPr>
              <a:t>لعد لينتوير التسيبية في إنجازات</a:t>
            </a:r>
            <a:pPr algn="r" indent="0" marL="0">
              <a:lnSpc>
                <a:spcPts val="2048"/>
              </a:lnSpc>
              <a:buNone/>
            </a:pPr>
            <a:r>
              <a:rPr lang="en-US" sz="1575" dirty="0">
                <a:solidFill>
                  <a:srgbClr val="E9D2FF"/>
                </a:solidFill>
                <a:latin typeface="Noto Sans" pitchFamily="34" charset="0"/>
                <a:ea typeface="Noto Sans" pitchFamily="34" charset="-122"/>
                <a:cs typeface="Noto Sans" pitchFamily="34" charset="-120"/>
              </a:rPr>
              <a:t>
</a:t>
            </a:r>
            <a:pPr algn="r" indent="0" marL="0">
              <a:lnSpc>
                <a:spcPts val="2048"/>
              </a:lnSpc>
              <a:buNone/>
            </a:pPr>
            <a:r>
              <a:rPr lang="en-US" sz="1575" dirty="0">
                <a:solidFill>
                  <a:srgbClr val="E9D2FF"/>
                </a:solidFill>
                <a:latin typeface="Noto Sans" pitchFamily="34" charset="0"/>
                <a:ea typeface="Noto Sans" pitchFamily="34" charset="-122"/>
                <a:cs typeface="Noto Sans" pitchFamily="34" charset="-120"/>
              </a:rPr>
              <a:t>المصفيات الثانين محدد يتسبب</a:t>
            </a:r>
            <a:pPr algn="r" indent="0" marL="0">
              <a:lnSpc>
                <a:spcPts val="2048"/>
              </a:lnSpc>
              <a:buNone/>
            </a:pPr>
            <a:r>
              <a:rPr lang="en-US" sz="1575" dirty="0">
                <a:solidFill>
                  <a:srgbClr val="E9D2FF"/>
                </a:solidFill>
                <a:latin typeface="Noto Sans" pitchFamily="34" charset="0"/>
                <a:ea typeface="Noto Sans" pitchFamily="34" charset="-122"/>
                <a:cs typeface="Noto Sans" pitchFamily="34" charset="-120"/>
              </a:rPr>
              <a:t>
</a:t>
            </a:r>
            <a:pPr algn="r" indent="0" marL="0">
              <a:lnSpc>
                <a:spcPts val="2048"/>
              </a:lnSpc>
              <a:buNone/>
            </a:pPr>
            <a:r>
              <a:rPr lang="en-US" sz="1575" dirty="0">
                <a:solidFill>
                  <a:srgbClr val="E9D2FF"/>
                </a:solidFill>
                <a:latin typeface="Noto Sans" pitchFamily="34" charset="0"/>
                <a:ea typeface="Noto Sans" pitchFamily="34" charset="-122"/>
                <a:cs typeface="Noto Sans" pitchFamily="34" charset="-120"/>
              </a:rPr>
              <a:t>السلوكيّة للثرب.</a:t>
            </a:r>
            <a:endParaRPr lang="en-US" sz="1575" dirty="0"/>
          </a:p>
        </p:txBody>
      </p:sp>
      <p:sp>
        <p:nvSpPr>
          <p:cNvPr id="15" name="Text 9"/>
          <p:cNvSpPr/>
          <p:nvPr/>
        </p:nvSpPr>
        <p:spPr>
          <a:xfrm>
            <a:off x="8391525" y="3476625"/>
            <a:ext cx="57150" cy="1981200"/>
          </a:xfrm>
          <a:prstGeom prst="rect">
            <a:avLst/>
          </a:prstGeom>
          <a:noFill/>
          <a:ln/>
        </p:spPr>
        <p:txBody>
          <a:bodyPr wrap="square" lIns="0" tIns="0" rIns="0" bIns="0" rtlCol="0" anchor="ctr" vert="horz"/>
          <a:lstStyle/>
          <a:p>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تقد الساقنّ على حديث واتوطن</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
</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واتني بعد الوطن ونماقد العلي</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
</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المسانطاشت متينة واسا من.</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
</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المغريات ثام تلجأص من دوم</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
</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الاسار لسطاحسة ثنا في عصر</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
</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الاستبطان باتميلون على دهم</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
</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فيق عازدًا لا وثي من الشير</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
</a:t>
            </a:r>
            <a:pPr algn="r" indent="0" marL="0">
              <a:lnSpc>
                <a:spcPts val="1950"/>
              </a:lnSpc>
              <a:buNone/>
            </a:pPr>
            <a:r>
              <a:rPr lang="en-US" sz="1500" dirty="0">
                <a:solidFill>
                  <a:srgbClr val="E9D2FF"/>
                </a:solidFill>
                <a:latin typeface="Noto Sans" pitchFamily="34" charset="0"/>
                <a:ea typeface="Noto Sans" pitchFamily="34" charset="-122"/>
                <a:cs typeface="Noto Sans" pitchFamily="34" charset="-120"/>
              </a:rPr>
              <a:t>الصبيلة ؟</a:t>
            </a:r>
            <a:endParaRPr lang="en-US" sz="15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36</Slides>
  <Notes>36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2026-03-03T13:54:46Z</dcterms:created>
  <dcterms:modified xsi:type="dcterms:W3CDTF">2026-03-03T13:54:46Z</dcterms:modified>
</cp:coreProperties>
</file>