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14375" y="914400"/>
            <a:ext cx="7596187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0B1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PSYCH402 Social and</a:t>
            </a:r>
            <a:pPr indent="0" marL="0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0B1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0B1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Developmental</a:t>
            </a:r>
            <a:pPr indent="0" marL="0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0B1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5400"/>
              </a:lnSpc>
              <a:buNone/>
            </a:pPr>
            <a:r>
              <a:rPr lang="en-US" sz="4500" b="1" dirty="0">
                <a:solidFill>
                  <a:srgbClr val="0B1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Psychology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714375" y="3200400"/>
            <a:ext cx="5699671" cy="11888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680"/>
              </a:lnSpc>
              <a:buNone/>
            </a:pPr>
            <a:r>
              <a:rPr lang="en-US" sz="3900" dirty="0">
                <a:solidFill>
                  <a:srgbClr val="3D3D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Comprehensive</a:t>
            </a:r>
            <a:pPr indent="0" marL="0">
              <a:lnSpc>
                <a:spcPts val="4680"/>
              </a:lnSpc>
              <a:buNone/>
            </a:pPr>
            <a:r>
              <a:rPr lang="en-US" sz="3900" dirty="0">
                <a:solidFill>
                  <a:srgbClr val="3D3D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indent="0" marL="0">
              <a:lnSpc>
                <a:spcPts val="4680"/>
              </a:lnSpc>
              <a:buNone/>
            </a:pPr>
            <a:r>
              <a:rPr lang="en-US" sz="3900" dirty="0">
                <a:solidFill>
                  <a:srgbClr val="3D3D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Academic Overview</a:t>
            </a:r>
            <a:endParaRPr lang="en-US" sz="3900" dirty="0"/>
          </a:p>
        </p:txBody>
      </p:sp>
      <p:sp>
        <p:nvSpPr>
          <p:cNvPr id="5" name="Text 2"/>
          <p:cNvSpPr/>
          <p:nvPr/>
        </p:nvSpPr>
        <p:spPr>
          <a:xfrm>
            <a:off x="714375" y="5438775"/>
            <a:ext cx="6076950" cy="65841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592"/>
              </a:lnSpc>
              <a:buNone/>
            </a:pPr>
            <a:r>
              <a:rPr lang="en-US" sz="18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Content Sessions • Social Psychology •</a:t>
            </a:r>
            <a:pPr indent="0" marL="0">
              <a:lnSpc>
                <a:spcPts val="2592"/>
              </a:lnSpc>
              <a:buNone/>
            </a:pPr>
            <a:r>
              <a:rPr lang="en-US" sz="18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indent="0" marL="0">
              <a:lnSpc>
                <a:spcPts val="2592"/>
              </a:lnSpc>
              <a:buNone/>
            </a:pPr>
            <a:r>
              <a:rPr lang="en-US" sz="18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Developmental Psychology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714375" y="4743450"/>
            <a:ext cx="11490960" cy="32935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594"/>
              </a:lnSpc>
              <a:buNone/>
            </a:pPr>
            <a:r>
              <a:rPr lang="en-US" sz="1950" dirty="0">
                <a:solidFill>
                  <a:srgbClr val="3D3D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Level 5 Extended Diploma in Psychology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6629400" y="2847975"/>
            <a:ext cx="1917353" cy="4080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07"/>
              </a:lnSpc>
              <a:buNone/>
            </a:pPr>
            <a:r>
              <a:rPr lang="en-US" sz="1350" b="1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Person</a:t>
            </a:r>
            <a:pPr algn="ctr" indent="0" marL="0">
              <a:lnSpc>
                <a:spcPts val="1607"/>
              </a:lnSpc>
              <a:buNone/>
            </a:pPr>
            <a:r>
              <a:rPr lang="en-US" sz="1350" b="1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ts val="1607"/>
              </a:lnSpc>
              <a:buNone/>
            </a:pPr>
            <a:r>
              <a:rPr lang="en-US" sz="1350" b="1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(Internal Factors)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9782175" y="2847975"/>
            <a:ext cx="1917353" cy="4080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07"/>
              </a:lnSpc>
              <a:buNone/>
            </a:pPr>
            <a:r>
              <a:rPr lang="en-US" sz="1350" b="1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Situation</a:t>
            </a:r>
            <a:pPr algn="ctr" indent="0" marL="0">
              <a:lnSpc>
                <a:spcPts val="1607"/>
              </a:lnSpc>
              <a:buNone/>
            </a:pPr>
            <a:r>
              <a:rPr lang="en-US" sz="1350" b="1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ts val="1607"/>
              </a:lnSpc>
              <a:buNone/>
            </a:pPr>
            <a:r>
              <a:rPr lang="en-US" sz="1350" b="1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(External Factors)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629400" y="3533775"/>
            <a:ext cx="2011561" cy="4080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Personality Traits</a:t>
            </a:r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Beliefs &amp; Attitudes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9782175" y="3533775"/>
            <a:ext cx="2001143" cy="4080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Social Norms</a:t>
            </a:r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0B1A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Presence of Others</a:t>
            </a:r>
            <a:endParaRPr lang="en-US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5251177" y="400050"/>
            <a:ext cx="23774400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4641"/>
              </a:lnSpc>
              <a:buNone/>
            </a:pPr>
            <a:r>
              <a:rPr lang="en-US" sz="3900" b="1" dirty="0">
                <a:solidFill>
                  <a:srgbClr val="0020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Kohlberg's Stages of Moral Understanding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-673417" y="1019175"/>
            <a:ext cx="14253210" cy="33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610"/>
              </a:lnSpc>
              <a:buNone/>
            </a:pPr>
            <a:r>
              <a:rPr lang="en-US" sz="2175" b="1" dirty="0">
                <a:solidFill>
                  <a:srgbClr val="49494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Three Levels of Moral Reasoning Development</a:t>
            </a:r>
            <a:endParaRPr lang="en-US" sz="2175" dirty="0"/>
          </a:p>
        </p:txBody>
      </p:sp>
      <p:sp>
        <p:nvSpPr>
          <p:cNvPr id="5" name="Text 2"/>
          <p:cNvSpPr/>
          <p:nvPr/>
        </p:nvSpPr>
        <p:spPr>
          <a:xfrm>
            <a:off x="7924264" y="4895850"/>
            <a:ext cx="4274820" cy="25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Heinz Dilemma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3886200" y="2152650"/>
            <a:ext cx="7040880" cy="25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Universal Ethical Principles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3028950" y="3619500"/>
            <a:ext cx="7795260" cy="25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Social Approval &amp; Law and Order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1933575" y="5124450"/>
            <a:ext cx="9052560" cy="25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80"/>
              </a:lnSpc>
              <a:buNone/>
            </a:pPr>
            <a:r>
              <a:rPr lang="en-US" sz="1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Punishment Avoidance &amp; Self-Interest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3886200" y="1733550"/>
            <a:ext cx="8321040" cy="21803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17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Level 3: Postconventional Morality</a:t>
            </a:r>
            <a:endParaRPr lang="en-US" sz="1575" dirty="0"/>
          </a:p>
        </p:txBody>
      </p:sp>
      <p:sp>
        <p:nvSpPr>
          <p:cNvPr id="10" name="Text 7"/>
          <p:cNvSpPr/>
          <p:nvPr/>
        </p:nvSpPr>
        <p:spPr>
          <a:xfrm>
            <a:off x="3028950" y="3209925"/>
            <a:ext cx="7010400" cy="20761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35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Level 2: Conventional Morality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1933575" y="4676775"/>
            <a:ext cx="7696200" cy="20761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35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Level 1: Preconventional Morality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8639175" y="5238750"/>
            <a:ext cx="2986088" cy="38546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517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Should Heinz steal an expensive</a:t>
            </a:r>
            <a:pPr algn="ctr" indent="0" marL="0">
              <a:lnSpc>
                <a:spcPts val="1517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517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drug to save his dying wife?</a:t>
            </a:r>
            <a:endParaRPr lang="en-US" sz="1275" dirty="0"/>
          </a:p>
        </p:txBody>
      </p:sp>
      <p:sp>
        <p:nvSpPr>
          <p:cNvPr id="13" name="Text 10"/>
          <p:cNvSpPr/>
          <p:nvPr/>
        </p:nvSpPr>
        <p:spPr>
          <a:xfrm>
            <a:off x="3886200" y="2476500"/>
            <a:ext cx="7040761" cy="38546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17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Abstract reasoning based on universal justice and human rights</a:t>
            </a:r>
            <a:pPr indent="0" marL="0">
              <a:lnSpc>
                <a:spcPts val="1517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517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Example: Heinz should steal because human life transcends property rights</a:t>
            </a:r>
            <a:endParaRPr lang="en-US" sz="1275" dirty="0"/>
          </a:p>
        </p:txBody>
      </p:sp>
      <p:sp>
        <p:nvSpPr>
          <p:cNvPr id="14" name="Text 11"/>
          <p:cNvSpPr/>
          <p:nvPr/>
        </p:nvSpPr>
        <p:spPr>
          <a:xfrm>
            <a:off x="3028950" y="3952875"/>
            <a:ext cx="8004721" cy="38546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517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Conforming to social expectations and maintaining social order</a:t>
            </a:r>
            <a:pPr indent="0" marL="0">
              <a:lnSpc>
                <a:spcPts val="1517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517"/>
              </a:lnSpc>
              <a:buNone/>
            </a:pPr>
            <a:r>
              <a:rPr lang="en-US" sz="12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Example: Heinz shouldn't steal because laws must be respected for society to function</a:t>
            </a:r>
            <a:endParaRPr lang="en-US" sz="1275" dirty="0"/>
          </a:p>
        </p:txBody>
      </p:sp>
      <p:sp>
        <p:nvSpPr>
          <p:cNvPr id="15" name="Text 12"/>
          <p:cNvSpPr/>
          <p:nvPr/>
        </p:nvSpPr>
        <p:spPr>
          <a:xfrm>
            <a:off x="1933575" y="5372100"/>
            <a:ext cx="5490121" cy="4080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Focus on personal consequences and immediate rewards</a:t>
            </a:r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Example: Heinz shouldn't steal because he'll go to prison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962025" y="6162675"/>
            <a:ext cx="6496050" cy="77420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32"/>
              </a:lnSpc>
              <a:buNone/>
            </a:pPr>
            <a:r>
              <a:rPr lang="en-US" sz="1575" b="1" dirty="0">
                <a:solidFill>
                  <a:srgbClr val="0020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Theoretical Points:</a:t>
            </a:r>
            <a:pPr indent="0" marL="0">
              <a:lnSpc>
                <a:spcPts val="2032"/>
              </a:lnSpc>
              <a:buNone/>
            </a:pPr>
            <a:r>
              <a:rPr lang="en-US" sz="1575" b="1" dirty="0">
                <a:solidFill>
                  <a:srgbClr val="0020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indent="0" marL="0">
              <a:lnSpc>
                <a:spcPts val="2032"/>
              </a:lnSpc>
              <a:buNone/>
            </a:pPr>
            <a:r>
              <a:rPr lang="en-US" sz="1575" b="1" dirty="0">
                <a:solidFill>
                  <a:srgbClr val="0020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Reasoning Process &gt; Final Decision</a:t>
            </a:r>
            <a:pPr indent="0" marL="0">
              <a:lnSpc>
                <a:spcPts val="2032"/>
              </a:lnSpc>
              <a:buNone/>
            </a:pPr>
            <a:r>
              <a:rPr lang="en-US" sz="1575" b="1" dirty="0">
                <a:solidFill>
                  <a:srgbClr val="0020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indent="0" marL="0">
              <a:lnSpc>
                <a:spcPts val="2032"/>
              </a:lnSpc>
              <a:buNone/>
            </a:pPr>
            <a:r>
              <a:rPr lang="en-US" sz="1575" b="1" dirty="0">
                <a:solidFill>
                  <a:srgbClr val="0020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Universal Sequential Progression</a:t>
            </a:r>
            <a:endParaRPr lang="en-US" sz="1575" dirty="0"/>
          </a:p>
        </p:txBody>
      </p:sp>
      <p:sp>
        <p:nvSpPr>
          <p:cNvPr id="17" name="Text 14"/>
          <p:cNvSpPr/>
          <p:nvPr/>
        </p:nvSpPr>
        <p:spPr>
          <a:xfrm>
            <a:off x="7058025" y="6162675"/>
            <a:ext cx="4861471" cy="49143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3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Universal Sequential Progression</a:t>
            </a:r>
            <a:pPr indent="0" marL="0">
              <a:lnSpc>
                <a:spcPts val="193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935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Cognitive Development Drives Moral Growth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298" y="3435846"/>
            <a:ext cx="438894" cy="438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686" y="1714500"/>
            <a:ext cx="487561" cy="4113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75" y="4306788"/>
            <a:ext cx="426690" cy="4250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267" y="2619673"/>
            <a:ext cx="475357" cy="438894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895350" y="600075"/>
            <a:ext cx="17202150" cy="4874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838"/>
              </a:lnSpc>
              <a:buNone/>
            </a:pPr>
            <a:r>
              <a:rPr lang="en-US" sz="3225" b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Unit Overview and Learning Outcomes</a:t>
            </a:r>
            <a:endParaRPr lang="en-US" sz="3225" dirty="0"/>
          </a:p>
        </p:txBody>
      </p:sp>
      <p:sp>
        <p:nvSpPr>
          <p:cNvPr id="8" name="Text 1"/>
          <p:cNvSpPr/>
          <p:nvPr/>
        </p:nvSpPr>
        <p:spPr>
          <a:xfrm>
            <a:off x="895350" y="1562100"/>
            <a:ext cx="405467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700"/>
              </a:lnSpc>
              <a:buNone/>
            </a:pPr>
            <a:r>
              <a:rPr lang="en-US" sz="2250" dirty="0">
                <a:solidFill>
                  <a:srgbClr val="49494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18 Content Sessions +</a:t>
            </a:r>
            <a:pPr indent="0" marL="0">
              <a:lnSpc>
                <a:spcPts val="2700"/>
              </a:lnSpc>
              <a:buNone/>
            </a:pPr>
            <a:r>
              <a:rPr lang="en-US" sz="2250" dirty="0">
                <a:solidFill>
                  <a:srgbClr val="49494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700"/>
              </a:lnSpc>
              <a:buNone/>
            </a:pPr>
            <a:r>
              <a:rPr lang="en-US" sz="2250" dirty="0">
                <a:solidFill>
                  <a:srgbClr val="49494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 Assignment Workshops</a:t>
            </a:r>
            <a:endParaRPr lang="en-US" sz="2250" dirty="0"/>
          </a:p>
        </p:txBody>
      </p:sp>
      <p:sp>
        <p:nvSpPr>
          <p:cNvPr id="9" name="Text 2"/>
          <p:cNvSpPr/>
          <p:nvPr/>
        </p:nvSpPr>
        <p:spPr>
          <a:xfrm>
            <a:off x="895350" y="2686050"/>
            <a:ext cx="8412480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LO1: Social Psychology Methods</a:t>
            </a:r>
            <a:endParaRPr lang="en-US" sz="1800" dirty="0"/>
          </a:p>
        </p:txBody>
      </p:sp>
      <p:sp>
        <p:nvSpPr>
          <p:cNvPr id="10" name="Text 3"/>
          <p:cNvSpPr/>
          <p:nvPr/>
        </p:nvSpPr>
        <p:spPr>
          <a:xfrm>
            <a:off x="895350" y="4352925"/>
            <a:ext cx="7315200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LO2: Cognitive Development</a:t>
            </a:r>
            <a:endParaRPr lang="en-US" sz="1800" dirty="0"/>
          </a:p>
        </p:txBody>
      </p:sp>
      <p:sp>
        <p:nvSpPr>
          <p:cNvPr id="11" name="Text 4"/>
          <p:cNvSpPr/>
          <p:nvPr/>
        </p:nvSpPr>
        <p:spPr>
          <a:xfrm>
            <a:off x="6467475" y="1771650"/>
            <a:ext cx="6492240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LO3: Gender Development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467475" y="3448050"/>
            <a:ext cx="6492240" cy="27429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LO4: Adolescent Changes</a:t>
            </a:r>
            <a:endParaRPr lang="en-US" sz="1800" dirty="0"/>
          </a:p>
        </p:txBody>
      </p:sp>
      <p:sp>
        <p:nvSpPr>
          <p:cNvPr id="13" name="Text 6"/>
          <p:cNvSpPr/>
          <p:nvPr/>
        </p:nvSpPr>
        <p:spPr>
          <a:xfrm>
            <a:off x="895350" y="3181350"/>
            <a:ext cx="4830068" cy="56971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Understand methodological issues and</a:t>
            </a:r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theorizing in social psychology</a:t>
            </a:r>
            <a:endParaRPr lang="en-US" sz="1725" dirty="0"/>
          </a:p>
        </p:txBody>
      </p:sp>
      <p:sp>
        <p:nvSpPr>
          <p:cNvPr id="14" name="Text 7"/>
          <p:cNvSpPr/>
          <p:nvPr/>
        </p:nvSpPr>
        <p:spPr>
          <a:xfrm>
            <a:off x="895350" y="4867275"/>
            <a:ext cx="5196780" cy="56971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Understand theoretical views in cognition</a:t>
            </a:r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and development</a:t>
            </a:r>
            <a:endParaRPr lang="en-US" sz="1725" dirty="0"/>
          </a:p>
        </p:txBody>
      </p:sp>
      <p:sp>
        <p:nvSpPr>
          <p:cNvPr id="15" name="Text 8"/>
          <p:cNvSpPr/>
          <p:nvPr/>
        </p:nvSpPr>
        <p:spPr>
          <a:xfrm>
            <a:off x="6467475" y="2266950"/>
            <a:ext cx="3834705" cy="56971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Understand theories of gender</a:t>
            </a:r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development</a:t>
            </a:r>
            <a:endParaRPr lang="en-US" sz="1725" dirty="0"/>
          </a:p>
        </p:txBody>
      </p:sp>
      <p:sp>
        <p:nvSpPr>
          <p:cNvPr id="16" name="Text 9"/>
          <p:cNvSpPr/>
          <p:nvPr/>
        </p:nvSpPr>
        <p:spPr>
          <a:xfrm>
            <a:off x="6467475" y="4010025"/>
            <a:ext cx="4578548" cy="56971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Understand adolescence as a time of</a:t>
            </a:r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2"/>
              </a:lnSpc>
              <a:buNone/>
            </a:pPr>
            <a:r>
              <a:rPr lang="en-US" sz="17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physiological and behavioral changes</a:t>
            </a:r>
            <a:endParaRPr lang="en-US" sz="1725" dirty="0"/>
          </a:p>
        </p:txBody>
      </p:sp>
      <p:sp>
        <p:nvSpPr>
          <p:cNvPr id="17" name="Text 10"/>
          <p:cNvSpPr/>
          <p:nvPr/>
        </p:nvSpPr>
        <p:spPr>
          <a:xfrm>
            <a:off x="6467475" y="5038725"/>
            <a:ext cx="5532090" cy="70589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52"/>
              </a:lnSpc>
              <a:buNone/>
            </a:pPr>
            <a:r>
              <a:rPr lang="en-US" sz="1425" b="1" i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Integration Focus: Understanding the interplay</a:t>
            </a:r>
            <a:pPr indent="0" marL="0">
              <a:lnSpc>
                <a:spcPts val="1852"/>
              </a:lnSpc>
              <a:buNone/>
            </a:pPr>
            <a:r>
              <a:rPr lang="en-US" sz="1425" b="1" i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852"/>
              </a:lnSpc>
              <a:buNone/>
            </a:pPr>
            <a:r>
              <a:rPr lang="en-US" sz="1425" b="1" i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between individual psychological processes and</a:t>
            </a:r>
            <a:pPr indent="0" marL="0">
              <a:lnSpc>
                <a:spcPts val="1852"/>
              </a:lnSpc>
              <a:buNone/>
            </a:pPr>
            <a:r>
              <a:rPr lang="en-US" sz="1425" b="1" i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852"/>
              </a:lnSpc>
              <a:buNone/>
            </a:pPr>
            <a:r>
              <a:rPr lang="en-US" sz="1425" b="1" i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broader social and environmental influences</a:t>
            </a:r>
            <a:endParaRPr lang="en-US" sz="1425" dirty="0"/>
          </a:p>
        </p:txBody>
      </p:sp>
      <p:sp>
        <p:nvSpPr>
          <p:cNvPr id="18" name="Text 11"/>
          <p:cNvSpPr/>
          <p:nvPr/>
        </p:nvSpPr>
        <p:spPr>
          <a:xfrm>
            <a:off x="895350" y="6296025"/>
            <a:ext cx="24243030" cy="27801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89"/>
              </a:lnSpc>
              <a:buNone/>
            </a:pPr>
            <a:r>
              <a:rPr lang="en-US" sz="1575" dirty="0">
                <a:solidFill>
                  <a:srgbClr val="49494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Each session builds upon previous concepts, fostering deep understanding and critical thinking skills</a:t>
            </a:r>
            <a:endParaRPr lang="en-US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88" y="4053036"/>
            <a:ext cx="1060698" cy="6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788" y="3257550"/>
            <a:ext cx="1060698" cy="6719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565" y="2427684"/>
            <a:ext cx="2157859" cy="562273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2181225" y="533400"/>
            <a:ext cx="8591550" cy="9602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780"/>
              </a:lnSpc>
              <a:buNone/>
            </a:pPr>
            <a:r>
              <a:rPr lang="en-US" sz="3150" b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Introduction to Social Psychology:</a:t>
            </a:r>
            <a:pPr algn="ctr" indent="0" marL="0">
              <a:lnSpc>
                <a:spcPts val="3780"/>
              </a:lnSpc>
              <a:buNone/>
            </a:pPr>
            <a:r>
              <a:rPr lang="en-US" sz="3150" b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3780"/>
              </a:lnSpc>
              <a:buNone/>
            </a:pPr>
            <a:r>
              <a:rPr lang="en-US" sz="3150" b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 Person-Situation Debate</a:t>
            </a:r>
            <a:endParaRPr lang="en-US" sz="3150" dirty="0"/>
          </a:p>
        </p:txBody>
      </p:sp>
      <p:sp>
        <p:nvSpPr>
          <p:cNvPr id="7" name="Text 1"/>
          <p:cNvSpPr/>
          <p:nvPr/>
        </p:nvSpPr>
        <p:spPr>
          <a:xfrm>
            <a:off x="962025" y="1971675"/>
            <a:ext cx="9806940" cy="35659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808"/>
              </a:lnSpc>
              <a:buNone/>
            </a:pPr>
            <a:r>
              <a:rPr lang="en-US" sz="1950" b="1" dirty="0">
                <a:solidFill>
                  <a:srgbClr val="B4914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Behavior = f(Person, Environment)</a:t>
            </a:r>
            <a:endParaRPr lang="en-US" sz="1950" dirty="0"/>
          </a:p>
        </p:txBody>
      </p:sp>
      <p:sp>
        <p:nvSpPr>
          <p:cNvPr id="8" name="Text 2"/>
          <p:cNvSpPr/>
          <p:nvPr/>
        </p:nvSpPr>
        <p:spPr>
          <a:xfrm>
            <a:off x="962025" y="3381375"/>
            <a:ext cx="5678686" cy="203879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Social psychology focuses on individual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psychological processes within social contexts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Our behavior is shaped by both internal factors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(personality, beliefs) and external factors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(social norms, presence of others)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Situational factors often have more influence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94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than we realize in everyday judgments</a:t>
            </a:r>
            <a:endParaRPr lang="en-US" sz="1650" dirty="0"/>
          </a:p>
        </p:txBody>
      </p:sp>
      <p:sp>
        <p:nvSpPr>
          <p:cNvPr id="9" name="Text 3"/>
          <p:cNvSpPr/>
          <p:nvPr/>
        </p:nvSpPr>
        <p:spPr>
          <a:xfrm>
            <a:off x="1200150" y="5953125"/>
            <a:ext cx="4306193" cy="48131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95"/>
              </a:lnSpc>
              <a:buNone/>
            </a:pPr>
            <a:r>
              <a:rPr lang="en-US" sz="1425" b="1" dirty="0">
                <a:solidFill>
                  <a:srgbClr val="7B5E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Empirical Methods: Correlational vs.</a:t>
            </a:r>
            <a:pPr indent="0" marL="0">
              <a:lnSpc>
                <a:spcPts val="1895"/>
              </a:lnSpc>
              <a:buNone/>
            </a:pPr>
            <a:r>
              <a:rPr lang="en-US" sz="1425" b="1" dirty="0">
                <a:solidFill>
                  <a:srgbClr val="7B5E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895"/>
              </a:lnSpc>
              <a:buNone/>
            </a:pPr>
            <a:r>
              <a:rPr lang="en-US" sz="1425" b="1" dirty="0">
                <a:solidFill>
                  <a:srgbClr val="7B5E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Experimental Research</a:t>
            </a:r>
            <a:endParaRPr lang="en-US" sz="1425" dirty="0"/>
          </a:p>
        </p:txBody>
      </p:sp>
      <p:sp>
        <p:nvSpPr>
          <p:cNvPr id="10" name="Text 4"/>
          <p:cNvSpPr/>
          <p:nvPr/>
        </p:nvSpPr>
        <p:spPr>
          <a:xfrm>
            <a:off x="6686550" y="2933700"/>
            <a:ext cx="1875383" cy="41136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2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Person</a:t>
            </a:r>
            <a:pPr algn="ctr" indent="0" marL="0">
              <a:lnSpc>
                <a:spcPts val="162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62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(Internal Factors)</a:t>
            </a:r>
            <a:endParaRPr lang="en-US" sz="1350" dirty="0"/>
          </a:p>
        </p:txBody>
      </p:sp>
      <p:sp>
        <p:nvSpPr>
          <p:cNvPr id="11" name="Text 5"/>
          <p:cNvSpPr/>
          <p:nvPr/>
        </p:nvSpPr>
        <p:spPr>
          <a:xfrm>
            <a:off x="9734550" y="2933700"/>
            <a:ext cx="1896368" cy="38873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530"/>
              </a:lnSpc>
              <a:buNone/>
            </a:pPr>
            <a:r>
              <a:rPr lang="en-US" sz="127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Situation</a:t>
            </a:r>
            <a:pPr algn="ctr" indent="0" marL="0">
              <a:lnSpc>
                <a:spcPts val="1530"/>
              </a:lnSpc>
              <a:buNone/>
            </a:pPr>
            <a:r>
              <a:rPr lang="en-US" sz="127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530"/>
              </a:lnSpc>
              <a:buNone/>
            </a:pPr>
            <a:r>
              <a:rPr lang="en-US" sz="127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(External Factors)</a:t>
            </a:r>
            <a:endParaRPr lang="en-US" sz="1275" dirty="0"/>
          </a:p>
        </p:txBody>
      </p:sp>
      <p:sp>
        <p:nvSpPr>
          <p:cNvPr id="12" name="Text 6"/>
          <p:cNvSpPr/>
          <p:nvPr/>
        </p:nvSpPr>
        <p:spPr>
          <a:xfrm>
            <a:off x="7058025" y="3752850"/>
            <a:ext cx="1100138" cy="4342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10"/>
              </a:lnSpc>
              <a:buNone/>
            </a:pPr>
            <a:r>
              <a:rPr lang="en-US" sz="14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Personality</a:t>
            </a:r>
            <a:pPr algn="ctr" indent="0" marL="0">
              <a:lnSpc>
                <a:spcPts val="1710"/>
              </a:lnSpc>
              <a:buNone/>
            </a:pPr>
            <a:r>
              <a:rPr lang="en-US" sz="14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710"/>
              </a:lnSpc>
              <a:buNone/>
            </a:pPr>
            <a:r>
              <a:rPr lang="en-US" sz="142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Traits</a:t>
            </a:r>
            <a:endParaRPr lang="en-US" sz="1425" dirty="0"/>
          </a:p>
        </p:txBody>
      </p:sp>
      <p:sp>
        <p:nvSpPr>
          <p:cNvPr id="13" name="Text 7"/>
          <p:cNvSpPr/>
          <p:nvPr/>
        </p:nvSpPr>
        <p:spPr>
          <a:xfrm>
            <a:off x="7115175" y="4467225"/>
            <a:ext cx="96381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Beliefs &amp;</a:t>
            </a:r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Attitudes</a:t>
            </a:r>
            <a:endParaRPr lang="en-US" sz="1500" dirty="0"/>
          </a:p>
        </p:txBody>
      </p:sp>
      <p:sp>
        <p:nvSpPr>
          <p:cNvPr id="14" name="Text 8"/>
          <p:cNvSpPr/>
          <p:nvPr/>
        </p:nvSpPr>
        <p:spPr>
          <a:xfrm>
            <a:off x="9982200" y="3790950"/>
            <a:ext cx="1362075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Social Norms</a:t>
            </a:r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Presence of</a:t>
            </a:r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800"/>
              </a:lnSpc>
              <a:buNone/>
            </a:pPr>
            <a:r>
              <a:rPr lang="en-US" sz="150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Others</a:t>
            </a:r>
            <a:endParaRPr lang="en-US" sz="1500" dirty="0"/>
          </a:p>
        </p:txBody>
      </p:sp>
      <p:sp>
        <p:nvSpPr>
          <p:cNvPr id="15" name="Text 9"/>
          <p:cNvSpPr/>
          <p:nvPr/>
        </p:nvSpPr>
        <p:spPr>
          <a:xfrm>
            <a:off x="7543800" y="6467475"/>
            <a:ext cx="10287000" cy="20404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07"/>
              </a:lnSpc>
              <a:buNone/>
            </a:pPr>
            <a:r>
              <a:rPr lang="en-US" sz="1350" dirty="0">
                <a:solidFill>
                  <a:srgbClr val="79797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Foundational concept in social psychology research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3745706" y="742950"/>
            <a:ext cx="208026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150"/>
              </a:lnSpc>
              <a:buNone/>
            </a:pPr>
            <a:r>
              <a:rPr lang="en-US" sz="2625" b="1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Conformity: Types, Explanations, and Asch's Research</a:t>
            </a:r>
            <a:endParaRPr lang="en-US" sz="2625" dirty="0"/>
          </a:p>
        </p:txBody>
      </p:sp>
      <p:sp>
        <p:nvSpPr>
          <p:cNvPr id="4" name="Text 1"/>
          <p:cNvSpPr/>
          <p:nvPr/>
        </p:nvSpPr>
        <p:spPr>
          <a:xfrm>
            <a:off x="1019175" y="1647825"/>
            <a:ext cx="8138160" cy="2652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88"/>
              </a:lnSpc>
              <a:buNone/>
            </a:pPr>
            <a:r>
              <a:rPr lang="en-US" sz="1800" b="1" dirty="0">
                <a:solidFill>
                  <a:srgbClr val="B594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Kelman's Three Types (1958)</a:t>
            </a:r>
            <a:endParaRPr lang="en-US" sz="1800" dirty="0"/>
          </a:p>
        </p:txBody>
      </p:sp>
      <p:sp>
        <p:nvSpPr>
          <p:cNvPr id="5" name="Text 2"/>
          <p:cNvSpPr/>
          <p:nvPr/>
        </p:nvSpPr>
        <p:spPr>
          <a:xfrm>
            <a:off x="6381750" y="1647825"/>
            <a:ext cx="10698480" cy="2652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88"/>
              </a:lnSpc>
              <a:buNone/>
            </a:pPr>
            <a:r>
              <a:rPr lang="en-US" sz="1800" b="1" dirty="0">
                <a:solidFill>
                  <a:srgbClr val="B594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Psychological Explanations &amp; Asch Study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1019175" y="2076450"/>
            <a:ext cx="2057400" cy="20404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07"/>
              </a:lnSpc>
              <a:buNone/>
            </a:pPr>
            <a:r>
              <a:rPr lang="en-US" sz="1350" b="1" dirty="0">
                <a:solidFill>
                  <a:srgbClr val="1620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Compliance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1019175" y="3486150"/>
            <a:ext cx="2880360" cy="20404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07"/>
              </a:lnSpc>
              <a:buNone/>
            </a:pPr>
            <a:r>
              <a:rPr lang="en-US" sz="1350" b="1" dirty="0">
                <a:solidFill>
                  <a:srgbClr val="1620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Identification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1019175" y="4648200"/>
            <a:ext cx="3086100" cy="20404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07"/>
              </a:lnSpc>
              <a:buNone/>
            </a:pPr>
            <a:r>
              <a:rPr lang="en-US" sz="1350" b="1" dirty="0">
                <a:solidFill>
                  <a:srgbClr val="1620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Internalization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6381750" y="4857750"/>
            <a:ext cx="8321040" cy="23797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74"/>
              </a:lnSpc>
              <a:buNone/>
            </a:pPr>
            <a:r>
              <a:rPr lang="en-US" sz="1575" b="1" dirty="0">
                <a:solidFill>
                  <a:srgbClr val="1620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Asch (1956): Line Judgment Study</a:t>
            </a:r>
            <a:endParaRPr lang="en-US" sz="1575" dirty="0"/>
          </a:p>
        </p:txBody>
      </p:sp>
      <p:sp>
        <p:nvSpPr>
          <p:cNvPr id="10" name="Text 7"/>
          <p:cNvSpPr/>
          <p:nvPr/>
        </p:nvSpPr>
        <p:spPr>
          <a:xfrm>
            <a:off x="1076325" y="2362200"/>
            <a:ext cx="4882455" cy="82272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Public change, private disagreement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Superficial and temporary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Example: Agreeing with friends about music you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secretly dislike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1076325" y="3752850"/>
            <a:ext cx="5311973" cy="61704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Definition: Public and private change, but temporary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Nature: Valuing group membership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Example: Army recruit adopting military values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1076325" y="4924425"/>
            <a:ext cx="4767263" cy="82272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Definition: Deep, permanent change in beliefs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Nature: Accepting majority view as correct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Example: Becoming vegetarian after living with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vegetarians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381750" y="2076450"/>
            <a:ext cx="9917430" cy="21535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96"/>
              </a:lnSpc>
              <a:buNone/>
            </a:pPr>
            <a:r>
              <a:rPr lang="en-US" sz="1425" b="1" dirty="0">
                <a:solidFill>
                  <a:srgbClr val="B594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Why Do We Conform? (Deutsch &amp; Gerard, 1955)</a:t>
            </a:r>
            <a:endParaRPr lang="en-US" sz="1425" dirty="0"/>
          </a:p>
        </p:txBody>
      </p:sp>
      <p:sp>
        <p:nvSpPr>
          <p:cNvPr id="14" name="Text 11"/>
          <p:cNvSpPr/>
          <p:nvPr/>
        </p:nvSpPr>
        <p:spPr>
          <a:xfrm>
            <a:off x="6381750" y="2609850"/>
            <a:ext cx="4410968" cy="61704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Definition: Desire to be liked and accepted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Process: Emotional - avoiding rejection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Result: Usually leads to compliance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381750" y="3486150"/>
            <a:ext cx="7818120" cy="21535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96"/>
              </a:lnSpc>
              <a:buNone/>
            </a:pPr>
            <a:r>
              <a:rPr lang="en-US" sz="1425" b="1" dirty="0">
                <a:solidFill>
                  <a:srgbClr val="1620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Informational Social Influence (ISI)</a:t>
            </a:r>
            <a:endParaRPr lang="en-US" sz="1425" dirty="0"/>
          </a:p>
        </p:txBody>
      </p:sp>
      <p:sp>
        <p:nvSpPr>
          <p:cNvPr id="16" name="Text 13"/>
          <p:cNvSpPr/>
          <p:nvPr/>
        </p:nvSpPr>
        <p:spPr>
          <a:xfrm>
            <a:off x="6381750" y="3752850"/>
            <a:ext cx="5364361" cy="61704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Definition: Desire to be right in ambiguous situations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Process: Cognitive - seeking correct information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Result: Often leads to internalization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6381750" y="5143500"/>
            <a:ext cx="5542508" cy="61704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32% conformed to obviously wrong answers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Demonstrated power of NSI in unambiguous situations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620"/>
              </a:lnSpc>
              <a:buNone/>
            </a:pPr>
            <a:r>
              <a:rPr lang="en-US" sz="13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75% of participants conformed at least once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6334125" y="2352675"/>
            <a:ext cx="6583680" cy="18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472"/>
              </a:lnSpc>
              <a:buNone/>
            </a:pPr>
            <a:r>
              <a:rPr lang="en-US" sz="1350" b="1" dirty="0">
                <a:solidFill>
                  <a:srgbClr val="B594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Normative Social Influence (NSI)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-4943029" y="6296025"/>
            <a:ext cx="230886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500"/>
              </a:lnSpc>
              <a:buNone/>
            </a:pPr>
            <a:r>
              <a:rPr lang="en-US" sz="1500" i="1" dirty="0">
                <a:solidFill>
                  <a:srgbClr val="5D5D5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Conformity occurs even when the majority is clearly wrong - highlighting the power of social pressure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-5365477" y="314325"/>
            <a:ext cx="24003000" cy="48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780"/>
              </a:lnSpc>
              <a:buNone/>
            </a:pPr>
            <a:r>
              <a:rPr lang="en-US" sz="3150" b="1" dirty="0">
                <a:solidFill>
                  <a:srgbClr val="000A4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Obedience to Authority: Milgram’s Study and Ethics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-1973610" y="1276350"/>
            <a:ext cx="10858500" cy="37713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970"/>
              </a:lnSpc>
              <a:buNone/>
            </a:pPr>
            <a:r>
              <a:rPr lang="en-US" sz="225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Milgram's 1963 Baseline Study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6280309" y="1276350"/>
            <a:ext cx="5760720" cy="35197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772"/>
              </a:lnSpc>
              <a:buNone/>
            </a:pPr>
            <a:r>
              <a:rPr lang="en-US" sz="2100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Ethical Debate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686550" y="5200650"/>
            <a:ext cx="5071021" cy="107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815"/>
              </a:lnSpc>
              <a:buNone/>
            </a:pPr>
            <a:r>
              <a:rPr lang="en-US" sz="2025" i="1" dirty="0">
                <a:solidFill>
                  <a:srgbClr val="000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Does the scientific value of</a:t>
            </a:r>
            <a:pPr algn="ctr" indent="0" marL="0">
              <a:lnSpc>
                <a:spcPts val="2815"/>
              </a:lnSpc>
              <a:buNone/>
            </a:pPr>
            <a:r>
              <a:rPr lang="en-US" sz="2025" i="1" dirty="0">
                <a:solidFill>
                  <a:srgbClr val="000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2815"/>
              </a:lnSpc>
              <a:buNone/>
            </a:pPr>
            <a:r>
              <a:rPr lang="en-US" sz="2025" i="1" dirty="0">
                <a:solidFill>
                  <a:srgbClr val="000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understanding obedience outweigh</a:t>
            </a:r>
            <a:pPr algn="ctr" indent="0" marL="0">
              <a:lnSpc>
                <a:spcPts val="2815"/>
              </a:lnSpc>
              <a:buNone/>
            </a:pPr>
            <a:r>
              <a:rPr lang="en-US" sz="2025" i="1" dirty="0">
                <a:solidFill>
                  <a:srgbClr val="000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2815"/>
              </a:lnSpc>
              <a:buNone/>
            </a:pPr>
            <a:r>
              <a:rPr lang="en-US" sz="2025" i="1" dirty="0">
                <a:solidFill>
                  <a:srgbClr val="000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 ethical costs to participants?</a:t>
            </a:r>
            <a:endParaRPr lang="en-US" sz="2025" dirty="0"/>
          </a:p>
        </p:txBody>
      </p:sp>
      <p:sp>
        <p:nvSpPr>
          <p:cNvPr id="7" name="Text 4"/>
          <p:cNvSpPr/>
          <p:nvPr/>
        </p:nvSpPr>
        <p:spPr>
          <a:xfrm>
            <a:off x="838200" y="2114550"/>
            <a:ext cx="5196780" cy="75098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957"/>
              </a:lnSpc>
              <a:buNone/>
            </a:pPr>
            <a:r>
              <a:rPr lang="en-US" sz="2025" b="1" dirty="0">
                <a:solidFill>
                  <a:srgbClr val="000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65% of participants administered</a:t>
            </a:r>
            <a:pPr algn="ctr" indent="0" marL="0">
              <a:lnSpc>
                <a:spcPts val="2957"/>
              </a:lnSpc>
              <a:buNone/>
            </a:pPr>
            <a:r>
              <a:rPr lang="en-US" sz="2025" b="1" dirty="0">
                <a:solidFill>
                  <a:srgbClr val="000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2957"/>
              </a:lnSpc>
              <a:buNone/>
            </a:pPr>
            <a:r>
              <a:rPr lang="en-US" sz="2025" b="1" dirty="0">
                <a:solidFill>
                  <a:srgbClr val="000A4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maximum 450V shocks</a:t>
            </a:r>
            <a:endParaRPr lang="en-US" sz="2025" dirty="0"/>
          </a:p>
        </p:txBody>
      </p:sp>
      <p:sp>
        <p:nvSpPr>
          <p:cNvPr id="8" name="Text 5"/>
          <p:cNvSpPr/>
          <p:nvPr/>
        </p:nvSpPr>
        <p:spPr>
          <a:xfrm>
            <a:off x="771525" y="4781550"/>
            <a:ext cx="5207198" cy="142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813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40 male volunteers</a:t>
            </a:r>
            <a:pPr indent="0" marL="0">
              <a:lnSpc>
                <a:spcPts val="2813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813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Rigged “Teacher” role assignment</a:t>
            </a:r>
            <a:pPr indent="0" marL="0">
              <a:lnSpc>
                <a:spcPts val="2813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813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Escalating shock levels (15V to 450V)</a:t>
            </a:r>
            <a:pPr indent="0" marL="0">
              <a:lnSpc>
                <a:spcPts val="2813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813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Four standard authority prompts</a:t>
            </a:r>
            <a:endParaRPr lang="en-US" sz="1875" dirty="0"/>
          </a:p>
        </p:txBody>
      </p:sp>
      <p:sp>
        <p:nvSpPr>
          <p:cNvPr id="9" name="Text 6"/>
          <p:cNvSpPr/>
          <p:nvPr/>
        </p:nvSpPr>
        <p:spPr>
          <a:xfrm>
            <a:off x="6991350" y="1866900"/>
            <a:ext cx="4840486" cy="671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Deception: Participants misled about</a:t>
            </a:r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true purpose and shock reality</a:t>
            </a:r>
            <a:endParaRPr lang="en-US" sz="1875" dirty="0"/>
          </a:p>
        </p:txBody>
      </p:sp>
      <p:sp>
        <p:nvSpPr>
          <p:cNvPr id="10" name="Text 7"/>
          <p:cNvSpPr/>
          <p:nvPr/>
        </p:nvSpPr>
        <p:spPr>
          <a:xfrm>
            <a:off x="6991350" y="2619375"/>
            <a:ext cx="4892873" cy="671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Right to Withdraw: Authority prompts</a:t>
            </a:r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made leaving difficult</a:t>
            </a:r>
            <a:endParaRPr lang="en-US" sz="1875" dirty="0"/>
          </a:p>
        </p:txBody>
      </p:sp>
      <p:sp>
        <p:nvSpPr>
          <p:cNvPr id="11" name="Text 8"/>
          <p:cNvSpPr/>
          <p:nvPr/>
        </p:nvSpPr>
        <p:spPr>
          <a:xfrm>
            <a:off x="6991350" y="3381375"/>
            <a:ext cx="4170015" cy="671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Protection from Harm: Severe</a:t>
            </a:r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psychological distress observed</a:t>
            </a:r>
            <a:endParaRPr lang="en-US" sz="1875" dirty="0"/>
          </a:p>
        </p:txBody>
      </p:sp>
      <p:sp>
        <p:nvSpPr>
          <p:cNvPr id="12" name="Text 9"/>
          <p:cNvSpPr/>
          <p:nvPr/>
        </p:nvSpPr>
        <p:spPr>
          <a:xfrm>
            <a:off x="6991350" y="4133850"/>
            <a:ext cx="4934843" cy="671513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Informed Consent: Could not be truly</a:t>
            </a:r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644"/>
              </a:lnSpc>
              <a:buNone/>
            </a:pPr>
            <a:r>
              <a:rPr lang="en-US" sz="18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informed due to deception</a:t>
            </a:r>
            <a:endParaRPr lang="en-US" sz="1875" dirty="0"/>
          </a:p>
        </p:txBody>
      </p:sp>
      <p:sp>
        <p:nvSpPr>
          <p:cNvPr id="13" name="Text 10"/>
          <p:cNvSpPr/>
          <p:nvPr/>
        </p:nvSpPr>
        <p:spPr>
          <a:xfrm>
            <a:off x="-2450306" y="6486525"/>
            <a:ext cx="17907000" cy="21714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1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Post-experiment: 84% of participants reported being glad to have participated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996" y="877788"/>
            <a:ext cx="3157686" cy="74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996" y="342900"/>
            <a:ext cx="3072259" cy="459432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714375" y="466725"/>
            <a:ext cx="15933420" cy="46627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672"/>
              </a:lnSpc>
              <a:buNone/>
            </a:pPr>
            <a:r>
              <a:rPr lang="en-US" sz="2550" b="1" dirty="0">
                <a:solidFill>
                  <a:srgbClr val="0020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Explanations for Obedience and Resistance</a:t>
            </a:r>
            <a:endParaRPr lang="en-US" sz="2550" dirty="0"/>
          </a:p>
        </p:txBody>
      </p:sp>
      <p:sp>
        <p:nvSpPr>
          <p:cNvPr id="6" name="Text 1"/>
          <p:cNvSpPr/>
          <p:nvPr/>
        </p:nvSpPr>
        <p:spPr>
          <a:xfrm>
            <a:off x="714375" y="1152525"/>
            <a:ext cx="18562320" cy="39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3132"/>
              </a:lnSpc>
              <a:buNone/>
            </a:pPr>
            <a:r>
              <a:rPr lang="en-US" sz="2175" dirty="0">
                <a:solidFill>
                  <a:srgbClr val="4A4A4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Situational vs Dispositional Factors in Social Influence</a:t>
            </a:r>
            <a:endParaRPr lang="en-US" sz="2175" dirty="0"/>
          </a:p>
        </p:txBody>
      </p:sp>
      <p:sp>
        <p:nvSpPr>
          <p:cNvPr id="7" name="Text 2"/>
          <p:cNvSpPr/>
          <p:nvPr/>
        </p:nvSpPr>
        <p:spPr>
          <a:xfrm>
            <a:off x="112365" y="2047875"/>
            <a:ext cx="685800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268"/>
              </a:lnSpc>
              <a:buNone/>
            </a:pPr>
            <a:r>
              <a:rPr lang="en-US" sz="1800" b="1" dirty="0">
                <a:solidFill>
                  <a:srgbClr val="0020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What Increases Obedience?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5874484" y="2047875"/>
            <a:ext cx="658368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268"/>
              </a:lnSpc>
              <a:buNone/>
            </a:pPr>
            <a:r>
              <a:rPr lang="en-US" sz="1800" b="1" dirty="0">
                <a:solidFill>
                  <a:srgbClr val="B8860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What Enables Resistance?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3048000" y="6019800"/>
            <a:ext cx="6810375" cy="44231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42"/>
              </a:lnSpc>
              <a:buNone/>
            </a:pPr>
            <a:r>
              <a:rPr lang="en-US" sz="1350" b="1" dirty="0">
                <a:solidFill>
                  <a:srgbClr val="0028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Research shows situation often trumps personality - ordinary</a:t>
            </a:r>
            <a:pPr algn="ctr" indent="0" marL="0">
              <a:lnSpc>
                <a:spcPts val="1742"/>
              </a:lnSpc>
              <a:buNone/>
            </a:pPr>
            <a:r>
              <a:rPr lang="en-US" sz="1350" b="1" dirty="0">
                <a:solidFill>
                  <a:srgbClr val="0028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742"/>
              </a:lnSpc>
              <a:buNone/>
            </a:pPr>
            <a:r>
              <a:rPr lang="en-US" sz="1350" b="1" dirty="0">
                <a:solidFill>
                  <a:srgbClr val="00286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people can resist or obey depending on context</a:t>
            </a:r>
            <a:endParaRPr lang="en-US" sz="1350" dirty="0"/>
          </a:p>
        </p:txBody>
      </p:sp>
      <p:sp>
        <p:nvSpPr>
          <p:cNvPr id="10" name="Text 5"/>
          <p:cNvSpPr/>
          <p:nvPr/>
        </p:nvSpPr>
        <p:spPr>
          <a:xfrm>
            <a:off x="714375" y="2733675"/>
            <a:ext cx="9052560" cy="24690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44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Situational Variables (Milgram's Variations)</a:t>
            </a:r>
            <a:endParaRPr lang="en-US" sz="1350" dirty="0"/>
          </a:p>
        </p:txBody>
      </p:sp>
      <p:sp>
        <p:nvSpPr>
          <p:cNvPr id="11" name="Text 6"/>
          <p:cNvSpPr/>
          <p:nvPr/>
        </p:nvSpPr>
        <p:spPr>
          <a:xfrm>
            <a:off x="771525" y="3038475"/>
            <a:ext cx="5311973" cy="82287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Proximity to victim: Closer = less obedience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Location prestige: Yale vs. office building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Authority uniform: Lab coat vs. civilian clothes</a:t>
            </a:r>
            <a:endParaRPr lang="en-US" sz="1500" dirty="0"/>
          </a:p>
        </p:txBody>
      </p:sp>
      <p:sp>
        <p:nvSpPr>
          <p:cNvPr id="12" name="Text 7"/>
          <p:cNvSpPr/>
          <p:nvPr/>
        </p:nvSpPr>
        <p:spPr>
          <a:xfrm>
            <a:off x="714375" y="4038600"/>
            <a:ext cx="5212080" cy="26059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52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Theoretical Explanations</a:t>
            </a:r>
            <a:endParaRPr lang="en-US" sz="1425" dirty="0"/>
          </a:p>
        </p:txBody>
      </p:sp>
      <p:sp>
        <p:nvSpPr>
          <p:cNvPr id="13" name="Text 8"/>
          <p:cNvSpPr/>
          <p:nvPr/>
        </p:nvSpPr>
        <p:spPr>
          <a:xfrm>
            <a:off x="771525" y="4343400"/>
            <a:ext cx="6003578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Agentic State: Acting as agent of authority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Legitimacy of Authority: Perceived right to command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714375" y="5095875"/>
            <a:ext cx="4343400" cy="26059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52"/>
              </a:lnSpc>
              <a:buNone/>
            </a:pPr>
            <a:r>
              <a:rPr lang="en-US" sz="1425" b="1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Dispositional Factor</a:t>
            </a:r>
            <a:endParaRPr lang="en-US" sz="1425" dirty="0"/>
          </a:p>
        </p:txBody>
      </p:sp>
      <p:sp>
        <p:nvSpPr>
          <p:cNvPr id="15" name="Text 10"/>
          <p:cNvSpPr/>
          <p:nvPr/>
        </p:nvSpPr>
        <p:spPr>
          <a:xfrm>
            <a:off x="771525" y="5410200"/>
            <a:ext cx="13441680" cy="28798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6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Authoritarian Personality: Rigid respect for authority</a:t>
            </a:r>
            <a:endParaRPr lang="en-US" sz="1575" dirty="0"/>
          </a:p>
        </p:txBody>
      </p:sp>
      <p:sp>
        <p:nvSpPr>
          <p:cNvPr id="16" name="Text 11"/>
          <p:cNvSpPr/>
          <p:nvPr/>
        </p:nvSpPr>
        <p:spPr>
          <a:xfrm>
            <a:off x="6448425" y="2733675"/>
            <a:ext cx="2880360" cy="24690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44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Social Support</a:t>
            </a:r>
            <a:endParaRPr lang="en-US" sz="1350" dirty="0"/>
          </a:p>
        </p:txBody>
      </p:sp>
      <p:sp>
        <p:nvSpPr>
          <p:cNvPr id="17" name="Text 12"/>
          <p:cNvSpPr/>
          <p:nvPr/>
        </p:nvSpPr>
        <p:spPr>
          <a:xfrm>
            <a:off x="6505575" y="3038475"/>
            <a:ext cx="4243388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Presence of disobedient allies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Breaking unanimity reduces pressure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6448425" y="3762375"/>
            <a:ext cx="4526280" cy="24690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44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Individual Differences</a:t>
            </a:r>
            <a:endParaRPr lang="en-US" sz="1350" dirty="0"/>
          </a:p>
        </p:txBody>
      </p:sp>
      <p:sp>
        <p:nvSpPr>
          <p:cNvPr id="19" name="Text 14"/>
          <p:cNvSpPr/>
          <p:nvPr/>
        </p:nvSpPr>
        <p:spPr>
          <a:xfrm>
            <a:off x="6505575" y="4067175"/>
            <a:ext cx="5092005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Internal Locus of Control: “I control my fate”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High self-confidence and independence</a:t>
            </a:r>
            <a:endParaRPr lang="en-US" sz="1500" dirty="0"/>
          </a:p>
        </p:txBody>
      </p:sp>
      <p:sp>
        <p:nvSpPr>
          <p:cNvPr id="20" name="Text 15"/>
          <p:cNvSpPr/>
          <p:nvPr/>
        </p:nvSpPr>
        <p:spPr>
          <a:xfrm>
            <a:off x="6448425" y="4791075"/>
            <a:ext cx="3909060" cy="24690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944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Situational Factors</a:t>
            </a:r>
            <a:endParaRPr lang="en-US" sz="1350" dirty="0"/>
          </a:p>
        </p:txBody>
      </p:sp>
      <p:sp>
        <p:nvSpPr>
          <p:cNvPr id="21" name="Text 16"/>
          <p:cNvSpPr/>
          <p:nvPr/>
        </p:nvSpPr>
        <p:spPr>
          <a:xfrm>
            <a:off x="6505575" y="5095875"/>
            <a:ext cx="4536728" cy="5485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Questioning legitimacy of authority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
</a:t>
            </a:r>
            <a:pPr indent="0" marL="0">
              <a:lnSpc>
                <a:spcPts val="216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Verdana" pitchFamily="34" charset="0"/>
                <a:ea typeface="Verdana" pitchFamily="34" charset="-122"/>
                <a:cs typeface="Verdana" pitchFamily="34" charset="-120"/>
              </a:rPr>
              <a:t>• Moral conviction stronger than pressure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992" y="2057400"/>
            <a:ext cx="6205686" cy="26333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69" y="4395936"/>
            <a:ext cx="499765" cy="6445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53" y="3236863"/>
            <a:ext cx="597396" cy="6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286" y="2201317"/>
            <a:ext cx="694879" cy="418207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-4123402" y="638175"/>
            <a:ext cx="21396960" cy="589359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4641"/>
              </a:lnSpc>
              <a:buNone/>
            </a:pPr>
            <a:r>
              <a:rPr lang="en-US" sz="3900" b="1" dirty="0">
                <a:solidFill>
                  <a:srgbClr val="1620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Minority Influence and Social Change</a:t>
            </a:r>
            <a:endParaRPr lang="en-US" sz="3900" dirty="0"/>
          </a:p>
        </p:txBody>
      </p:sp>
      <p:sp>
        <p:nvSpPr>
          <p:cNvPr id="8" name="Text 1"/>
          <p:cNvSpPr/>
          <p:nvPr/>
        </p:nvSpPr>
        <p:spPr>
          <a:xfrm>
            <a:off x="415230" y="1352550"/>
            <a:ext cx="12001500" cy="39722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128"/>
              </a:lnSpc>
              <a:buNone/>
            </a:pPr>
            <a:r>
              <a:rPr lang="en-US" sz="2250" b="1" i="1" dirty="0">
                <a:solidFill>
                  <a:srgbClr val="B491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How Small Groups Create Big Changes</a:t>
            </a:r>
            <a:endParaRPr lang="en-US" sz="2250" dirty="0"/>
          </a:p>
        </p:txBody>
      </p:sp>
      <p:sp>
        <p:nvSpPr>
          <p:cNvPr id="9" name="Text 2"/>
          <p:cNvSpPr/>
          <p:nvPr/>
        </p:nvSpPr>
        <p:spPr>
          <a:xfrm>
            <a:off x="1571625" y="2076450"/>
            <a:ext cx="3394710" cy="30599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10"/>
              </a:lnSpc>
              <a:buNone/>
            </a:pPr>
            <a:r>
              <a:rPr lang="en-US" sz="2025" b="1" dirty="0">
                <a:solidFill>
                  <a:srgbClr val="1620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CONSISTENCY</a:t>
            </a:r>
            <a:endParaRPr lang="en-US" sz="2025" dirty="0"/>
          </a:p>
        </p:txBody>
      </p:sp>
      <p:sp>
        <p:nvSpPr>
          <p:cNvPr id="10" name="Text 3"/>
          <p:cNvSpPr/>
          <p:nvPr/>
        </p:nvSpPr>
        <p:spPr>
          <a:xfrm>
            <a:off x="1571625" y="3228975"/>
            <a:ext cx="3200400" cy="31730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99"/>
              </a:lnSpc>
              <a:buNone/>
            </a:pPr>
            <a:r>
              <a:rPr lang="en-US" sz="2100" b="1" dirty="0">
                <a:solidFill>
                  <a:srgbClr val="1620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COMMITMENT</a:t>
            </a:r>
            <a:endParaRPr lang="en-US" sz="2100" dirty="0"/>
          </a:p>
        </p:txBody>
      </p:sp>
      <p:sp>
        <p:nvSpPr>
          <p:cNvPr id="11" name="Text 4"/>
          <p:cNvSpPr/>
          <p:nvPr/>
        </p:nvSpPr>
        <p:spPr>
          <a:xfrm>
            <a:off x="1571625" y="4352925"/>
            <a:ext cx="3394710" cy="305991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410"/>
              </a:lnSpc>
              <a:buNone/>
            </a:pPr>
            <a:r>
              <a:rPr lang="en-US" sz="2025" b="1" dirty="0">
                <a:solidFill>
                  <a:srgbClr val="16204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FLEXIBILITY</a:t>
            </a:r>
            <a:endParaRPr lang="en-US" sz="2025" dirty="0"/>
          </a:p>
        </p:txBody>
      </p:sp>
      <p:sp>
        <p:nvSpPr>
          <p:cNvPr id="12" name="Text 5"/>
          <p:cNvSpPr/>
          <p:nvPr/>
        </p:nvSpPr>
        <p:spPr>
          <a:xfrm>
            <a:off x="771525" y="5610225"/>
            <a:ext cx="11193780" cy="2946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321"/>
              </a:lnSpc>
              <a:buNone/>
            </a:pPr>
            <a:r>
              <a:rPr lang="en-US" sz="19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Moscovici's Blue-Green Study (1969)</a:t>
            </a:r>
            <a:endParaRPr lang="en-US" sz="1950" dirty="0"/>
          </a:p>
        </p:txBody>
      </p:sp>
      <p:sp>
        <p:nvSpPr>
          <p:cNvPr id="13" name="Text 6"/>
          <p:cNvSpPr/>
          <p:nvPr/>
        </p:nvSpPr>
        <p:spPr>
          <a:xfrm>
            <a:off x="8153400" y="5505450"/>
            <a:ext cx="4107061" cy="111204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189"/>
              </a:lnSpc>
              <a:buNone/>
            </a:pPr>
            <a:r>
              <a:rPr lang="en-US" sz="1575" b="1" i="1" dirty="0">
                <a:solidFill>
                  <a:srgbClr val="B491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Unlike conformity (compliance),</a:t>
            </a:r>
            <a:pPr algn="ctr" indent="0" marL="0">
              <a:lnSpc>
                <a:spcPts val="2189"/>
              </a:lnSpc>
              <a:buNone/>
            </a:pPr>
            <a:r>
              <a:rPr lang="en-US" sz="1575" b="1" i="1" dirty="0">
                <a:solidFill>
                  <a:srgbClr val="B491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2189"/>
              </a:lnSpc>
              <a:buNone/>
            </a:pPr>
            <a:r>
              <a:rPr lang="en-US" sz="1575" b="1" i="1" dirty="0">
                <a:solidFill>
                  <a:srgbClr val="B491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minority influence creates</a:t>
            </a:r>
            <a:pPr algn="ctr" indent="0" marL="0">
              <a:lnSpc>
                <a:spcPts val="2189"/>
              </a:lnSpc>
              <a:buNone/>
            </a:pPr>
            <a:r>
              <a:rPr lang="en-US" sz="1575" b="1" i="1" dirty="0">
                <a:solidFill>
                  <a:srgbClr val="B491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2189"/>
              </a:lnSpc>
              <a:buNone/>
            </a:pPr>
            <a:r>
              <a:rPr lang="en-US" sz="1575" b="1" i="1" dirty="0">
                <a:solidFill>
                  <a:srgbClr val="B491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internalization - lasting</a:t>
            </a:r>
            <a:pPr algn="ctr" indent="0" marL="0">
              <a:lnSpc>
                <a:spcPts val="2189"/>
              </a:lnSpc>
              <a:buNone/>
            </a:pPr>
            <a:r>
              <a:rPr lang="en-US" sz="1575" b="1" i="1" dirty="0">
                <a:solidFill>
                  <a:srgbClr val="B491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2189"/>
              </a:lnSpc>
              <a:buNone/>
            </a:pPr>
            <a:r>
              <a:rPr lang="en-US" sz="1575" b="1" i="1" dirty="0">
                <a:solidFill>
                  <a:srgbClr val="B491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attitude change</a:t>
            </a:r>
            <a:endParaRPr lang="en-US" sz="1575" dirty="0"/>
          </a:p>
        </p:txBody>
      </p:sp>
      <p:sp>
        <p:nvSpPr>
          <p:cNvPr id="14" name="Text 7"/>
          <p:cNvSpPr/>
          <p:nvPr/>
        </p:nvSpPr>
        <p:spPr>
          <a:xfrm>
            <a:off x="1571625" y="2457450"/>
            <a:ext cx="3667125" cy="5161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32"/>
              </a:lnSpc>
              <a:buNone/>
            </a:pPr>
            <a:r>
              <a:rPr lang="en-US" sz="157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Maintaining the same view over</a:t>
            </a:r>
            <a:pPr indent="0" marL="0">
              <a:lnSpc>
                <a:spcPts val="2032"/>
              </a:lnSpc>
              <a:buNone/>
            </a:pPr>
            <a:r>
              <a:rPr lang="en-US" sz="157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032"/>
              </a:lnSpc>
              <a:buNone/>
            </a:pPr>
            <a:r>
              <a:rPr lang="en-US" sz="157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time and across group members.</a:t>
            </a:r>
            <a:endParaRPr lang="en-US" sz="1575" dirty="0"/>
          </a:p>
        </p:txBody>
      </p:sp>
      <p:sp>
        <p:nvSpPr>
          <p:cNvPr id="15" name="Text 8"/>
          <p:cNvSpPr/>
          <p:nvPr/>
        </p:nvSpPr>
        <p:spPr>
          <a:xfrm>
            <a:off x="1571625" y="3581400"/>
            <a:ext cx="3111698" cy="5161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32"/>
              </a:lnSpc>
              <a:buNone/>
            </a:pPr>
            <a:r>
              <a:rPr lang="en-US" sz="157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Demonstrating dedication</a:t>
            </a:r>
            <a:pPr indent="0" marL="0">
              <a:lnSpc>
                <a:spcPts val="2032"/>
              </a:lnSpc>
              <a:buNone/>
            </a:pPr>
            <a:r>
              <a:rPr lang="en-US" sz="157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032"/>
              </a:lnSpc>
              <a:buNone/>
            </a:pPr>
            <a:r>
              <a:rPr lang="en-US" sz="157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through personal sacrifices.</a:t>
            </a:r>
            <a:endParaRPr lang="en-US" sz="1575" dirty="0"/>
          </a:p>
        </p:txBody>
      </p:sp>
      <p:sp>
        <p:nvSpPr>
          <p:cNvPr id="16" name="Text 9"/>
          <p:cNvSpPr/>
          <p:nvPr/>
        </p:nvSpPr>
        <p:spPr>
          <a:xfrm>
            <a:off x="1571625" y="4705350"/>
            <a:ext cx="3017490" cy="516136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32"/>
              </a:lnSpc>
              <a:buNone/>
            </a:pPr>
            <a:r>
              <a:rPr lang="en-US" sz="157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Adapting approach while</a:t>
            </a:r>
            <a:pPr indent="0" marL="0">
              <a:lnSpc>
                <a:spcPts val="2032"/>
              </a:lnSpc>
              <a:buNone/>
            </a:pPr>
            <a:r>
              <a:rPr lang="en-US" sz="157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032"/>
              </a:lnSpc>
              <a:buNone/>
            </a:pPr>
            <a:r>
              <a:rPr lang="en-US" sz="1575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maintaining core message.</a:t>
            </a:r>
            <a:endParaRPr lang="en-US" sz="1575" dirty="0"/>
          </a:p>
        </p:txBody>
      </p:sp>
      <p:sp>
        <p:nvSpPr>
          <p:cNvPr id="17" name="Text 10"/>
          <p:cNvSpPr/>
          <p:nvPr/>
        </p:nvSpPr>
        <p:spPr>
          <a:xfrm>
            <a:off x="771525" y="6019800"/>
            <a:ext cx="6611243" cy="54054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129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Consistent minority called blue slides “green” → 8.4%</a:t>
            </a:r>
            <a:pPr indent="0" marL="0">
              <a:lnSpc>
                <a:spcPts val="2129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129"/>
              </a:lnSpc>
              <a:buNone/>
            </a:pPr>
            <a:r>
              <a:rPr lang="en-US" sz="1650" dirty="0">
                <a:solidFill>
                  <a:srgbClr val="16204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agreement vs. 1.25% for inconsistent minority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388" y="2914650"/>
            <a:ext cx="2145655" cy="14812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690" y="2955727"/>
            <a:ext cx="2011561" cy="1440061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-3904357" y="314325"/>
            <a:ext cx="21031200" cy="52581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4140"/>
              </a:lnSpc>
              <a:buNone/>
            </a:pPr>
            <a:r>
              <a:rPr lang="en-US" sz="3450" b="1" dirty="0">
                <a:solidFill>
                  <a:srgbClr val="00183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Piaget's Theory of Cognitive Development</a:t>
            </a:r>
            <a:endParaRPr lang="en-US" sz="3450" dirty="0"/>
          </a:p>
        </p:txBody>
      </p:sp>
      <p:sp>
        <p:nvSpPr>
          <p:cNvPr id="6" name="Text 1"/>
          <p:cNvSpPr/>
          <p:nvPr/>
        </p:nvSpPr>
        <p:spPr>
          <a:xfrm>
            <a:off x="714375" y="2286000"/>
            <a:ext cx="6960870" cy="33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610"/>
              </a:lnSpc>
              <a:buNone/>
            </a:pPr>
            <a:r>
              <a:rPr lang="en-US" sz="2175" b="1" dirty="0">
                <a:solidFill>
                  <a:srgbClr val="B58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Fundamental Processes</a:t>
            </a:r>
            <a:endParaRPr lang="en-US" sz="2175" dirty="0"/>
          </a:p>
        </p:txBody>
      </p:sp>
      <p:sp>
        <p:nvSpPr>
          <p:cNvPr id="7" name="Text 2"/>
          <p:cNvSpPr/>
          <p:nvPr/>
        </p:nvSpPr>
        <p:spPr>
          <a:xfrm>
            <a:off x="6324600" y="4857750"/>
            <a:ext cx="9281160" cy="33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610"/>
              </a:lnSpc>
              <a:buNone/>
            </a:pPr>
            <a:r>
              <a:rPr lang="en-US" sz="2175" b="1" dirty="0">
                <a:solidFill>
                  <a:srgbClr val="B58C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Initial Developmental Stages</a:t>
            </a:r>
            <a:endParaRPr lang="en-US" sz="2175" dirty="0"/>
          </a:p>
        </p:txBody>
      </p:sp>
      <p:sp>
        <p:nvSpPr>
          <p:cNvPr id="8" name="Text 3"/>
          <p:cNvSpPr/>
          <p:nvPr/>
        </p:nvSpPr>
        <p:spPr>
          <a:xfrm>
            <a:off x="-1881679" y="1057275"/>
            <a:ext cx="16596360" cy="39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3119"/>
              </a:lnSpc>
              <a:buNone/>
            </a:pPr>
            <a:r>
              <a:rPr lang="en-US" sz="2475" dirty="0">
                <a:solidFill>
                  <a:srgbClr val="474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 Child as Active Constructor of Knowledge</a:t>
            </a:r>
            <a:endParaRPr lang="en-US" sz="2475" dirty="0"/>
          </a:p>
        </p:txBody>
      </p:sp>
      <p:sp>
        <p:nvSpPr>
          <p:cNvPr id="9" name="Text 4"/>
          <p:cNvSpPr/>
          <p:nvPr/>
        </p:nvSpPr>
        <p:spPr>
          <a:xfrm>
            <a:off x="771525" y="2743200"/>
            <a:ext cx="5500688" cy="2280047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Schemas: Mental frameworks for organizing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knowledge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Assimilation: Using existing schemas for new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experiences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Accommodation: Modifying schemas when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they don't fit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Equilibration: Maintaining cognitive balance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244"/>
              </a:lnSpc>
              <a:buNone/>
            </a:pPr>
            <a:r>
              <a:rPr lang="en-US" sz="16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through adaptation</a:t>
            </a:r>
            <a:endParaRPr lang="en-US" sz="1650" dirty="0"/>
          </a:p>
        </p:txBody>
      </p:sp>
      <p:sp>
        <p:nvSpPr>
          <p:cNvPr id="10" name="Text 5"/>
          <p:cNvSpPr/>
          <p:nvPr/>
        </p:nvSpPr>
        <p:spPr>
          <a:xfrm>
            <a:off x="6562725" y="5362575"/>
            <a:ext cx="5144393" cy="52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Sensorimotor (0-2 years): Learning through</a:t>
            </a:r>
            <a:pPr indent="0" marL="0">
              <a:lnSpc>
                <a:spcPts val="20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0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senses and actions</a:t>
            </a:r>
            <a:endParaRPr lang="en-US" sz="1575" dirty="0"/>
          </a:p>
        </p:txBody>
      </p:sp>
      <p:sp>
        <p:nvSpPr>
          <p:cNvPr id="11" name="Text 6"/>
          <p:cNvSpPr/>
          <p:nvPr/>
        </p:nvSpPr>
        <p:spPr>
          <a:xfrm>
            <a:off x="6562725" y="5962650"/>
            <a:ext cx="5385346" cy="52000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0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• Preoperational (2-7 years): Symbolic thinking</a:t>
            </a:r>
            <a:pPr indent="0" marL="0">
              <a:lnSpc>
                <a:spcPts val="20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2048"/>
              </a:lnSpc>
              <a:buNone/>
            </a:pPr>
            <a:r>
              <a:rPr lang="en-US" sz="1575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develops, but logical limitations remain</a:t>
            </a:r>
            <a:endParaRPr lang="en-US" sz="1575" dirty="0"/>
          </a:p>
        </p:txBody>
      </p:sp>
      <p:sp>
        <p:nvSpPr>
          <p:cNvPr id="12" name="Text 7"/>
          <p:cNvSpPr/>
          <p:nvPr/>
        </p:nvSpPr>
        <p:spPr>
          <a:xfrm>
            <a:off x="1200150" y="5324475"/>
            <a:ext cx="4536728" cy="96708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538"/>
              </a:lnSpc>
              <a:buNone/>
            </a:pPr>
            <a:r>
              <a:rPr lang="en-US" sz="1800" i="1" dirty="0">
                <a:solidFill>
                  <a:srgbClr val="B58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 Adaptation Cycle:</a:t>
            </a:r>
            <a:pPr algn="ctr" indent="0" marL="0">
              <a:lnSpc>
                <a:spcPts val="2538"/>
              </a:lnSpc>
              <a:buNone/>
            </a:pPr>
            <a:r>
              <a:rPr lang="en-US" sz="1800" i="1" dirty="0">
                <a:solidFill>
                  <a:srgbClr val="B58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2538"/>
              </a:lnSpc>
              <a:buNone/>
            </a:pPr>
            <a:r>
              <a:rPr lang="en-US" sz="1800" i="1" dirty="0">
                <a:solidFill>
                  <a:srgbClr val="B58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New Experience → Disequilibrium →</a:t>
            </a:r>
            <a:pPr algn="ctr" indent="0" marL="0">
              <a:lnSpc>
                <a:spcPts val="2538"/>
              </a:lnSpc>
              <a:buNone/>
            </a:pPr>
            <a:r>
              <a:rPr lang="en-US" sz="1800" i="1" dirty="0">
                <a:solidFill>
                  <a:srgbClr val="B58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2538"/>
              </a:lnSpc>
              <a:buNone/>
            </a:pPr>
            <a:r>
              <a:rPr lang="en-US" sz="1800" i="1" dirty="0">
                <a:solidFill>
                  <a:srgbClr val="B58C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Accommodation → New Equilibrium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977" y="1392138"/>
            <a:ext cx="4145161" cy="419695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95350" y="533400"/>
            <a:ext cx="22082760" cy="576114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4536"/>
              </a:lnSpc>
              <a:buNone/>
            </a:pPr>
            <a:r>
              <a:rPr lang="en-US" sz="3150" b="1" dirty="0">
                <a:solidFill>
                  <a:srgbClr val="1631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Vygotsky's Sociocultural Theory of Development</a:t>
            </a:r>
            <a:endParaRPr lang="en-US" sz="3150" dirty="0"/>
          </a:p>
        </p:txBody>
      </p:sp>
      <p:sp>
        <p:nvSpPr>
          <p:cNvPr id="5" name="Text 1"/>
          <p:cNvSpPr/>
          <p:nvPr/>
        </p:nvSpPr>
        <p:spPr>
          <a:xfrm>
            <a:off x="895350" y="1562100"/>
            <a:ext cx="12595860" cy="36730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893"/>
              </a:lnSpc>
              <a:buNone/>
            </a:pPr>
            <a:r>
              <a:rPr lang="en-US" sz="2175" b="1" dirty="0">
                <a:solidFill>
                  <a:srgbClr val="D4AF3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Development through Social Interaction</a:t>
            </a:r>
            <a:endParaRPr lang="en-US" sz="2175" dirty="0"/>
          </a:p>
        </p:txBody>
      </p:sp>
      <p:sp>
        <p:nvSpPr>
          <p:cNvPr id="6" name="Text 2"/>
          <p:cNvSpPr/>
          <p:nvPr/>
        </p:nvSpPr>
        <p:spPr>
          <a:xfrm>
            <a:off x="1200150" y="2114550"/>
            <a:ext cx="8938260" cy="29140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94"/>
              </a:lnSpc>
              <a:buNone/>
            </a:pPr>
            <a:r>
              <a:rPr lang="en-US" sz="1725" b="1" dirty="0">
                <a:solidFill>
                  <a:srgbClr val="1631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Zone of Proximal Development (ZPD)</a:t>
            </a:r>
            <a:endParaRPr lang="en-US" sz="1725" dirty="0"/>
          </a:p>
        </p:txBody>
      </p:sp>
      <p:sp>
        <p:nvSpPr>
          <p:cNvPr id="7" name="Text 3"/>
          <p:cNvSpPr/>
          <p:nvPr/>
        </p:nvSpPr>
        <p:spPr>
          <a:xfrm>
            <a:off x="1200150" y="3105150"/>
            <a:ext cx="7886700" cy="29140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94"/>
              </a:lnSpc>
              <a:buNone/>
            </a:pPr>
            <a:r>
              <a:rPr lang="en-US" sz="1725" b="1" dirty="0">
                <a:solidFill>
                  <a:srgbClr val="1631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Knowledgeable Other (MKO)</a:t>
            </a:r>
            <a:endParaRPr lang="en-US" sz="1725" dirty="0"/>
          </a:p>
        </p:txBody>
      </p:sp>
      <p:sp>
        <p:nvSpPr>
          <p:cNvPr id="8" name="Text 4"/>
          <p:cNvSpPr/>
          <p:nvPr/>
        </p:nvSpPr>
        <p:spPr>
          <a:xfrm>
            <a:off x="1200150" y="3829050"/>
            <a:ext cx="2891790" cy="29140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94"/>
              </a:lnSpc>
              <a:buNone/>
            </a:pPr>
            <a:r>
              <a:rPr lang="en-US" sz="1725" b="1" dirty="0">
                <a:solidFill>
                  <a:srgbClr val="1631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Scaffolding</a:t>
            </a:r>
            <a:endParaRPr lang="en-US" sz="1725" dirty="0"/>
          </a:p>
        </p:txBody>
      </p:sp>
      <p:sp>
        <p:nvSpPr>
          <p:cNvPr id="9" name="Text 5"/>
          <p:cNvSpPr/>
          <p:nvPr/>
        </p:nvSpPr>
        <p:spPr>
          <a:xfrm>
            <a:off x="1200150" y="4781550"/>
            <a:ext cx="4732020" cy="29140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2294"/>
              </a:lnSpc>
              <a:buNone/>
            </a:pPr>
            <a:r>
              <a:rPr lang="en-US" sz="1725" b="1" dirty="0">
                <a:solidFill>
                  <a:srgbClr val="16316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Language as a Tool</a:t>
            </a:r>
            <a:endParaRPr lang="en-US" sz="1725" dirty="0"/>
          </a:p>
        </p:txBody>
      </p:sp>
      <p:sp>
        <p:nvSpPr>
          <p:cNvPr id="10" name="Text 6"/>
          <p:cNvSpPr/>
          <p:nvPr/>
        </p:nvSpPr>
        <p:spPr>
          <a:xfrm>
            <a:off x="895350" y="5886450"/>
            <a:ext cx="11682413" cy="43428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10"/>
              </a:lnSpc>
              <a:buNone/>
            </a:pPr>
            <a:r>
              <a:rPr lang="en-US" sz="1425" b="1" i="1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In Practice: A teacher provides just enough support to help a student solve a problem, then gradually</a:t>
            </a:r>
            <a:pPr algn="ctr" indent="0" marL="0">
              <a:lnSpc>
                <a:spcPts val="1710"/>
              </a:lnSpc>
              <a:buNone/>
            </a:pPr>
            <a:r>
              <a:rPr lang="en-US" sz="1425" b="1" i="1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algn="ctr" indent="0" marL="0">
              <a:lnSpc>
                <a:spcPts val="1710"/>
              </a:lnSpc>
              <a:buNone/>
            </a:pPr>
            <a:r>
              <a:rPr lang="en-US" sz="1425" b="1" i="1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reduces help as the student gains confidence.</a:t>
            </a:r>
            <a:endParaRPr lang="en-US" sz="1425" dirty="0"/>
          </a:p>
        </p:txBody>
      </p:sp>
      <p:sp>
        <p:nvSpPr>
          <p:cNvPr id="11" name="Text 7"/>
          <p:cNvSpPr/>
          <p:nvPr/>
        </p:nvSpPr>
        <p:spPr>
          <a:xfrm>
            <a:off x="1200150" y="2457450"/>
            <a:ext cx="5982593" cy="48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90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 gap between what a child can do alone and what</a:t>
            </a:r>
            <a:pPr indent="0" marL="0">
              <a:lnSpc>
                <a:spcPts val="1890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890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they can achieve with guidance</a:t>
            </a:r>
            <a:endParaRPr lang="en-US" sz="1575" dirty="0"/>
          </a:p>
        </p:txBody>
      </p:sp>
      <p:sp>
        <p:nvSpPr>
          <p:cNvPr id="12" name="Text 8"/>
          <p:cNvSpPr/>
          <p:nvPr/>
        </p:nvSpPr>
        <p:spPr>
          <a:xfrm>
            <a:off x="1200150" y="3448050"/>
            <a:ext cx="12481560" cy="22205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748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Skilled partner who provides support and instruction</a:t>
            </a:r>
            <a:endParaRPr lang="en-US" sz="1575" dirty="0"/>
          </a:p>
        </p:txBody>
      </p:sp>
      <p:sp>
        <p:nvSpPr>
          <p:cNvPr id="13" name="Text 9"/>
          <p:cNvSpPr/>
          <p:nvPr/>
        </p:nvSpPr>
        <p:spPr>
          <a:xfrm>
            <a:off x="1200150" y="4171950"/>
            <a:ext cx="6181725" cy="48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90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Temporary support structure that is gradually removed</a:t>
            </a:r>
            <a:pPr indent="0" marL="0">
              <a:lnSpc>
                <a:spcPts val="1890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890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as competence grows</a:t>
            </a:r>
            <a:endParaRPr lang="en-US" sz="1575" dirty="0"/>
          </a:p>
        </p:txBody>
      </p:sp>
      <p:sp>
        <p:nvSpPr>
          <p:cNvPr id="14" name="Text 10"/>
          <p:cNvSpPr/>
          <p:nvPr/>
        </p:nvSpPr>
        <p:spPr>
          <a:xfrm>
            <a:off x="1200150" y="5114925"/>
            <a:ext cx="6024563" cy="48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indent="0" marL="0">
              <a:lnSpc>
                <a:spcPts val="1890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Private speech becomes internalized thought, guiding</a:t>
            </a:r>
            <a:pPr indent="0" marL="0">
              <a:lnSpc>
                <a:spcPts val="1890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
</a:t>
            </a:r>
            <a:pPr indent="0" marL="0">
              <a:lnSpc>
                <a:spcPts val="1890"/>
              </a:lnSpc>
              <a:buNone/>
            </a:pPr>
            <a:r>
              <a:rPr lang="en-US" sz="1575" dirty="0">
                <a:solidFill>
                  <a:srgbClr val="16316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cognitive development</a:t>
            </a:r>
            <a:endParaRPr lang="en-US" sz="15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2026-03-04T09:56:23Z</dcterms:created>
  <dcterms:modified xsi:type="dcterms:W3CDTF">2026-03-04T09:56:23Z</dcterms:modified>
</cp:coreProperties>
</file>