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slideLayout" Target="../slideLayouts/slideLayout1.xml"/><Relationship Id="rId6"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slideLayout" Target="../slideLayouts/slideLayout1.xml"/><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slideLayout" Target="../slideLayouts/slideLayout1.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slideLayout" Target="../slideLayouts/slideLayout1.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slideLayout" Target="../slideLayouts/slideLayout1.xml"/><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slideLayout" Target="../slideLayouts/slideLayout1.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slideLayout" Target="../slideLayouts/slideLayout1.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slideLayout" Target="../slideLayouts/slideLayout1.xml"/><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slideLayout" Target="../slideLayouts/slideLayout1.xml"/><Relationship Id="rId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slideLayout" Target="../slideLayouts/slideLayout1.xml"/><Relationship Id="rId5"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1.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1.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1.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1.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1.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1.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slideLayout" Target="../slideLayouts/slideLayout1.xml"/><Relationship Id="rId8"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sp>
        <p:nvSpPr>
          <p:cNvPr id="3" name="Text 0"/>
          <p:cNvSpPr/>
          <p:nvPr/>
        </p:nvSpPr>
        <p:spPr>
          <a:xfrm>
            <a:off x="714375" y="1085850"/>
            <a:ext cx="13224510" cy="1008757"/>
          </a:xfrm>
          <a:prstGeom prst="rect">
            <a:avLst/>
          </a:prstGeom>
          <a:noFill/>
          <a:ln/>
        </p:spPr>
        <p:txBody>
          <a:bodyPr wrap="square" lIns="0" tIns="0" rIns="0" bIns="0" rtlCol="0" anchor="ctr" vert="horz"/>
          <a:lstStyle/>
          <a:p>
            <a:pPr indent="0" marL="0">
              <a:lnSpc>
                <a:spcPts val="7943"/>
              </a:lnSpc>
              <a:buNone/>
            </a:pPr>
            <a:r>
              <a:rPr lang="en-US" sz="6675" b="1" dirty="0">
                <a:solidFill>
                  <a:srgbClr val="FFFFFF"/>
                </a:solidFill>
                <a:latin typeface="Arial" pitchFamily="34" charset="0"/>
                <a:ea typeface="Arial" pitchFamily="34" charset="-122"/>
                <a:cs typeface="Arial" pitchFamily="34" charset="-120"/>
              </a:rPr>
              <a:t>Biopsychology</a:t>
            </a:r>
            <a:endParaRPr lang="en-US" sz="6675" dirty="0"/>
          </a:p>
        </p:txBody>
      </p:sp>
      <p:sp>
        <p:nvSpPr>
          <p:cNvPr id="4" name="Text 1"/>
          <p:cNvSpPr/>
          <p:nvPr/>
        </p:nvSpPr>
        <p:spPr>
          <a:xfrm>
            <a:off x="714375" y="2181225"/>
            <a:ext cx="14378940" cy="436959"/>
          </a:xfrm>
          <a:prstGeom prst="rect">
            <a:avLst/>
          </a:prstGeom>
          <a:noFill/>
          <a:ln/>
        </p:spPr>
        <p:txBody>
          <a:bodyPr wrap="square" lIns="0" tIns="0" rIns="0" bIns="0" rtlCol="0" anchor="ctr" vert="horz"/>
          <a:lstStyle/>
          <a:p>
            <a:pPr indent="0" marL="0">
              <a:lnSpc>
                <a:spcPts val="3441"/>
              </a:lnSpc>
              <a:buNone/>
            </a:pPr>
            <a:r>
              <a:rPr lang="en-US" sz="2775" b="1" dirty="0">
                <a:solidFill>
                  <a:srgbClr val="FBC94B"/>
                </a:solidFill>
                <a:latin typeface="Microsoft YaHei" pitchFamily="34" charset="0"/>
                <a:ea typeface="Microsoft YaHei" pitchFamily="34" charset="-122"/>
                <a:cs typeface="Microsoft YaHei" pitchFamily="34" charset="-120"/>
              </a:rPr>
              <a:t>PSYCH403 — Academic Presentation</a:t>
            </a:r>
            <a:endParaRPr lang="en-US" sz="2775" dirty="0"/>
          </a:p>
        </p:txBody>
      </p:sp>
      <p:sp>
        <p:nvSpPr>
          <p:cNvPr id="5" name="Text 2"/>
          <p:cNvSpPr/>
          <p:nvPr/>
        </p:nvSpPr>
        <p:spPr>
          <a:xfrm>
            <a:off x="714375" y="4648200"/>
            <a:ext cx="13121640" cy="317302"/>
          </a:xfrm>
          <a:prstGeom prst="rect">
            <a:avLst/>
          </a:prstGeom>
          <a:noFill/>
          <a:ln/>
        </p:spPr>
        <p:txBody>
          <a:bodyPr wrap="square" lIns="0" tIns="0" rIns="0" bIns="0" rtlCol="0" anchor="ctr" vert="horz"/>
          <a:lstStyle/>
          <a:p>
            <a:pPr indent="0" marL="0">
              <a:lnSpc>
                <a:spcPts val="2499"/>
              </a:lnSpc>
              <a:buNone/>
            </a:pPr>
            <a:r>
              <a:rPr lang="en-US" sz="2100" dirty="0">
                <a:solidFill>
                  <a:srgbClr val="FFFFFF"/>
                </a:solidFill>
                <a:latin typeface="Microsoft YaHei" pitchFamily="34" charset="0"/>
                <a:ea typeface="Microsoft YaHei" pitchFamily="34" charset="-122"/>
                <a:cs typeface="Microsoft YaHei" pitchFamily="34" charset="-120"/>
              </a:rPr>
              <a:t>20 Sessions · Level 5 Academic Standard</a:t>
            </a:r>
            <a:endParaRPr lang="en-US" sz="2100" dirty="0"/>
          </a:p>
        </p:txBody>
      </p:sp>
      <p:sp>
        <p:nvSpPr>
          <p:cNvPr id="6" name="Text 3"/>
          <p:cNvSpPr/>
          <p:nvPr/>
        </p:nvSpPr>
        <p:spPr>
          <a:xfrm>
            <a:off x="714375" y="5400675"/>
            <a:ext cx="10881360" cy="272058"/>
          </a:xfrm>
          <a:prstGeom prst="rect">
            <a:avLst/>
          </a:prstGeom>
          <a:noFill/>
          <a:ln/>
        </p:spPr>
        <p:txBody>
          <a:bodyPr wrap="square" lIns="0" tIns="0" rIns="0" bIns="0" rtlCol="0" anchor="ctr" vert="horz"/>
          <a:lstStyle/>
          <a:p>
            <a:pPr indent="0" marL="0">
              <a:lnSpc>
                <a:spcPts val="2142"/>
              </a:lnSpc>
              <a:buNone/>
            </a:pPr>
            <a:r>
              <a:rPr lang="en-US" sz="1800" dirty="0">
                <a:solidFill>
                  <a:srgbClr val="FBC94B"/>
                </a:solidFill>
                <a:latin typeface="Microsoft YaHei" pitchFamily="34" charset="0"/>
                <a:ea typeface="Microsoft YaHei" pitchFamily="34" charset="-122"/>
                <a:cs typeface="Microsoft YaHei" pitchFamily="34" charset="-120"/>
              </a:rPr>
              <a:t>March 2026 | Department of Psychology</a:t>
            </a:r>
            <a:endParaRPr lang="en-US" sz="1800" dirty="0"/>
          </a:p>
        </p:txBody>
      </p:sp>
      <p:sp>
        <p:nvSpPr>
          <p:cNvPr id="7" name="Text 4"/>
          <p:cNvSpPr/>
          <p:nvPr/>
        </p:nvSpPr>
        <p:spPr>
          <a:xfrm>
            <a:off x="714375" y="3067050"/>
            <a:ext cx="6737003" cy="1134070"/>
          </a:xfrm>
          <a:prstGeom prst="rect">
            <a:avLst/>
          </a:prstGeom>
          <a:noFill/>
          <a:ln/>
        </p:spPr>
        <p:txBody>
          <a:bodyPr wrap="square" lIns="0" tIns="0" rIns="0" bIns="0" rtlCol="0" anchor="ctr" vert="horz"/>
          <a:lstStyle/>
          <a:p>
            <a:pPr indent="0" marL="0">
              <a:lnSpc>
                <a:spcPts val="2232"/>
              </a:lnSpc>
              <a:buNone/>
            </a:pPr>
            <a:r>
              <a:rPr lang="en-US" sz="1800" dirty="0">
                <a:solidFill>
                  <a:srgbClr val="FFFFFF"/>
                </a:solidFill>
                <a:latin typeface="Microsoft YaHei" pitchFamily="34" charset="0"/>
                <a:ea typeface="Microsoft YaHei" pitchFamily="34" charset="-122"/>
                <a:cs typeface="Microsoft YaHei" pitchFamily="34" charset="-120"/>
              </a:rPr>
              <a:t>A comprehensive academic exploration of the biological</a:t>
            </a:r>
            <a:pPr indent="0" marL="0">
              <a:lnSpc>
                <a:spcPts val="2232"/>
              </a:lnSpc>
              <a:buNone/>
            </a:pPr>
            <a:r>
              <a:rPr lang="en-US" sz="1800" dirty="0">
                <a:solidFill>
                  <a:srgbClr val="FFFFFF"/>
                </a:solidFill>
                <a:latin typeface="Microsoft YaHei" pitchFamily="34" charset="0"/>
                <a:ea typeface="Microsoft YaHei" pitchFamily="34" charset="-122"/>
                <a:cs typeface="Microsoft YaHei" pitchFamily="34" charset="-120"/>
              </a:rPr>
              <a:t>
</a:t>
            </a:r>
            <a:pPr indent="0" marL="0">
              <a:lnSpc>
                <a:spcPts val="2232"/>
              </a:lnSpc>
              <a:buNone/>
            </a:pPr>
            <a:r>
              <a:rPr lang="en-US" sz="1800" dirty="0">
                <a:solidFill>
                  <a:srgbClr val="FFFFFF"/>
                </a:solidFill>
                <a:latin typeface="Microsoft YaHei" pitchFamily="34" charset="0"/>
                <a:ea typeface="Microsoft YaHei" pitchFamily="34" charset="-122"/>
                <a:cs typeface="Microsoft YaHei" pitchFamily="34" charset="-120"/>
              </a:rPr>
              <a:t>foundations of behaviour, neural communication, brain</a:t>
            </a:r>
            <a:pPr indent="0" marL="0">
              <a:lnSpc>
                <a:spcPts val="2232"/>
              </a:lnSpc>
              <a:buNone/>
            </a:pPr>
            <a:r>
              <a:rPr lang="en-US" sz="1800" dirty="0">
                <a:solidFill>
                  <a:srgbClr val="FFFFFF"/>
                </a:solidFill>
                <a:latin typeface="Microsoft YaHei" pitchFamily="34" charset="0"/>
                <a:ea typeface="Microsoft YaHei" pitchFamily="34" charset="-122"/>
                <a:cs typeface="Microsoft YaHei" pitchFamily="34" charset="-120"/>
              </a:rPr>
              <a:t>
</a:t>
            </a:r>
            <a:pPr indent="0" marL="0">
              <a:lnSpc>
                <a:spcPts val="2232"/>
              </a:lnSpc>
              <a:buNone/>
            </a:pPr>
            <a:r>
              <a:rPr lang="en-US" sz="1800" dirty="0">
                <a:solidFill>
                  <a:srgbClr val="FFFFFF"/>
                </a:solidFill>
                <a:latin typeface="Microsoft YaHei" pitchFamily="34" charset="0"/>
                <a:ea typeface="Microsoft YaHei" pitchFamily="34" charset="-122"/>
                <a:cs typeface="Microsoft YaHei" pitchFamily="34" charset="-120"/>
              </a:rPr>
              <a:t>structure and function, the endocrine system, and the</a:t>
            </a:r>
            <a:pPr indent="0" marL="0">
              <a:lnSpc>
                <a:spcPts val="2232"/>
              </a:lnSpc>
              <a:buNone/>
            </a:pPr>
            <a:r>
              <a:rPr lang="en-US" sz="1800" dirty="0">
                <a:solidFill>
                  <a:srgbClr val="FFFFFF"/>
                </a:solidFill>
                <a:latin typeface="Microsoft YaHei" pitchFamily="34" charset="0"/>
                <a:ea typeface="Microsoft YaHei" pitchFamily="34" charset="-122"/>
                <a:cs typeface="Microsoft YaHei" pitchFamily="34" charset="-120"/>
              </a:rPr>
              <a:t>
</a:t>
            </a:r>
            <a:pPr indent="0" marL="0">
              <a:lnSpc>
                <a:spcPts val="2232"/>
              </a:lnSpc>
              <a:buNone/>
            </a:pPr>
            <a:r>
              <a:rPr lang="en-US" sz="1800" dirty="0">
                <a:solidFill>
                  <a:srgbClr val="FFFFFF"/>
                </a:solidFill>
                <a:latin typeface="Microsoft YaHei" pitchFamily="34" charset="0"/>
                <a:ea typeface="Microsoft YaHei" pitchFamily="34" charset="-122"/>
                <a:cs typeface="Microsoft YaHei" pitchFamily="34" charset="-120"/>
              </a:rPr>
              <a:t>biopsychological basis of psychological disorders.</a:t>
            </a:r>
            <a:endParaRPr lang="en-US" sz="1800" dirty="0"/>
          </a:p>
        </p:txBody>
      </p:sp>
      <p:sp>
        <p:nvSpPr>
          <p:cNvPr id="8" name="Text 5"/>
          <p:cNvSpPr/>
          <p:nvPr/>
        </p:nvSpPr>
        <p:spPr>
          <a:xfrm>
            <a:off x="-7232377" y="6467475"/>
            <a:ext cx="28194000" cy="188565"/>
          </a:xfrm>
          <a:prstGeom prst="rect">
            <a:avLst/>
          </a:prstGeom>
          <a:noFill/>
          <a:ln/>
        </p:spPr>
        <p:txBody>
          <a:bodyPr wrap="square" lIns="0" tIns="0" rIns="0" bIns="0" rtlCol="0" anchor="ctr" vert="horz"/>
          <a:lstStyle/>
          <a:p>
            <a:pPr algn="ctr" indent="0" marL="0">
              <a:lnSpc>
                <a:spcPts val="1485"/>
              </a:lnSpc>
              <a:buNone/>
            </a:pPr>
            <a:r>
              <a:rPr lang="en-US" sz="1500" dirty="0">
                <a:solidFill>
                  <a:srgbClr val="1C1C1C"/>
                </a:solidFill>
                <a:latin typeface="Microsoft YaHei" pitchFamily="34" charset="0"/>
                <a:ea typeface="Microsoft YaHei" pitchFamily="34" charset="-122"/>
                <a:cs typeface="Microsoft YaHei" pitchFamily="34" charset="-120"/>
              </a:rPr>
              <a:t>Covering all 20 curriculum sessions with comprehensive academic analysis, critical evaluation, and evidence-based content.</a:t>
            </a:r>
            <a:endParaRPr lang="en-US" sz="1500" dirty="0"/>
          </a:p>
        </p:txBody>
      </p:sp>
      <p:sp>
        <p:nvSpPr>
          <p:cNvPr id="9" name="Text 6"/>
          <p:cNvSpPr/>
          <p:nvPr/>
        </p:nvSpPr>
        <p:spPr>
          <a:xfrm>
            <a:off x="714375" y="485775"/>
            <a:ext cx="11220450" cy="179189"/>
          </a:xfrm>
          <a:prstGeom prst="rect">
            <a:avLst/>
          </a:prstGeom>
          <a:noFill/>
          <a:ln/>
        </p:spPr>
        <p:txBody>
          <a:bodyPr wrap="square" lIns="0" tIns="0" rIns="0" bIns="0" rtlCol="0" anchor="ctr" vert="horz"/>
          <a:lstStyle/>
          <a:p>
            <a:pPr indent="0" marL="0">
              <a:lnSpc>
                <a:spcPts val="1411"/>
              </a:lnSpc>
              <a:buNone/>
            </a:pPr>
            <a:r>
              <a:rPr lang="en-US" sz="1425" dirty="0">
                <a:solidFill>
                  <a:srgbClr val="FBC94B"/>
                </a:solidFill>
                <a:latin typeface="Microsoft YaHei" pitchFamily="34" charset="0"/>
                <a:ea typeface="Microsoft YaHei" pitchFamily="34" charset="-122"/>
                <a:cs typeface="Microsoft YaHei" pitchFamily="34" charset="-120"/>
              </a:rPr>
              <a:t>PSYCH403 · Level 5 Extended Diploma in Psychology</a:t>
            </a:r>
            <a:endParaRPr lang="en-US" sz="142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9021961" y="1543050"/>
            <a:ext cx="304800" cy="281136"/>
          </a:xfrm>
          <a:prstGeom prst="rect">
            <a:avLst/>
          </a:prstGeom>
        </p:spPr>
      </p:pic>
      <p:pic>
        <p:nvPicPr>
          <p:cNvPr id="4" name="Image 2" descr="preencoded.png">    </p:cNvPr>
          <p:cNvPicPr>
            <a:picLocks noChangeAspect="1"/>
          </p:cNvPicPr>
          <p:nvPr/>
        </p:nvPicPr>
        <p:blipFill>
          <a:blip r:embed="rId3"/>
          <a:stretch>
            <a:fillRect/>
          </a:stretch>
        </p:blipFill>
        <p:spPr>
          <a:xfrm>
            <a:off x="524173" y="5596086"/>
            <a:ext cx="304800" cy="239911"/>
          </a:xfrm>
          <a:prstGeom prst="rect">
            <a:avLst/>
          </a:prstGeom>
        </p:spPr>
      </p:pic>
      <p:pic>
        <p:nvPicPr>
          <p:cNvPr id="5" name="Image 3" descr="preencoded.png">    </p:cNvPr>
          <p:cNvPicPr>
            <a:picLocks noChangeAspect="1"/>
          </p:cNvPicPr>
          <p:nvPr/>
        </p:nvPicPr>
        <p:blipFill>
          <a:blip r:embed="rId4"/>
          <a:stretch>
            <a:fillRect/>
          </a:stretch>
        </p:blipFill>
        <p:spPr>
          <a:xfrm>
            <a:off x="524173" y="1385292"/>
            <a:ext cx="304800" cy="260598"/>
          </a:xfrm>
          <a:prstGeom prst="rect">
            <a:avLst/>
          </a:prstGeom>
        </p:spPr>
      </p:pic>
      <p:sp>
        <p:nvSpPr>
          <p:cNvPr id="6" name="Text 0"/>
          <p:cNvSpPr/>
          <p:nvPr/>
        </p:nvSpPr>
        <p:spPr>
          <a:xfrm>
            <a:off x="-5154007" y="600075"/>
            <a:ext cx="23458170" cy="590996"/>
          </a:xfrm>
          <a:prstGeom prst="rect">
            <a:avLst/>
          </a:prstGeom>
          <a:noFill/>
          <a:ln/>
        </p:spPr>
        <p:txBody>
          <a:bodyPr wrap="square" lIns="0" tIns="0" rIns="0" bIns="0" rtlCol="0" anchor="ctr" vert="horz"/>
          <a:lstStyle/>
          <a:p>
            <a:pPr algn="ctr" indent="0" marL="0">
              <a:lnSpc>
                <a:spcPts val="4653"/>
              </a:lnSpc>
              <a:buNone/>
            </a:pPr>
            <a:r>
              <a:rPr lang="en-US" sz="3525" b="1" dirty="0">
                <a:solidFill>
                  <a:srgbClr val="FFFFFF"/>
                </a:solidFill>
                <a:latin typeface="Arial" pitchFamily="34" charset="0"/>
                <a:ea typeface="Arial" pitchFamily="34" charset="-122"/>
                <a:cs typeface="Arial" pitchFamily="34" charset="-120"/>
              </a:rPr>
              <a:t>Session 8: Brain Divisions &amp; Key Structures</a:t>
            </a:r>
            <a:endParaRPr lang="en-US" sz="3525" dirty="0"/>
          </a:p>
        </p:txBody>
      </p:sp>
      <p:sp>
        <p:nvSpPr>
          <p:cNvPr id="7" name="Text 1"/>
          <p:cNvSpPr/>
          <p:nvPr/>
        </p:nvSpPr>
        <p:spPr>
          <a:xfrm>
            <a:off x="838200" y="1343025"/>
            <a:ext cx="3154680" cy="289173"/>
          </a:xfrm>
          <a:prstGeom prst="rect">
            <a:avLst/>
          </a:prstGeom>
          <a:noFill/>
          <a:ln/>
        </p:spPr>
        <p:txBody>
          <a:bodyPr wrap="square" lIns="0" tIns="0" rIns="0" bIns="0" rtlCol="0" anchor="ctr" vert="horz"/>
          <a:lstStyle/>
          <a:p>
            <a:pPr indent="0" marL="0">
              <a:lnSpc>
                <a:spcPts val="2277"/>
              </a:lnSpc>
              <a:buNone/>
            </a:pPr>
            <a:r>
              <a:rPr lang="en-US" sz="1725" b="1" dirty="0">
                <a:solidFill>
                  <a:srgbClr val="F0C419"/>
                </a:solidFill>
                <a:latin typeface="Arial" pitchFamily="34" charset="0"/>
                <a:ea typeface="Arial" pitchFamily="34" charset="-122"/>
                <a:cs typeface="Arial" pitchFamily="34" charset="-120"/>
              </a:rPr>
              <a:t>Main Content</a:t>
            </a:r>
            <a:endParaRPr lang="en-US" sz="1725" dirty="0"/>
          </a:p>
        </p:txBody>
      </p:sp>
      <p:sp>
        <p:nvSpPr>
          <p:cNvPr id="8" name="Text 2"/>
          <p:cNvSpPr/>
          <p:nvPr/>
        </p:nvSpPr>
        <p:spPr>
          <a:xfrm>
            <a:off x="838200" y="5581650"/>
            <a:ext cx="4274820" cy="276671"/>
          </a:xfrm>
          <a:prstGeom prst="rect">
            <a:avLst/>
          </a:prstGeom>
          <a:noFill/>
          <a:ln/>
        </p:spPr>
        <p:txBody>
          <a:bodyPr wrap="square" lIns="0" tIns="0" rIns="0" bIns="0" rtlCol="0" anchor="ctr" vert="horz"/>
          <a:lstStyle/>
          <a:p>
            <a:pPr indent="0" marL="0">
              <a:lnSpc>
                <a:spcPts val="2178"/>
              </a:lnSpc>
              <a:buNone/>
            </a:pPr>
            <a:r>
              <a:rPr lang="en-US" sz="1650" b="1" dirty="0">
                <a:solidFill>
                  <a:srgbClr val="FFFFFF"/>
                </a:solidFill>
                <a:latin typeface="Arial" pitchFamily="34" charset="0"/>
                <a:ea typeface="Arial" pitchFamily="34" charset="-122"/>
                <a:cs typeface="Arial" pitchFamily="34" charset="-120"/>
              </a:rPr>
              <a:t>Discussion Prompt</a:t>
            </a:r>
            <a:endParaRPr lang="en-US" sz="1650" dirty="0"/>
          </a:p>
        </p:txBody>
      </p:sp>
      <p:sp>
        <p:nvSpPr>
          <p:cNvPr id="9" name="Text 3"/>
          <p:cNvSpPr/>
          <p:nvPr/>
        </p:nvSpPr>
        <p:spPr>
          <a:xfrm>
            <a:off x="9144000" y="1552575"/>
            <a:ext cx="4857750" cy="314325"/>
          </a:xfrm>
          <a:prstGeom prst="rect">
            <a:avLst/>
          </a:prstGeom>
          <a:noFill/>
          <a:ln/>
        </p:spPr>
        <p:txBody>
          <a:bodyPr wrap="square" lIns="0" tIns="0" rIns="0" bIns="0" rtlCol="0" anchor="ctr" vert="horz"/>
          <a:lstStyle/>
          <a:p>
            <a:pPr indent="0" marL="0">
              <a:lnSpc>
                <a:spcPts val="2475"/>
              </a:lnSpc>
              <a:buNone/>
            </a:pPr>
            <a:r>
              <a:rPr lang="en-US" sz="1875" b="1" dirty="0">
                <a:solidFill>
                  <a:srgbClr val="F0C419"/>
                </a:solidFill>
                <a:latin typeface="Arial" pitchFamily="34" charset="0"/>
                <a:ea typeface="Arial" pitchFamily="34" charset="-122"/>
                <a:cs typeface="Arial" pitchFamily="34" charset="-120"/>
              </a:rPr>
              <a:t>Visual Suggestion</a:t>
            </a:r>
            <a:endParaRPr lang="en-US" sz="1875" dirty="0"/>
          </a:p>
        </p:txBody>
      </p:sp>
      <p:sp>
        <p:nvSpPr>
          <p:cNvPr id="10" name="Text 4"/>
          <p:cNvSpPr/>
          <p:nvPr/>
        </p:nvSpPr>
        <p:spPr>
          <a:xfrm>
            <a:off x="590550" y="5915025"/>
            <a:ext cx="12573000" cy="679996"/>
          </a:xfrm>
          <a:prstGeom prst="rect">
            <a:avLst/>
          </a:prstGeom>
          <a:noFill/>
          <a:ln/>
        </p:spPr>
        <p:txBody>
          <a:bodyPr wrap="square" lIns="0" tIns="0" rIns="0" bIns="0" rtlCol="0" anchor="ctr" vert="horz"/>
          <a:lstStyle/>
          <a:p>
            <a:pPr indent="0" marL="0">
              <a:lnSpc>
                <a:spcPts val="1785"/>
              </a:lnSpc>
              <a:buNone/>
            </a:pPr>
            <a:r>
              <a:rPr lang="en-US" sz="1500" dirty="0">
                <a:solidFill>
                  <a:srgbClr val="000000"/>
                </a:solidFill>
                <a:latin typeface="Microsoft YaHei" pitchFamily="34" charset="0"/>
                <a:ea typeface="Microsoft YaHei" pitchFamily="34" charset="-122"/>
                <a:cs typeface="Microsoft YaHei" pitchFamily="34" charset="-120"/>
              </a:rPr>
              <a:t>Using the case of H.M. (Henry Molaison), critically evaluate what the study of brain-damaged patients reveals</a:t>
            </a:r>
            <a:pPr indent="0" marL="0">
              <a:lnSpc>
                <a:spcPts val="1785"/>
              </a:lnSpc>
              <a:buNone/>
            </a:pPr>
            <a:r>
              <a:rPr lang="en-US" sz="1500" dirty="0">
                <a:solidFill>
                  <a:srgbClr val="000000"/>
                </a:solidFill>
                <a:latin typeface="Microsoft YaHei" pitchFamily="34" charset="0"/>
                <a:ea typeface="Microsoft YaHei" pitchFamily="34" charset="-122"/>
                <a:cs typeface="Microsoft YaHei" pitchFamily="34" charset="-120"/>
              </a:rPr>
              <a:t>
</a:t>
            </a:r>
            <a:pPr indent="0" marL="0">
              <a:lnSpc>
                <a:spcPts val="1785"/>
              </a:lnSpc>
              <a:buNone/>
            </a:pPr>
            <a:r>
              <a:rPr lang="en-US" sz="1500" dirty="0">
                <a:solidFill>
                  <a:srgbClr val="000000"/>
                </a:solidFill>
                <a:latin typeface="Microsoft YaHei" pitchFamily="34" charset="0"/>
                <a:ea typeface="Microsoft YaHei" pitchFamily="34" charset="-122"/>
                <a:cs typeface="Microsoft YaHei" pitchFamily="34" charset="-120"/>
              </a:rPr>
              <a:t>about the localisation of memory function. What are the methodological and ethical limitations of using such case</a:t>
            </a:r>
            <a:pPr indent="0" marL="0">
              <a:lnSpc>
                <a:spcPts val="1785"/>
              </a:lnSpc>
              <a:buNone/>
            </a:pPr>
            <a:r>
              <a:rPr lang="en-US" sz="1500" dirty="0">
                <a:solidFill>
                  <a:srgbClr val="000000"/>
                </a:solidFill>
                <a:latin typeface="Microsoft YaHei" pitchFamily="34" charset="0"/>
                <a:ea typeface="Microsoft YaHei" pitchFamily="34" charset="-122"/>
                <a:cs typeface="Microsoft YaHei" pitchFamily="34" charset="-120"/>
              </a:rPr>
              <a:t>
</a:t>
            </a:r>
            <a:pPr indent="0" marL="0">
              <a:lnSpc>
                <a:spcPts val="1785"/>
              </a:lnSpc>
              <a:buNone/>
            </a:pPr>
            <a:r>
              <a:rPr lang="en-US" sz="1500" dirty="0">
                <a:solidFill>
                  <a:srgbClr val="000000"/>
                </a:solidFill>
                <a:latin typeface="Microsoft YaHei" pitchFamily="34" charset="0"/>
                <a:ea typeface="Microsoft YaHei" pitchFamily="34" charset="-122"/>
                <a:cs typeface="Microsoft YaHei" pitchFamily="34" charset="-120"/>
              </a:rPr>
              <a:t>studies as evidence?</a:t>
            </a:r>
            <a:endParaRPr lang="en-US" sz="1500" dirty="0"/>
          </a:p>
        </p:txBody>
      </p:sp>
      <p:sp>
        <p:nvSpPr>
          <p:cNvPr id="11" name="Text 5"/>
          <p:cNvSpPr/>
          <p:nvPr/>
        </p:nvSpPr>
        <p:spPr>
          <a:xfrm>
            <a:off x="714375" y="1724025"/>
            <a:ext cx="9094440" cy="1020217"/>
          </a:xfrm>
          <a:prstGeom prst="rect">
            <a:avLst/>
          </a:prstGeom>
          <a:noFill/>
          <a:ln/>
        </p:spPr>
        <p:txBody>
          <a:bodyPr wrap="square" lIns="0" tIns="0" rIns="0" bIns="0" rtlCol="0" anchor="ctr" vert="horz"/>
          <a:lstStyle/>
          <a:p>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Hindbrain (Rhombencephalon): Evolutionarily oldest region. Medulla oblongata – controls vital</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autonomic functions (breathing, heart rate, blood pressure); damage is fatal. Pons – relay station</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between cerebellum and cortex; involved in sleep regulation. Cerebellum – coordinates</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movement, balance, and procedural learning; contains more neurons than rest of brain</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combined.</a:t>
            </a:r>
            <a:endParaRPr lang="en-US" sz="1350" dirty="0"/>
          </a:p>
        </p:txBody>
      </p:sp>
      <p:sp>
        <p:nvSpPr>
          <p:cNvPr id="12" name="Text 6"/>
          <p:cNvSpPr/>
          <p:nvPr/>
        </p:nvSpPr>
        <p:spPr>
          <a:xfrm>
            <a:off x="714375" y="2714625"/>
            <a:ext cx="9094440" cy="578197"/>
          </a:xfrm>
          <a:prstGeom prst="rect">
            <a:avLst/>
          </a:prstGeom>
          <a:noFill/>
          <a:ln/>
        </p:spPr>
        <p:txBody>
          <a:bodyPr wrap="square" lIns="0" tIns="0" rIns="0" bIns="0" rtlCol="0" anchor="ctr" vert="horz"/>
          <a:lstStyle/>
          <a:p>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Midbrain (Mesencephalon): Small but critical region. Superior/inferior colliculi – process visual</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and auditory reflexes. Substantia nigra – dopaminergic neurons controlling movement; degeneration</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causes Parkinson's disease. Reticular activating system (RAS) – regulates arousal and consciousness.</a:t>
            </a:r>
            <a:endParaRPr lang="en-US" sz="1275" dirty="0"/>
          </a:p>
        </p:txBody>
      </p:sp>
      <p:sp>
        <p:nvSpPr>
          <p:cNvPr id="13" name="Text 7"/>
          <p:cNvSpPr/>
          <p:nvPr/>
        </p:nvSpPr>
        <p:spPr>
          <a:xfrm>
            <a:off x="714375" y="3371850"/>
            <a:ext cx="9094440" cy="963662"/>
          </a:xfrm>
          <a:prstGeom prst="rect">
            <a:avLst/>
          </a:prstGeom>
          <a:noFill/>
          <a:ln/>
        </p:spPr>
        <p:txBody>
          <a:bodyPr wrap="square" lIns="0" tIns="0" rIns="0" bIns="0" rtlCol="0" anchor="ctr" vert="horz"/>
          <a:lstStyle/>
          <a:p>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Forebrain (Prosencephalon): Most evolutionarily advanced. Thalamus – sensory relay station</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("gateway to cortex"); all sensory information (except olfaction) passes through. Hypothalamus –</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regulates homeostasis (temperature, hunger, thirst, circadian rhythms); controls pituitary gland</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(master endocrine gland). Basal ganglia – motor control, habit formation, reward processing.</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Cerebral cortex – higher cognitive functions (language, reasoning, planning, consciousness).</a:t>
            </a:r>
            <a:endParaRPr lang="en-US" sz="1275" dirty="0"/>
          </a:p>
        </p:txBody>
      </p:sp>
      <p:sp>
        <p:nvSpPr>
          <p:cNvPr id="14" name="Text 8"/>
          <p:cNvSpPr/>
          <p:nvPr/>
        </p:nvSpPr>
        <p:spPr>
          <a:xfrm>
            <a:off x="714375" y="4429125"/>
            <a:ext cx="9094440" cy="578197"/>
          </a:xfrm>
          <a:prstGeom prst="rect">
            <a:avLst/>
          </a:prstGeom>
          <a:noFill/>
          <a:ln/>
        </p:spPr>
        <p:txBody>
          <a:bodyPr wrap="square" lIns="0" tIns="0" rIns="0" bIns="0" rtlCol="0" anchor="ctr" vert="horz"/>
          <a:lstStyle/>
          <a:p>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Limbic System: Amygdala – fear conditioning, emotional memory, threat detection; hyperactivation</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in PTSD. Hippocampus – spatial navigation and memory consolidation; atrophies under chronic stress</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17"/>
              </a:lnSpc>
              <a:buNone/>
            </a:pPr>
            <a:r>
              <a:rPr lang="en-US" sz="1275" dirty="0">
                <a:solidFill>
                  <a:srgbClr val="FFFFFF"/>
                </a:solidFill>
                <a:latin typeface="Microsoft YaHei" pitchFamily="34" charset="0"/>
                <a:ea typeface="Microsoft YaHei" pitchFamily="34" charset="-122"/>
                <a:cs typeface="Microsoft YaHei" pitchFamily="34" charset="-120"/>
              </a:rPr>
              <a:t>(Sapolsky, 1996). Cingulate cortex – emotion regulation, conflict monitoring.</a:t>
            </a:r>
            <a:endParaRPr lang="en-US" sz="1275" dirty="0"/>
          </a:p>
        </p:txBody>
      </p:sp>
      <p:sp>
        <p:nvSpPr>
          <p:cNvPr id="15" name="Text 9"/>
          <p:cNvSpPr/>
          <p:nvPr/>
        </p:nvSpPr>
        <p:spPr>
          <a:xfrm>
            <a:off x="714375" y="5086350"/>
            <a:ext cx="12541448" cy="356592"/>
          </a:xfrm>
          <a:prstGeom prst="rect">
            <a:avLst/>
          </a:prstGeom>
          <a:noFill/>
          <a:ln/>
        </p:spPr>
        <p:txBody>
          <a:bodyPr wrap="square" lIns="0" tIns="0" rIns="0" bIns="0" rtlCol="0" anchor="ctr" vert="horz"/>
          <a:lstStyle/>
          <a:p>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Key Study – H.M. (Henry Molaison): Bilateral hippocampal removal to treat epilepsy resulted in severe anterograde amnesia – unable</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to form new declarative memories. Demonstrated hippocampus is essential for memory consolidation (Scoville &amp; Milner, 1957).</a:t>
            </a:r>
            <a:endParaRPr lang="en-US" sz="1350" dirty="0"/>
          </a:p>
        </p:txBody>
      </p:sp>
      <p:sp>
        <p:nvSpPr>
          <p:cNvPr id="16" name="Text 10"/>
          <p:cNvSpPr/>
          <p:nvPr/>
        </p:nvSpPr>
        <p:spPr>
          <a:xfrm>
            <a:off x="9086850" y="2009775"/>
            <a:ext cx="2807940" cy="2040434"/>
          </a:xfrm>
          <a:prstGeom prst="rect">
            <a:avLst/>
          </a:prstGeom>
          <a:noFill/>
          <a:ln/>
        </p:spPr>
        <p:txBody>
          <a:bodyPr wrap="square" lIns="0" tIns="0" rIns="0" bIns="0" rtlCol="0" anchor="ctr" vert="horz"/>
          <a:lstStyle/>
          <a:p>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Sagittal brain cross-section</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with colour-coded regions:</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hindbrain (blue), midbrain</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(purple), forebrain (gold)</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(labels pointing to: medulla,</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pons, cerebellum, thalamus,</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hypothalamus, amygdala,</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hippocampus, cerebral</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cortex. Inset: limbic system</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07"/>
              </a:lnSpc>
              <a:buNone/>
            </a:pPr>
            <a:r>
              <a:rPr lang="en-US" sz="1350" dirty="0">
                <a:solidFill>
                  <a:srgbClr val="FFFFFF"/>
                </a:solidFill>
                <a:latin typeface="Microsoft YaHei" pitchFamily="34" charset="0"/>
                <a:ea typeface="Microsoft YaHei" pitchFamily="34" charset="-122"/>
                <a:cs typeface="Microsoft YaHei" pitchFamily="34" charset="-120"/>
              </a:rPr>
              <a:t>highlighted in teal.</a:t>
            </a:r>
            <a:endParaRPr lang="en-US" sz="1350" dirty="0"/>
          </a:p>
        </p:txBody>
      </p:sp>
      <p:sp>
        <p:nvSpPr>
          <p:cNvPr id="17" name="Text 11"/>
          <p:cNvSpPr/>
          <p:nvPr/>
        </p:nvSpPr>
        <p:spPr>
          <a:xfrm>
            <a:off x="285750" y="95250"/>
            <a:ext cx="5052060" cy="168473"/>
          </a:xfrm>
          <a:prstGeom prst="rect">
            <a:avLst/>
          </a:prstGeom>
          <a:noFill/>
          <a:ln/>
        </p:spPr>
        <p:txBody>
          <a:bodyPr wrap="square" lIns="0" tIns="0" rIns="0" bIns="0" rtlCol="0" anchor="ctr" vert="horz"/>
          <a:lstStyle/>
          <a:p>
            <a:pPr indent="0" marL="0">
              <a:lnSpc>
                <a:spcPts val="1326"/>
              </a:lnSpc>
              <a:buNone/>
            </a:pPr>
            <a:r>
              <a:rPr lang="en-US" sz="1275" b="1" dirty="0">
                <a:solidFill>
                  <a:srgbClr val="F0C419"/>
                </a:solidFill>
                <a:latin typeface="Microsoft YaHei" pitchFamily="34" charset="0"/>
                <a:ea typeface="Microsoft YaHei" pitchFamily="34" charset="-122"/>
                <a:cs typeface="Microsoft YaHei" pitchFamily="34" charset="-120"/>
              </a:rPr>
              <a:t>PSYCH403 · Biopsychology</a:t>
            </a:r>
            <a:endParaRPr lang="en-US" sz="1275" dirty="0"/>
          </a:p>
        </p:txBody>
      </p:sp>
      <p:sp>
        <p:nvSpPr>
          <p:cNvPr id="18" name="Text 12"/>
          <p:cNvSpPr/>
          <p:nvPr/>
        </p:nvSpPr>
        <p:spPr>
          <a:xfrm>
            <a:off x="8540055" y="95250"/>
            <a:ext cx="3429000" cy="205680"/>
          </a:xfrm>
          <a:prstGeom prst="rect">
            <a:avLst/>
          </a:prstGeom>
          <a:noFill/>
          <a:ln/>
        </p:spPr>
        <p:txBody>
          <a:bodyPr wrap="square" lIns="0" tIns="0" rIns="0" bIns="0" rtlCol="0" anchor="ctr" vert="horz"/>
          <a:lstStyle/>
          <a:p>
            <a:pPr algn="r" indent="0" marL="0">
              <a:lnSpc>
                <a:spcPts val="1620"/>
              </a:lnSpc>
              <a:buNone/>
            </a:pPr>
            <a:r>
              <a:rPr lang="en-US" sz="1350" dirty="0">
                <a:solidFill>
                  <a:srgbClr val="FFFFFF"/>
                </a:solidFill>
                <a:latin typeface="Microsoft YaHei" pitchFamily="34" charset="0"/>
                <a:ea typeface="Microsoft YaHei" pitchFamily="34" charset="-122"/>
                <a:cs typeface="Microsoft YaHei" pitchFamily="34" charset="-120"/>
              </a:rPr>
              <a:t>Slide 10 of 20</a:t>
            </a:r>
            <a:endParaRPr lang="en-US" sz="13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8668494" y="1083469"/>
            <a:ext cx="341263" cy="287982"/>
          </a:xfrm>
          <a:prstGeom prst="rect">
            <a:avLst/>
          </a:prstGeom>
        </p:spPr>
      </p:pic>
      <p:pic>
        <p:nvPicPr>
          <p:cNvPr id="4" name="Image 2" descr="preencoded.png">    </p:cNvPr>
          <p:cNvPicPr>
            <a:picLocks noChangeAspect="1"/>
          </p:cNvPicPr>
          <p:nvPr/>
        </p:nvPicPr>
        <p:blipFill>
          <a:blip r:embed="rId3"/>
          <a:stretch>
            <a:fillRect/>
          </a:stretch>
        </p:blipFill>
        <p:spPr>
          <a:xfrm>
            <a:off x="499765" y="1076623"/>
            <a:ext cx="329059" cy="294829"/>
          </a:xfrm>
          <a:prstGeom prst="rect">
            <a:avLst/>
          </a:prstGeom>
        </p:spPr>
      </p:pic>
      <p:sp>
        <p:nvSpPr>
          <p:cNvPr id="5" name="Text 0"/>
          <p:cNvSpPr/>
          <p:nvPr/>
        </p:nvSpPr>
        <p:spPr>
          <a:xfrm>
            <a:off x="-364331" y="400050"/>
            <a:ext cx="13620750" cy="285750"/>
          </a:xfrm>
          <a:prstGeom prst="rect">
            <a:avLst/>
          </a:prstGeom>
          <a:noFill/>
          <a:ln/>
        </p:spPr>
        <p:txBody>
          <a:bodyPr wrap="square" lIns="0" tIns="0" rIns="0" bIns="0" rtlCol="0" anchor="ctr" vert="horz"/>
          <a:lstStyle/>
          <a:p>
            <a:pPr algn="ctr" indent="0" marL="0">
              <a:lnSpc>
                <a:spcPts val="2250"/>
              </a:lnSpc>
              <a:buNone/>
            </a:pPr>
            <a:r>
              <a:rPr lang="en-US" sz="1875" b="1" dirty="0">
                <a:solidFill>
                  <a:srgbClr val="FFFFFF"/>
                </a:solidFill>
                <a:latin typeface="Microsoft YaHei" pitchFamily="34" charset="0"/>
                <a:ea typeface="Microsoft YaHei" pitchFamily="34" charset="-122"/>
                <a:cs typeface="Microsoft YaHei" pitchFamily="34" charset="-120"/>
              </a:rPr>
              <a:t>Session 9: The Limbic System — Emotion &amp; Memory</a:t>
            </a:r>
            <a:endParaRPr lang="en-US" sz="1875" dirty="0"/>
          </a:p>
        </p:txBody>
      </p:sp>
      <p:sp>
        <p:nvSpPr>
          <p:cNvPr id="6" name="Text 1"/>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7" name="Text 2"/>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8" name="Text 3"/>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9" name="Text 4"/>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10" name="Text 5"/>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11" name="Text 6"/>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12" name="Text 7"/>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13" name="Text 8"/>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14" name="Text 9"/>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15" name="Text 10"/>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16" name="Text 11"/>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17" name="Text 12"/>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18" name="Text 13"/>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19" name="Text 14"/>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20" name="Text 15"/>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21" name="Text 16"/>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22" name="Text 17"/>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23" name="Text 18"/>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24" name="Text 19"/>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25" name="Text 20"/>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26" name="Text 21"/>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27" name="Text 22"/>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28" name="Text 23"/>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29" name="Text 24"/>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30" name="Text 25"/>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31" name="Text 26"/>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32" name="Text 27"/>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33" name="Text 28"/>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34" name="Text 29"/>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35" name="Text 30"/>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36" name="Text 31"/>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37" name="Text 32"/>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38" name="Text 33"/>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39" name="Text 34"/>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40" name="Text 35"/>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41" name="Text 36"/>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42" name="Text 37"/>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43" name="Text 38"/>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44" name="Text 39"/>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45" name="Text 40"/>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46" name="Text 41"/>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47" name="Text 42"/>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48" name="Text 43"/>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49" name="Text 44"/>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50" name="Text 45"/>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51" name="Text 46"/>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52" name="Text 47"/>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53" name="Text 48"/>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54" name="Text 49"/>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55" name="Text 50"/>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56" name="Text 51"/>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57" name="Text 52"/>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58" name="Text 53"/>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59" name="Text 54"/>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60" name="Text 55"/>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61" name="Text 56"/>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62" name="Text 57"/>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63" name="Text 58"/>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64" name="Text 59"/>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65" name="Text 60"/>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66" name="Text 61"/>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67" name="Text 62"/>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68" name="Text 63"/>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69" name="Text 64"/>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
        <p:nvSpPr>
          <p:cNvPr id="70" name="Text 65"/>
          <p:cNvSpPr/>
          <p:nvPr/>
        </p:nvSpPr>
        <p:spPr>
          <a:xfrm>
            <a:off x="857250" y="1085850"/>
            <a:ext cx="3291840" cy="262830"/>
          </a:xfrm>
          <a:prstGeom prst="rect">
            <a:avLst/>
          </a:prstGeom>
          <a:noFill/>
          <a:ln/>
        </p:spPr>
        <p:txBody>
          <a:bodyPr wrap="square" lIns="0" tIns="0" rIns="0" bIns="0" rtlCol="0" anchor="ctr" vert="horz"/>
          <a:lstStyle/>
          <a:p>
            <a:pPr indent="0" marL="0">
              <a:lnSpc>
                <a:spcPts val="2070"/>
              </a:lnSpc>
              <a:buNone/>
            </a:pPr>
            <a:r>
              <a:rPr lang="en-US" sz="1800" b="1" dirty="0">
                <a:solidFill>
                  <a:srgbClr val="E0C27E"/>
                </a:solidFill>
                <a:latin typeface="Microsoft YaHei" pitchFamily="34" charset="0"/>
                <a:ea typeface="Microsoft YaHei" pitchFamily="34" charset="-122"/>
                <a:cs typeface="Microsoft YaHei" pitchFamily="34" charset="-120"/>
              </a:rPr>
              <a:t>Main Content</a:t>
            </a:r>
            <a:endParaRPr lang="en-US" sz="1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9192667" y="1940719"/>
            <a:ext cx="2389584" cy="3668911"/>
          </a:xfrm>
          <a:prstGeom prst="rect">
            <a:avLst/>
          </a:prstGeom>
        </p:spPr>
      </p:pic>
      <p:pic>
        <p:nvPicPr>
          <p:cNvPr id="4" name="Image 2" descr="preencoded.png">    </p:cNvPr>
          <p:cNvPicPr>
            <a:picLocks noChangeAspect="1"/>
          </p:cNvPicPr>
          <p:nvPr/>
        </p:nvPicPr>
        <p:blipFill>
          <a:blip r:embed="rId3"/>
          <a:stretch>
            <a:fillRect/>
          </a:stretch>
        </p:blipFill>
        <p:spPr>
          <a:xfrm>
            <a:off x="9204871" y="1481286"/>
            <a:ext cx="268188" cy="260598"/>
          </a:xfrm>
          <a:prstGeom prst="rect">
            <a:avLst/>
          </a:prstGeom>
        </p:spPr>
      </p:pic>
      <p:pic>
        <p:nvPicPr>
          <p:cNvPr id="5" name="Image 3" descr="preencoded.png">    </p:cNvPr>
          <p:cNvPicPr>
            <a:picLocks noChangeAspect="1"/>
          </p:cNvPicPr>
          <p:nvPr/>
        </p:nvPicPr>
        <p:blipFill>
          <a:blip r:embed="rId4"/>
          <a:stretch>
            <a:fillRect/>
          </a:stretch>
        </p:blipFill>
        <p:spPr>
          <a:xfrm>
            <a:off x="572988" y="1481286"/>
            <a:ext cx="255984" cy="239911"/>
          </a:xfrm>
          <a:prstGeom prst="rect">
            <a:avLst/>
          </a:prstGeom>
        </p:spPr>
      </p:pic>
      <p:sp>
        <p:nvSpPr>
          <p:cNvPr id="6" name="Text 0"/>
          <p:cNvSpPr/>
          <p:nvPr/>
        </p:nvSpPr>
        <p:spPr>
          <a:xfrm>
            <a:off x="466725" y="600075"/>
            <a:ext cx="25721310" cy="491430"/>
          </a:xfrm>
          <a:prstGeom prst="rect">
            <a:avLst/>
          </a:prstGeom>
          <a:noFill/>
          <a:ln/>
        </p:spPr>
        <p:txBody>
          <a:bodyPr wrap="square" lIns="0" tIns="0" rIns="0" bIns="0" rtlCol="0" anchor="ctr" vert="horz"/>
          <a:lstStyle/>
          <a:p>
            <a:pPr indent="0" marL="0">
              <a:lnSpc>
                <a:spcPts val="3870"/>
              </a:lnSpc>
              <a:buNone/>
            </a:pPr>
            <a:r>
              <a:rPr lang="en-US" sz="3225" b="1" dirty="0">
                <a:solidFill>
                  <a:srgbClr val="FFFFFF"/>
                </a:solidFill>
                <a:latin typeface="Arial" pitchFamily="34" charset="0"/>
                <a:ea typeface="Arial" pitchFamily="34" charset="-122"/>
                <a:cs typeface="Arial" pitchFamily="34" charset="-120"/>
              </a:rPr>
              <a:t>Session 10: Cortical Localisation &amp; Neuroplasticity</a:t>
            </a:r>
            <a:endParaRPr lang="en-US" sz="3225" dirty="0"/>
          </a:p>
        </p:txBody>
      </p:sp>
      <p:sp>
        <p:nvSpPr>
          <p:cNvPr id="7" name="Text 1"/>
          <p:cNvSpPr/>
          <p:nvPr/>
        </p:nvSpPr>
        <p:spPr>
          <a:xfrm>
            <a:off x="857250" y="1466850"/>
            <a:ext cx="2880360" cy="240060"/>
          </a:xfrm>
          <a:prstGeom prst="rect">
            <a:avLst/>
          </a:prstGeom>
          <a:noFill/>
          <a:ln/>
        </p:spPr>
        <p:txBody>
          <a:bodyPr wrap="square" lIns="0" tIns="0" rIns="0" bIns="0" rtlCol="0" anchor="ctr" vert="horz"/>
          <a:lstStyle/>
          <a:p>
            <a:pPr indent="0" marL="0">
              <a:lnSpc>
                <a:spcPts val="1890"/>
              </a:lnSpc>
              <a:buNone/>
            </a:pPr>
            <a:r>
              <a:rPr lang="en-US" sz="1575" b="1" dirty="0">
                <a:solidFill>
                  <a:srgbClr val="F0C419"/>
                </a:solidFill>
                <a:latin typeface="Arial" pitchFamily="34" charset="0"/>
                <a:ea typeface="Arial" pitchFamily="34" charset="-122"/>
                <a:cs typeface="Arial" pitchFamily="34" charset="-120"/>
              </a:rPr>
              <a:t>Main Content</a:t>
            </a:r>
            <a:endParaRPr lang="en-US" sz="1575" dirty="0"/>
          </a:p>
        </p:txBody>
      </p:sp>
      <p:sp>
        <p:nvSpPr>
          <p:cNvPr id="8" name="Text 2"/>
          <p:cNvSpPr/>
          <p:nvPr/>
        </p:nvSpPr>
        <p:spPr>
          <a:xfrm>
            <a:off x="9334500" y="1485900"/>
            <a:ext cx="4274820" cy="251520"/>
          </a:xfrm>
          <a:prstGeom prst="rect">
            <a:avLst/>
          </a:prstGeom>
          <a:noFill/>
          <a:ln/>
        </p:spPr>
        <p:txBody>
          <a:bodyPr wrap="square" lIns="0" tIns="0" rIns="0" bIns="0" rtlCol="0" anchor="ctr" vert="horz"/>
          <a:lstStyle/>
          <a:p>
            <a:pPr indent="0" marL="0">
              <a:lnSpc>
                <a:spcPts val="1980"/>
              </a:lnSpc>
              <a:buNone/>
            </a:pPr>
            <a:r>
              <a:rPr lang="en-US" sz="1650" b="1" dirty="0">
                <a:solidFill>
                  <a:srgbClr val="F0C419"/>
                </a:solidFill>
                <a:latin typeface="Arial" pitchFamily="34" charset="0"/>
                <a:ea typeface="Arial" pitchFamily="34" charset="-122"/>
                <a:cs typeface="Arial" pitchFamily="34" charset="-120"/>
              </a:rPr>
              <a:t>Visual Suggestion</a:t>
            </a:r>
            <a:endParaRPr lang="en-US" sz="1650" dirty="0"/>
          </a:p>
        </p:txBody>
      </p:sp>
      <p:sp>
        <p:nvSpPr>
          <p:cNvPr id="9" name="Text 3"/>
          <p:cNvSpPr/>
          <p:nvPr/>
        </p:nvSpPr>
        <p:spPr>
          <a:xfrm>
            <a:off x="533400" y="228600"/>
            <a:ext cx="4754880" cy="169218"/>
          </a:xfrm>
          <a:prstGeom prst="rect">
            <a:avLst/>
          </a:prstGeom>
          <a:noFill/>
          <a:ln/>
        </p:spPr>
        <p:txBody>
          <a:bodyPr wrap="square" lIns="0" tIns="0" rIns="0" bIns="0" rtlCol="0" anchor="ctr" vert="horz"/>
          <a:lstStyle/>
          <a:p>
            <a:pPr indent="0" marL="0">
              <a:lnSpc>
                <a:spcPts val="1332"/>
              </a:lnSpc>
              <a:buNone/>
            </a:pPr>
            <a:r>
              <a:rPr lang="en-US" sz="1200" dirty="0">
                <a:solidFill>
                  <a:srgbClr val="F0C419"/>
                </a:solidFill>
                <a:latin typeface="Arial" pitchFamily="34" charset="0"/>
                <a:ea typeface="Arial" pitchFamily="34" charset="-122"/>
                <a:cs typeface="Arial" pitchFamily="34" charset="-120"/>
              </a:rPr>
              <a:t>PSYCH403 · Biopsychology</a:t>
            </a:r>
            <a:endParaRPr lang="en-US" sz="1200" dirty="0"/>
          </a:p>
        </p:txBody>
      </p:sp>
      <p:sp>
        <p:nvSpPr>
          <p:cNvPr id="10" name="Text 4"/>
          <p:cNvSpPr/>
          <p:nvPr/>
        </p:nvSpPr>
        <p:spPr>
          <a:xfrm>
            <a:off x="8270528" y="228600"/>
            <a:ext cx="3619500" cy="200918"/>
          </a:xfrm>
          <a:prstGeom prst="rect">
            <a:avLst/>
          </a:prstGeom>
          <a:noFill/>
          <a:ln/>
        </p:spPr>
        <p:txBody>
          <a:bodyPr wrap="square" lIns="0" tIns="0" rIns="0" bIns="0" rtlCol="0" anchor="ctr" vert="horz"/>
          <a:lstStyle/>
          <a:p>
            <a:pPr algn="r" indent="0" marL="0">
              <a:lnSpc>
                <a:spcPts val="1582"/>
              </a:lnSpc>
              <a:buNone/>
            </a:pPr>
            <a:r>
              <a:rPr lang="en-US" sz="1425" dirty="0">
                <a:solidFill>
                  <a:srgbClr val="FFFFFF"/>
                </a:solidFill>
                <a:latin typeface="Arial" pitchFamily="34" charset="0"/>
                <a:ea typeface="Arial" pitchFamily="34" charset="-122"/>
                <a:cs typeface="Arial" pitchFamily="34" charset="-120"/>
              </a:rPr>
              <a:t>Slide 12 of 20</a:t>
            </a:r>
            <a:endParaRPr lang="en-US" sz="1425" dirty="0"/>
          </a:p>
        </p:txBody>
      </p:sp>
      <p:sp>
        <p:nvSpPr>
          <p:cNvPr id="11" name="Text 5"/>
          <p:cNvSpPr/>
          <p:nvPr/>
        </p:nvSpPr>
        <p:spPr>
          <a:xfrm>
            <a:off x="533400" y="6153150"/>
            <a:ext cx="26974800" cy="91380"/>
          </a:xfrm>
          <a:prstGeom prst="rect">
            <a:avLst/>
          </a:prstGeom>
          <a:noFill/>
          <a:ln/>
        </p:spPr>
        <p:txBody>
          <a:bodyPr wrap="square" lIns="0" tIns="0" rIns="0" bIns="0" rtlCol="0" anchor="ctr" vert="horz"/>
          <a:lstStyle/>
          <a:p>
            <a:pPr indent="0" marL="0">
              <a:lnSpc>
                <a:spcPts val="720"/>
              </a:lnSpc>
              <a:buNone/>
            </a:pPr>
            <a:r>
              <a:rPr lang="en-US" sz="600" dirty="0">
                <a:solidFill>
                  <a:srgbClr val="000000"/>
                </a:solidFill>
                <a:latin typeface="Arial" pitchFamily="34" charset="0"/>
                <a:ea typeface="Arial" pitchFamily="34" charset="-122"/>
                <a:cs typeface="Arial" pitchFamily="34" charset="-120"/>
              </a:rPr>
              <a:t>Critically evaluate the debate between localisation of function and holism in explaining brain organisation. Using evidence from neuroimaging studies and case studies of brain damage, assess the extent to which the brain operates as a collection of specialised modules or as an integrated whole.</a:t>
            </a:r>
            <a:endParaRPr lang="en-US" sz="600" dirty="0"/>
          </a:p>
        </p:txBody>
      </p:sp>
      <p:sp>
        <p:nvSpPr>
          <p:cNvPr id="12" name="Text 6"/>
          <p:cNvSpPr/>
          <p:nvPr/>
        </p:nvSpPr>
        <p:spPr>
          <a:xfrm>
            <a:off x="742950" y="1800225"/>
            <a:ext cx="9073455" cy="557213"/>
          </a:xfrm>
          <a:prstGeom prst="rect">
            <a:avLst/>
          </a:prstGeom>
          <a:noFill/>
          <a:ln/>
        </p:spPr>
        <p:txBody>
          <a:bodyPr wrap="square" lIns="0" tIns="0" rIns="0" bIns="0" rtlCol="0" anchor="ctr" vert="horz"/>
          <a:lstStyle/>
          <a:p>
            <a:pPr indent="0" marL="0">
              <a:lnSpc>
                <a:spcPts val="1463"/>
              </a:lnSpc>
              <a:buNone/>
            </a:pPr>
            <a:r>
              <a:rPr lang="en-US" sz="1125" dirty="0">
                <a:solidFill>
                  <a:srgbClr val="FFFFFF"/>
                </a:solidFill>
                <a:latin typeface="Arial" pitchFamily="34" charset="0"/>
                <a:ea typeface="Arial" pitchFamily="34" charset="-122"/>
                <a:cs typeface="Arial" pitchFamily="34" charset="-120"/>
              </a:rPr>
              <a:t>• Localisation of Function: The theory that specific brain regions are responsible for specific functions. Evidence:</a:t>
            </a:r>
            <a:pPr indent="0" marL="0">
              <a:lnSpc>
                <a:spcPts val="1463"/>
              </a:lnSpc>
              <a:buNone/>
            </a:pPr>
            <a:r>
              <a:rPr lang="en-US" sz="1125" dirty="0">
                <a:solidFill>
                  <a:srgbClr val="FFFFFF"/>
                </a:solidFill>
                <a:latin typeface="Arial" pitchFamily="34" charset="0"/>
                <a:ea typeface="Arial" pitchFamily="34" charset="-122"/>
                <a:cs typeface="Arial" pitchFamily="34" charset="-120"/>
              </a:rPr>
              <a:t>
</a:t>
            </a:r>
            <a:pPr indent="0" marL="0">
              <a:lnSpc>
                <a:spcPts val="1463"/>
              </a:lnSpc>
              <a:buNone/>
            </a:pPr>
            <a:r>
              <a:rPr lang="en-US" sz="1125" dirty="0">
                <a:solidFill>
                  <a:srgbClr val="FFFFFF"/>
                </a:solidFill>
                <a:latin typeface="Arial" pitchFamily="34" charset="0"/>
                <a:ea typeface="Arial" pitchFamily="34" charset="-122"/>
                <a:cs typeface="Arial" pitchFamily="34" charset="-120"/>
              </a:rPr>
              <a:t>Broca (1861) — speech production in left inferior frontal gyrus; Wernicke (1874) — language comprehension in left</a:t>
            </a:r>
            <a:pPr indent="0" marL="0">
              <a:lnSpc>
                <a:spcPts val="1463"/>
              </a:lnSpc>
              <a:buNone/>
            </a:pPr>
            <a:r>
              <a:rPr lang="en-US" sz="1125" dirty="0">
                <a:solidFill>
                  <a:srgbClr val="FFFFFF"/>
                </a:solidFill>
                <a:latin typeface="Arial" pitchFamily="34" charset="0"/>
                <a:ea typeface="Arial" pitchFamily="34" charset="-122"/>
                <a:cs typeface="Arial" pitchFamily="34" charset="-120"/>
              </a:rPr>
              <a:t>
</a:t>
            </a:r>
            <a:pPr indent="0" marL="0">
              <a:lnSpc>
                <a:spcPts val="1463"/>
              </a:lnSpc>
              <a:buNone/>
            </a:pPr>
            <a:r>
              <a:rPr lang="en-US" sz="1125" dirty="0">
                <a:solidFill>
                  <a:srgbClr val="FFFFFF"/>
                </a:solidFill>
                <a:latin typeface="Arial" pitchFamily="34" charset="0"/>
                <a:ea typeface="Arial" pitchFamily="34" charset="-122"/>
                <a:cs typeface="Arial" pitchFamily="34" charset="-120"/>
              </a:rPr>
              <a:t>superior temporal gyrus; Penfield's cortical mapping (1950s) using electrical stimulation during surgery.</a:t>
            </a:r>
            <a:endParaRPr lang="en-US" sz="1125" dirty="0"/>
          </a:p>
        </p:txBody>
      </p:sp>
      <p:sp>
        <p:nvSpPr>
          <p:cNvPr id="13" name="Text 7"/>
          <p:cNvSpPr/>
          <p:nvPr/>
        </p:nvSpPr>
        <p:spPr>
          <a:xfrm>
            <a:off x="742950" y="2447925"/>
            <a:ext cx="9031486" cy="1300163"/>
          </a:xfrm>
          <a:prstGeom prst="rect">
            <a:avLst/>
          </a:prstGeom>
          <a:noFill/>
          <a:ln/>
        </p:spPr>
        <p:txBody>
          <a:bodyPr wrap="square" lIns="0" tIns="0" rIns="0" bIns="0" rtlCol="0" anchor="ctr" vert="horz"/>
          <a:lstStyle/>
          <a:p>
            <a:pPr indent="0" marL="0">
              <a:lnSpc>
                <a:spcPts val="1463"/>
              </a:lnSpc>
              <a:buNone/>
            </a:pPr>
            <a:r>
              <a:rPr lang="en-US" sz="1125" dirty="0">
                <a:solidFill>
                  <a:srgbClr val="FFFFFF"/>
                </a:solidFill>
                <a:latin typeface="Arial" pitchFamily="34" charset="0"/>
                <a:ea typeface="Arial" pitchFamily="34" charset="-122"/>
                <a:cs typeface="Arial" pitchFamily="34" charset="-120"/>
              </a:rPr>
              <a:t>• The Four Lobes:</a:t>
            </a:r>
            <a:pPr indent="0" marL="0">
              <a:lnSpc>
                <a:spcPts val="1463"/>
              </a:lnSpc>
              <a:buNone/>
            </a:pPr>
            <a:r>
              <a:rPr lang="en-US" sz="1125" dirty="0">
                <a:solidFill>
                  <a:srgbClr val="FFFFFF"/>
                </a:solidFill>
                <a:latin typeface="Arial" pitchFamily="34" charset="0"/>
                <a:ea typeface="Arial" pitchFamily="34" charset="-122"/>
                <a:cs typeface="Arial" pitchFamily="34" charset="-120"/>
              </a:rPr>
              <a:t>
</a:t>
            </a:r>
            <a:pPr indent="0" marL="0">
              <a:lnSpc>
                <a:spcPts val="1463"/>
              </a:lnSpc>
              <a:buNone/>
            </a:pPr>
            <a:r>
              <a:rPr lang="en-US" sz="1125" dirty="0">
                <a:solidFill>
                  <a:srgbClr val="FFFFFF"/>
                </a:solidFill>
                <a:latin typeface="Arial" pitchFamily="34" charset="0"/>
                <a:ea typeface="Arial" pitchFamily="34" charset="-122"/>
                <a:cs typeface="Arial" pitchFamily="34" charset="-120"/>
              </a:rPr>
              <a:t>- Frontal lobe: Executive functions (planning, decision-making, impulse control), voluntary motor control (primary</a:t>
            </a:r>
            <a:pPr indent="0" marL="0">
              <a:lnSpc>
                <a:spcPts val="1463"/>
              </a:lnSpc>
              <a:buNone/>
            </a:pPr>
            <a:r>
              <a:rPr lang="en-US" sz="1125" dirty="0">
                <a:solidFill>
                  <a:srgbClr val="FFFFFF"/>
                </a:solidFill>
                <a:latin typeface="Arial" pitchFamily="34" charset="0"/>
                <a:ea typeface="Arial" pitchFamily="34" charset="-122"/>
                <a:cs typeface="Arial" pitchFamily="34" charset="-120"/>
              </a:rPr>
              <a:t>
</a:t>
            </a:r>
            <a:pPr indent="0" marL="0">
              <a:lnSpc>
                <a:spcPts val="1463"/>
              </a:lnSpc>
              <a:buNone/>
            </a:pPr>
            <a:r>
              <a:rPr lang="en-US" sz="1125" dirty="0">
                <a:solidFill>
                  <a:srgbClr val="FFFFFF"/>
                </a:solidFill>
                <a:latin typeface="Arial" pitchFamily="34" charset="0"/>
                <a:ea typeface="Arial" pitchFamily="34" charset="-122"/>
                <a:cs typeface="Arial" pitchFamily="34" charset="-120"/>
              </a:rPr>
              <a:t>motor cortex), Broca's area (speech production), personality.</a:t>
            </a:r>
            <a:pPr indent="0" marL="0">
              <a:lnSpc>
                <a:spcPts val="1463"/>
              </a:lnSpc>
              <a:buNone/>
            </a:pPr>
            <a:r>
              <a:rPr lang="en-US" sz="1125" dirty="0">
                <a:solidFill>
                  <a:srgbClr val="FFFFFF"/>
                </a:solidFill>
                <a:latin typeface="Arial" pitchFamily="34" charset="0"/>
                <a:ea typeface="Arial" pitchFamily="34" charset="-122"/>
                <a:cs typeface="Arial" pitchFamily="34" charset="-120"/>
              </a:rPr>
              <a:t>
</a:t>
            </a:r>
            <a:pPr indent="0" marL="0">
              <a:lnSpc>
                <a:spcPts val="1463"/>
              </a:lnSpc>
              <a:buNone/>
            </a:pPr>
            <a:r>
              <a:rPr lang="en-US" sz="1125" dirty="0">
                <a:solidFill>
                  <a:srgbClr val="FFFFFF"/>
                </a:solidFill>
                <a:latin typeface="Arial" pitchFamily="34" charset="0"/>
                <a:ea typeface="Arial" pitchFamily="34" charset="-122"/>
                <a:cs typeface="Arial" pitchFamily="34" charset="-120"/>
              </a:rPr>
              <a:t>- Parietal lobe: Somatosensory processing (primary somatosensory cortex), spatial awareness, body image.</a:t>
            </a:r>
            <a:pPr indent="0" marL="0">
              <a:lnSpc>
                <a:spcPts val="1463"/>
              </a:lnSpc>
              <a:buNone/>
            </a:pPr>
            <a:r>
              <a:rPr lang="en-US" sz="1125" dirty="0">
                <a:solidFill>
                  <a:srgbClr val="FFFFFF"/>
                </a:solidFill>
                <a:latin typeface="Arial" pitchFamily="34" charset="0"/>
                <a:ea typeface="Arial" pitchFamily="34" charset="-122"/>
                <a:cs typeface="Arial" pitchFamily="34" charset="-120"/>
              </a:rPr>
              <a:t>
</a:t>
            </a:r>
            <a:pPr indent="0" marL="0">
              <a:lnSpc>
                <a:spcPts val="1463"/>
              </a:lnSpc>
              <a:buNone/>
            </a:pPr>
            <a:r>
              <a:rPr lang="en-US" sz="1125" dirty="0">
                <a:solidFill>
                  <a:srgbClr val="FFFFFF"/>
                </a:solidFill>
                <a:latin typeface="Arial" pitchFamily="34" charset="0"/>
                <a:ea typeface="Arial" pitchFamily="34" charset="-122"/>
                <a:cs typeface="Arial" pitchFamily="34" charset="-120"/>
              </a:rPr>
              <a:t>- Temporal lobe: Auditory processing, language comprehension (Wernicke's area), memory (hippocampus), face</a:t>
            </a:r>
            <a:pPr indent="0" marL="0">
              <a:lnSpc>
                <a:spcPts val="1463"/>
              </a:lnSpc>
              <a:buNone/>
            </a:pPr>
            <a:r>
              <a:rPr lang="en-US" sz="1125" dirty="0">
                <a:solidFill>
                  <a:srgbClr val="FFFFFF"/>
                </a:solidFill>
                <a:latin typeface="Arial" pitchFamily="34" charset="0"/>
                <a:ea typeface="Arial" pitchFamily="34" charset="-122"/>
                <a:cs typeface="Arial" pitchFamily="34" charset="-120"/>
              </a:rPr>
              <a:t>
</a:t>
            </a:r>
            <a:pPr indent="0" marL="0">
              <a:lnSpc>
                <a:spcPts val="1463"/>
              </a:lnSpc>
              <a:buNone/>
            </a:pPr>
            <a:r>
              <a:rPr lang="en-US" sz="1125" dirty="0">
                <a:solidFill>
                  <a:srgbClr val="FFFFFF"/>
                </a:solidFill>
                <a:latin typeface="Arial" pitchFamily="34" charset="0"/>
                <a:ea typeface="Arial" pitchFamily="34" charset="-122"/>
                <a:cs typeface="Arial" pitchFamily="34" charset="-120"/>
              </a:rPr>
              <a:t>recognition (fusiform face area).</a:t>
            </a:r>
            <a:pPr indent="0" marL="0">
              <a:lnSpc>
                <a:spcPts val="1463"/>
              </a:lnSpc>
              <a:buNone/>
            </a:pPr>
            <a:r>
              <a:rPr lang="en-US" sz="1125" dirty="0">
                <a:solidFill>
                  <a:srgbClr val="FFFFFF"/>
                </a:solidFill>
                <a:latin typeface="Arial" pitchFamily="34" charset="0"/>
                <a:ea typeface="Arial" pitchFamily="34" charset="-122"/>
                <a:cs typeface="Arial" pitchFamily="34" charset="-120"/>
              </a:rPr>
              <a:t>
</a:t>
            </a:r>
            <a:pPr indent="0" marL="0">
              <a:lnSpc>
                <a:spcPts val="1463"/>
              </a:lnSpc>
              <a:buNone/>
            </a:pPr>
            <a:r>
              <a:rPr lang="en-US" sz="1125" dirty="0">
                <a:solidFill>
                  <a:srgbClr val="FFFFFF"/>
                </a:solidFill>
                <a:latin typeface="Arial" pitchFamily="34" charset="0"/>
                <a:ea typeface="Arial" pitchFamily="34" charset="-122"/>
                <a:cs typeface="Arial" pitchFamily="34" charset="-120"/>
              </a:rPr>
              <a:t>- Occipital lobe: Visual processing (primary visual cortex V1); damage causes cortical blindness.</a:t>
            </a:r>
            <a:endParaRPr lang="en-US" sz="1125" dirty="0"/>
          </a:p>
        </p:txBody>
      </p:sp>
      <p:sp>
        <p:nvSpPr>
          <p:cNvPr id="14" name="Text 8"/>
          <p:cNvSpPr/>
          <p:nvPr/>
        </p:nvSpPr>
        <p:spPr>
          <a:xfrm>
            <a:off x="742950" y="3095625"/>
            <a:ext cx="8926711" cy="557213"/>
          </a:xfrm>
          <a:prstGeom prst="rect">
            <a:avLst/>
          </a:prstGeom>
          <a:noFill/>
          <a:ln/>
        </p:spPr>
        <p:txBody>
          <a:bodyPr wrap="square" lIns="0" tIns="0" rIns="0" bIns="0" rtlCol="0" anchor="ctr" vert="horz"/>
          <a:lstStyle/>
          <a:p>
            <a:pPr indent="0" marL="0">
              <a:lnSpc>
                <a:spcPts val="1463"/>
              </a:lnSpc>
              <a:buNone/>
            </a:pPr>
            <a:r>
              <a:rPr lang="en-US" sz="1125" dirty="0">
                <a:solidFill>
                  <a:srgbClr val="FFFFFF"/>
                </a:solidFill>
                <a:latin typeface="Arial" pitchFamily="34" charset="0"/>
                <a:ea typeface="Arial" pitchFamily="34" charset="-122"/>
                <a:cs typeface="Arial" pitchFamily="34" charset="-120"/>
              </a:rPr>
              <a:t>• The Homunculus: Penfield &amp; Rasmussen (1950) mapped the somatosensory and motor cortices. The cortical</a:t>
            </a:r>
            <a:pPr indent="0" marL="0">
              <a:lnSpc>
                <a:spcPts val="1463"/>
              </a:lnSpc>
              <a:buNone/>
            </a:pPr>
            <a:r>
              <a:rPr lang="en-US" sz="1125" dirty="0">
                <a:solidFill>
                  <a:srgbClr val="FFFFFF"/>
                </a:solidFill>
                <a:latin typeface="Arial" pitchFamily="34" charset="0"/>
                <a:ea typeface="Arial" pitchFamily="34" charset="-122"/>
                <a:cs typeface="Arial" pitchFamily="34" charset="-120"/>
              </a:rPr>
              <a:t>
</a:t>
            </a:r>
            <a:pPr indent="0" marL="0">
              <a:lnSpc>
                <a:spcPts val="1463"/>
              </a:lnSpc>
              <a:buNone/>
            </a:pPr>
            <a:r>
              <a:rPr lang="en-US" sz="1125" dirty="0">
                <a:solidFill>
                  <a:srgbClr val="FFFFFF"/>
                </a:solidFill>
                <a:latin typeface="Arial" pitchFamily="34" charset="0"/>
                <a:ea typeface="Arial" pitchFamily="34" charset="-122"/>
                <a:cs typeface="Arial" pitchFamily="34" charset="-120"/>
              </a:rPr>
              <a:t>representation is disproportionate — areas with greater sensory/motor precision (hands, lips, tongue) have larger</a:t>
            </a:r>
            <a:pPr indent="0" marL="0">
              <a:lnSpc>
                <a:spcPts val="1463"/>
              </a:lnSpc>
              <a:buNone/>
            </a:pPr>
            <a:r>
              <a:rPr lang="en-US" sz="1125" dirty="0">
                <a:solidFill>
                  <a:srgbClr val="FFFFFF"/>
                </a:solidFill>
                <a:latin typeface="Arial" pitchFamily="34" charset="0"/>
                <a:ea typeface="Arial" pitchFamily="34" charset="-122"/>
                <a:cs typeface="Arial" pitchFamily="34" charset="-120"/>
              </a:rPr>
              <a:t>
</a:t>
            </a:r>
            <a:pPr indent="0" marL="0">
              <a:lnSpc>
                <a:spcPts val="1463"/>
              </a:lnSpc>
              <a:buNone/>
            </a:pPr>
            <a:r>
              <a:rPr lang="en-US" sz="1125" dirty="0">
                <a:solidFill>
                  <a:srgbClr val="FFFFFF"/>
                </a:solidFill>
                <a:latin typeface="Arial" pitchFamily="34" charset="0"/>
                <a:ea typeface="Arial" pitchFamily="34" charset="-122"/>
                <a:cs typeface="Arial" pitchFamily="34" charset="-120"/>
              </a:rPr>
              <a:t>cortical representation. Demonstrates functional organisation of cortex.</a:t>
            </a:r>
            <a:endParaRPr lang="en-US" sz="1125" dirty="0"/>
          </a:p>
        </p:txBody>
      </p:sp>
      <p:sp>
        <p:nvSpPr>
          <p:cNvPr id="15" name="Text 9"/>
          <p:cNvSpPr/>
          <p:nvPr/>
        </p:nvSpPr>
        <p:spPr>
          <a:xfrm>
            <a:off x="742950" y="3743325"/>
            <a:ext cx="8874323" cy="371475"/>
          </a:xfrm>
          <a:prstGeom prst="rect">
            <a:avLst/>
          </a:prstGeom>
          <a:noFill/>
          <a:ln/>
        </p:spPr>
        <p:txBody>
          <a:bodyPr wrap="square" lIns="0" tIns="0" rIns="0" bIns="0" rtlCol="0" anchor="ctr" vert="horz"/>
          <a:lstStyle/>
          <a:p>
            <a:pPr indent="0" marL="0">
              <a:lnSpc>
                <a:spcPts val="1463"/>
              </a:lnSpc>
              <a:buNone/>
            </a:pPr>
            <a:r>
              <a:rPr lang="en-US" sz="1125" dirty="0">
                <a:solidFill>
                  <a:srgbClr val="FFFFFF"/>
                </a:solidFill>
                <a:latin typeface="Arial" pitchFamily="34" charset="0"/>
                <a:ea typeface="Arial" pitchFamily="34" charset="-122"/>
                <a:cs typeface="Arial" pitchFamily="34" charset="-120"/>
              </a:rPr>
              <a:t>• Holism vs. Localisation Debate: Lashley (1929) — equipotentiality and mass action principles suggest the</a:t>
            </a:r>
            <a:pPr indent="0" marL="0">
              <a:lnSpc>
                <a:spcPts val="1463"/>
              </a:lnSpc>
              <a:buNone/>
            </a:pPr>
            <a:r>
              <a:rPr lang="en-US" sz="1125" dirty="0">
                <a:solidFill>
                  <a:srgbClr val="FFFFFF"/>
                </a:solidFill>
                <a:latin typeface="Arial" pitchFamily="34" charset="0"/>
                <a:ea typeface="Arial" pitchFamily="34" charset="-122"/>
                <a:cs typeface="Arial" pitchFamily="34" charset="-120"/>
              </a:rPr>
              <a:t>
</a:t>
            </a:r>
            <a:pPr indent="0" marL="0">
              <a:lnSpc>
                <a:spcPts val="1463"/>
              </a:lnSpc>
              <a:buNone/>
            </a:pPr>
            <a:r>
              <a:rPr lang="en-US" sz="1125" dirty="0">
                <a:solidFill>
                  <a:srgbClr val="FFFFFF"/>
                </a:solidFill>
                <a:latin typeface="Arial" pitchFamily="34" charset="0"/>
                <a:ea typeface="Arial" pitchFamily="34" charset="-122"/>
                <a:cs typeface="Arial" pitchFamily="34" charset="-120"/>
              </a:rPr>
              <a:t>cortex functions as a whole. Modern view: distributed processing with specialised hubs (network neuroscience).</a:t>
            </a:r>
            <a:endParaRPr lang="en-US" sz="1125" dirty="0"/>
          </a:p>
        </p:txBody>
      </p:sp>
      <p:sp>
        <p:nvSpPr>
          <p:cNvPr id="16" name="Text 10"/>
          <p:cNvSpPr/>
          <p:nvPr/>
        </p:nvSpPr>
        <p:spPr>
          <a:xfrm>
            <a:off x="742950" y="4400550"/>
            <a:ext cx="8937278" cy="742950"/>
          </a:xfrm>
          <a:prstGeom prst="rect">
            <a:avLst/>
          </a:prstGeom>
          <a:noFill/>
          <a:ln/>
        </p:spPr>
        <p:txBody>
          <a:bodyPr wrap="square" lIns="0" tIns="0" rIns="0" bIns="0" rtlCol="0" anchor="ctr" vert="horz"/>
          <a:lstStyle/>
          <a:p>
            <a:pPr indent="0" marL="0">
              <a:lnSpc>
                <a:spcPts val="1463"/>
              </a:lnSpc>
              <a:buNone/>
            </a:pPr>
            <a:r>
              <a:rPr lang="en-US" sz="1125" dirty="0">
                <a:solidFill>
                  <a:srgbClr val="FFFFFF"/>
                </a:solidFill>
                <a:latin typeface="Arial" pitchFamily="34" charset="0"/>
                <a:ea typeface="Arial" pitchFamily="34" charset="-122"/>
                <a:cs typeface="Arial" pitchFamily="34" charset="-120"/>
              </a:rPr>
              <a:t>• Neuroplasticity: The brain's ability to reorganise synaptic connections in response to experience, learning, or</a:t>
            </a:r>
            <a:pPr indent="0" marL="0">
              <a:lnSpc>
                <a:spcPts val="1463"/>
              </a:lnSpc>
              <a:buNone/>
            </a:pPr>
            <a:r>
              <a:rPr lang="en-US" sz="1125" dirty="0">
                <a:solidFill>
                  <a:srgbClr val="FFFFFF"/>
                </a:solidFill>
                <a:latin typeface="Arial" pitchFamily="34" charset="0"/>
                <a:ea typeface="Arial" pitchFamily="34" charset="-122"/>
                <a:cs typeface="Arial" pitchFamily="34" charset="-120"/>
              </a:rPr>
              <a:t>
</a:t>
            </a:r>
            <a:pPr indent="0" marL="0">
              <a:lnSpc>
                <a:spcPts val="1463"/>
              </a:lnSpc>
              <a:buNone/>
            </a:pPr>
            <a:r>
              <a:rPr lang="en-US" sz="1125" dirty="0">
                <a:solidFill>
                  <a:srgbClr val="FFFFFF"/>
                </a:solidFill>
                <a:latin typeface="Arial" pitchFamily="34" charset="0"/>
                <a:ea typeface="Arial" pitchFamily="34" charset="-122"/>
                <a:cs typeface="Arial" pitchFamily="34" charset="-120"/>
              </a:rPr>
              <a:t>injury. Hebbian learning: “neurons that fire together, wire together.” Examples: London taxi drivers (Maguire et al.,</a:t>
            </a:r>
            <a:pPr indent="0" marL="0">
              <a:lnSpc>
                <a:spcPts val="1463"/>
              </a:lnSpc>
              <a:buNone/>
            </a:pPr>
            <a:r>
              <a:rPr lang="en-US" sz="1125" dirty="0">
                <a:solidFill>
                  <a:srgbClr val="FFFFFF"/>
                </a:solidFill>
                <a:latin typeface="Arial" pitchFamily="34" charset="0"/>
                <a:ea typeface="Arial" pitchFamily="34" charset="-122"/>
                <a:cs typeface="Arial" pitchFamily="34" charset="-120"/>
              </a:rPr>
              <a:t>
</a:t>
            </a:r>
            <a:pPr indent="0" marL="0">
              <a:lnSpc>
                <a:spcPts val="1463"/>
              </a:lnSpc>
              <a:buNone/>
            </a:pPr>
            <a:r>
              <a:rPr lang="en-US" sz="1125" dirty="0">
                <a:solidFill>
                  <a:srgbClr val="FFFFFF"/>
                </a:solidFill>
                <a:latin typeface="Arial" pitchFamily="34" charset="0"/>
                <a:ea typeface="Arial" pitchFamily="34" charset="-122"/>
                <a:cs typeface="Arial" pitchFamily="34" charset="-120"/>
              </a:rPr>
              <a:t>2000) — enlarged posterior hippocampus; phantom limb pain — cortical remapping; stroke recovery — adjacent</a:t>
            </a:r>
            <a:pPr indent="0" marL="0">
              <a:lnSpc>
                <a:spcPts val="1463"/>
              </a:lnSpc>
              <a:buNone/>
            </a:pPr>
            <a:r>
              <a:rPr lang="en-US" sz="1125" dirty="0">
                <a:solidFill>
                  <a:srgbClr val="FFFFFF"/>
                </a:solidFill>
                <a:latin typeface="Arial" pitchFamily="34" charset="0"/>
                <a:ea typeface="Arial" pitchFamily="34" charset="-122"/>
                <a:cs typeface="Arial" pitchFamily="34" charset="-120"/>
              </a:rPr>
              <a:t>
</a:t>
            </a:r>
            <a:pPr indent="0" marL="0">
              <a:lnSpc>
                <a:spcPts val="1463"/>
              </a:lnSpc>
              <a:buNone/>
            </a:pPr>
            <a:r>
              <a:rPr lang="en-US" sz="1125" dirty="0">
                <a:solidFill>
                  <a:srgbClr val="FFFFFF"/>
                </a:solidFill>
                <a:latin typeface="Arial" pitchFamily="34" charset="0"/>
                <a:ea typeface="Arial" pitchFamily="34" charset="-122"/>
                <a:cs typeface="Arial" pitchFamily="34" charset="-120"/>
              </a:rPr>
              <a:t>areas compensate.</a:t>
            </a:r>
            <a:endParaRPr lang="en-US" sz="11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8900071" y="1220688"/>
            <a:ext cx="3072259" cy="4690765"/>
          </a:xfrm>
          <a:prstGeom prst="rect">
            <a:avLst/>
          </a:prstGeom>
        </p:spPr>
      </p:pic>
      <p:pic>
        <p:nvPicPr>
          <p:cNvPr id="4" name="Image 2" descr="preencoded.png">    </p:cNvPr>
          <p:cNvPicPr>
            <a:picLocks noChangeAspect="1"/>
          </p:cNvPicPr>
          <p:nvPr/>
        </p:nvPicPr>
        <p:blipFill>
          <a:blip r:embed="rId3"/>
          <a:stretch>
            <a:fillRect/>
          </a:stretch>
        </p:blipFill>
        <p:spPr>
          <a:xfrm>
            <a:off x="280392" y="1165771"/>
            <a:ext cx="292596" cy="267444"/>
          </a:xfrm>
          <a:prstGeom prst="rect">
            <a:avLst/>
          </a:prstGeom>
        </p:spPr>
      </p:pic>
      <p:sp>
        <p:nvSpPr>
          <p:cNvPr id="5" name="Text 0"/>
          <p:cNvSpPr/>
          <p:nvPr/>
        </p:nvSpPr>
        <p:spPr>
          <a:xfrm>
            <a:off x="-3207559" y="400050"/>
            <a:ext cx="19476720" cy="411510"/>
          </a:xfrm>
          <a:prstGeom prst="rect">
            <a:avLst/>
          </a:prstGeom>
          <a:noFill/>
          <a:ln/>
        </p:spPr>
        <p:txBody>
          <a:bodyPr wrap="square" lIns="0" tIns="0" rIns="0" bIns="0" rtlCol="0" anchor="ctr" vert="horz"/>
          <a:lstStyle/>
          <a:p>
            <a:pPr algn="ctr" indent="0" marL="0">
              <a:lnSpc>
                <a:spcPts val="3240"/>
              </a:lnSpc>
              <a:buNone/>
            </a:pPr>
            <a:r>
              <a:rPr lang="en-US" sz="2700" b="1" dirty="0">
                <a:solidFill>
                  <a:srgbClr val="FFFFFF"/>
                </a:solidFill>
                <a:latin typeface="Microsoft YaHei" pitchFamily="34" charset="0"/>
                <a:ea typeface="Microsoft YaHei" pitchFamily="34" charset="-122"/>
                <a:cs typeface="Microsoft YaHei" pitchFamily="34" charset="-120"/>
              </a:rPr>
              <a:t>Session 11: Language &amp; Cerebral Lateralisation</a:t>
            </a:r>
            <a:endParaRPr lang="en-US" sz="2700" dirty="0"/>
          </a:p>
        </p:txBody>
      </p:sp>
      <p:sp>
        <p:nvSpPr>
          <p:cNvPr id="6" name="Text 1"/>
          <p:cNvSpPr/>
          <p:nvPr/>
        </p:nvSpPr>
        <p:spPr>
          <a:xfrm>
            <a:off x="590550" y="1171575"/>
            <a:ext cx="2880360" cy="219968"/>
          </a:xfrm>
          <a:prstGeom prst="rect">
            <a:avLst/>
          </a:prstGeom>
          <a:noFill/>
          <a:ln/>
        </p:spPr>
        <p:txBody>
          <a:bodyPr wrap="square" lIns="0" tIns="0" rIns="0" bIns="0" rtlCol="0" anchor="ctr" vert="horz"/>
          <a:lstStyle/>
          <a:p>
            <a:pPr indent="0" marL="0">
              <a:lnSpc>
                <a:spcPts val="1733"/>
              </a:lnSpc>
              <a:buNone/>
            </a:pPr>
            <a:r>
              <a:rPr lang="en-US" sz="1575" b="1" dirty="0">
                <a:solidFill>
                  <a:srgbClr val="D4AF37"/>
                </a:solidFill>
                <a:latin typeface="Microsoft YaHei" pitchFamily="34" charset="0"/>
                <a:ea typeface="Microsoft YaHei" pitchFamily="34" charset="-122"/>
                <a:cs typeface="Microsoft YaHei" pitchFamily="34" charset="-120"/>
              </a:rPr>
              <a:t>Main Content</a:t>
            </a:r>
            <a:endParaRPr lang="en-US" sz="1575" dirty="0"/>
          </a:p>
        </p:txBody>
      </p:sp>
      <p:sp>
        <p:nvSpPr>
          <p:cNvPr id="7" name="Text 2"/>
          <p:cNvSpPr/>
          <p:nvPr/>
        </p:nvSpPr>
        <p:spPr>
          <a:xfrm>
            <a:off x="409575" y="1476375"/>
            <a:ext cx="9199215" cy="792361"/>
          </a:xfrm>
          <a:prstGeom prst="rect">
            <a:avLst/>
          </a:prstGeom>
          <a:noFill/>
          <a:ln/>
        </p:spPr>
        <p:txBody>
          <a:bodyPr wrap="square" lIns="0" tIns="0" rIns="0" bIns="0" rtlCol="0" anchor="ctr" vert="horz"/>
          <a:lstStyle/>
          <a:p>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Broca's Area (Left IFG): Paul Broca (1861) — patient "Tan" could only say "tan" despite intact</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comprehension. Post-mortem revealed damage to left inferior frontal gyrus. Broca's aphasia: non-fluent,</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effortful speech; telegraphic output; comprehension relatively preserved. Demonstrates</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production-specific language processing.</a:t>
            </a:r>
            <a:endParaRPr lang="en-US" sz="1200" dirty="0"/>
          </a:p>
        </p:txBody>
      </p:sp>
      <p:sp>
        <p:nvSpPr>
          <p:cNvPr id="8" name="Text 3"/>
          <p:cNvSpPr/>
          <p:nvPr/>
        </p:nvSpPr>
        <p:spPr>
          <a:xfrm>
            <a:off x="409575" y="2286000"/>
            <a:ext cx="8947696" cy="594271"/>
          </a:xfrm>
          <a:prstGeom prst="rect">
            <a:avLst/>
          </a:prstGeom>
          <a:noFill/>
          <a:ln/>
        </p:spPr>
        <p:txBody>
          <a:bodyPr wrap="square" lIns="0" tIns="0" rIns="0" bIns="0" rtlCol="0" anchor="ctr" vert="horz"/>
          <a:lstStyle/>
          <a:p>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Wernicke's Area (Left STG): Carl Wernicke (1874) — patients produced fluent but meaningless speech</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("word salad"). Damage to left superior temporal gyrus. Wernicke's aphasia: fluent but semantically</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empty speech; poor comprehension. Demonstrates comprehension-specific processing.</a:t>
            </a:r>
            <a:endParaRPr lang="en-US" sz="1200" dirty="0"/>
          </a:p>
        </p:txBody>
      </p:sp>
      <p:sp>
        <p:nvSpPr>
          <p:cNvPr id="9" name="Text 4"/>
          <p:cNvSpPr/>
          <p:nvPr/>
        </p:nvSpPr>
        <p:spPr>
          <a:xfrm>
            <a:off x="409575" y="3086100"/>
            <a:ext cx="8968680" cy="594271"/>
          </a:xfrm>
          <a:prstGeom prst="rect">
            <a:avLst/>
          </a:prstGeom>
          <a:noFill/>
          <a:ln/>
        </p:spPr>
        <p:txBody>
          <a:bodyPr wrap="square" lIns="0" tIns="0" rIns="0" bIns="0" rtlCol="0" anchor="ctr" vert="horz"/>
          <a:lstStyle/>
          <a:p>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Wernicke-Geschwind Model: Language circuit: Wernicke's area (comprehension) → arcuate fasciculus</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Broca's area (production). Conduction aphasia results from arcuate fasciculus damage — intact</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comprehension and production but impaired repetition.</a:t>
            </a:r>
            <a:endParaRPr lang="en-US" sz="1200" dirty="0"/>
          </a:p>
        </p:txBody>
      </p:sp>
      <p:sp>
        <p:nvSpPr>
          <p:cNvPr id="10" name="Text 5"/>
          <p:cNvSpPr/>
          <p:nvPr/>
        </p:nvSpPr>
        <p:spPr>
          <a:xfrm>
            <a:off x="409575" y="3800475"/>
            <a:ext cx="9157246" cy="792361"/>
          </a:xfrm>
          <a:prstGeom prst="rect">
            <a:avLst/>
          </a:prstGeom>
          <a:noFill/>
          <a:ln/>
        </p:spPr>
        <p:txBody>
          <a:bodyPr wrap="square" lIns="0" tIns="0" rIns="0" bIns="0" rtlCol="0" anchor="ctr" vert="horz"/>
          <a:lstStyle/>
          <a:p>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Cerebral Lateralisation: Left hemisphere: language, analytical reasoning, sequential processing, right-</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hand control. Right hemisphere: spatial processing, face recognition, emotional prosody, holistic</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processing, left-hand control. Established via Wada test (sodium amobarbital injection to anaesthetise one</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hemisphere).</a:t>
            </a:r>
            <a:endParaRPr lang="en-US" sz="1200" dirty="0"/>
          </a:p>
        </p:txBody>
      </p:sp>
      <p:sp>
        <p:nvSpPr>
          <p:cNvPr id="11" name="Text 6"/>
          <p:cNvSpPr/>
          <p:nvPr/>
        </p:nvSpPr>
        <p:spPr>
          <a:xfrm>
            <a:off x="409575" y="4724400"/>
            <a:ext cx="8947696" cy="594271"/>
          </a:xfrm>
          <a:prstGeom prst="rect">
            <a:avLst/>
          </a:prstGeom>
          <a:noFill/>
          <a:ln/>
        </p:spPr>
        <p:txBody>
          <a:bodyPr wrap="square" lIns="0" tIns="0" rIns="0" bIns="0" rtlCol="0" anchor="ctr" vert="horz"/>
          <a:lstStyle/>
          <a:p>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Debunking Myths: The "left-brain/right-brain" personality myth is not supported by neuroscience.</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Nielsen et al. (2013) — fMRI study of 1,000 participants found no evidence of dominant hemisphere for</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personality traits. Complex tasks require bilateral integration via corpus callosum.</a:t>
            </a:r>
            <a:endParaRPr lang="en-US" sz="1200" dirty="0"/>
          </a:p>
        </p:txBody>
      </p:sp>
      <p:sp>
        <p:nvSpPr>
          <p:cNvPr id="12" name="Text 7"/>
          <p:cNvSpPr/>
          <p:nvPr/>
        </p:nvSpPr>
        <p:spPr>
          <a:xfrm>
            <a:off x="409575" y="5524500"/>
            <a:ext cx="9094440" cy="396180"/>
          </a:xfrm>
          <a:prstGeom prst="rect">
            <a:avLst/>
          </a:prstGeom>
          <a:noFill/>
          <a:ln/>
        </p:spPr>
        <p:txBody>
          <a:bodyPr wrap="square" lIns="0" tIns="0" rIns="0" bIns="0" rtlCol="0" anchor="ctr" vert="horz"/>
          <a:lstStyle/>
          <a:p>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Individual Differences: ~95% of right-handers are left-hemisphere dominant for language; ~70% of left-</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
</a:t>
            </a:r>
            <a:pPr indent="0" marL="0">
              <a:lnSpc>
                <a:spcPts val="1560"/>
              </a:lnSpc>
              <a:buNone/>
            </a:pPr>
            <a:r>
              <a:rPr lang="en-US" sz="1200" dirty="0">
                <a:solidFill>
                  <a:srgbClr val="333333"/>
                </a:solidFill>
                <a:latin typeface="Microsoft YaHei" pitchFamily="34" charset="0"/>
                <a:ea typeface="Microsoft YaHei" pitchFamily="34" charset="-122"/>
                <a:cs typeface="Microsoft YaHei" pitchFamily="34" charset="-120"/>
              </a:rPr>
              <a:t>handers also show left dominance. Atypical lateralisation associated with dyslexia and schizophrenia.</a:t>
            </a:r>
            <a:endParaRPr lang="en-US" sz="1200" dirty="0"/>
          </a:p>
        </p:txBody>
      </p:sp>
      <p:sp>
        <p:nvSpPr>
          <p:cNvPr id="13" name="Text 8"/>
          <p:cNvSpPr/>
          <p:nvPr/>
        </p:nvSpPr>
        <p:spPr>
          <a:xfrm>
            <a:off x="352425" y="6229350"/>
            <a:ext cx="12761565" cy="388739"/>
          </a:xfrm>
          <a:prstGeom prst="rect">
            <a:avLst/>
          </a:prstGeom>
          <a:noFill/>
          <a:ln/>
        </p:spPr>
        <p:txBody>
          <a:bodyPr wrap="square" lIns="0" tIns="0" rIns="0" bIns="0" rtlCol="0" anchor="ctr" vert="horz"/>
          <a:lstStyle/>
          <a:p>
            <a:pPr algn="ctr" indent="0" marL="0">
              <a:lnSpc>
                <a:spcPts val="1530"/>
              </a:lnSpc>
              <a:buNone/>
            </a:pPr>
            <a:r>
              <a:rPr lang="en-US" sz="1275" dirty="0">
                <a:solidFill>
                  <a:srgbClr val="333333"/>
                </a:solidFill>
                <a:latin typeface="Microsoft YaHei" pitchFamily="34" charset="0"/>
                <a:ea typeface="Microsoft YaHei" pitchFamily="34" charset="-122"/>
                <a:cs typeface="Microsoft YaHei" pitchFamily="34" charset="-120"/>
              </a:rPr>
              <a:t>To what extent does the Wernicke-Geschwind model provide a complete account of language processing in the brain? Critically evaluate</a:t>
            </a:r>
            <a:pPr algn="ctr" indent="0" marL="0">
              <a:lnSpc>
                <a:spcPts val="1530"/>
              </a:lnSpc>
              <a:buNone/>
            </a:pPr>
            <a:r>
              <a:rPr lang="en-US" sz="1275" dirty="0">
                <a:solidFill>
                  <a:srgbClr val="333333"/>
                </a:solidFill>
                <a:latin typeface="Microsoft YaHei" pitchFamily="34" charset="0"/>
                <a:ea typeface="Microsoft YaHei" pitchFamily="34" charset="-122"/>
                <a:cs typeface="Microsoft YaHei" pitchFamily="34" charset="-120"/>
              </a:rPr>
              <a:t>
</a:t>
            </a:r>
            <a:pPr algn="ctr" indent="0" marL="0">
              <a:lnSpc>
                <a:spcPts val="1530"/>
              </a:lnSpc>
              <a:buNone/>
            </a:pPr>
            <a:r>
              <a:rPr lang="en-US" sz="1275" dirty="0">
                <a:solidFill>
                  <a:srgbClr val="333333"/>
                </a:solidFill>
                <a:latin typeface="Microsoft YaHei" pitchFamily="34" charset="0"/>
                <a:ea typeface="Microsoft YaHei" pitchFamily="34" charset="-122"/>
                <a:cs typeface="Microsoft YaHei" pitchFamily="34" charset="-120"/>
              </a:rPr>
              <a:t>the evidence from aphasia research and modern neuroimaging studies, considering the role of both hemispheres in language.</a:t>
            </a:r>
            <a:endParaRPr lang="en-US" sz="1275" dirty="0"/>
          </a:p>
        </p:txBody>
      </p:sp>
      <p:sp>
        <p:nvSpPr>
          <p:cNvPr id="14" name="Text 9"/>
          <p:cNvSpPr/>
          <p:nvPr/>
        </p:nvSpPr>
        <p:spPr>
          <a:xfrm>
            <a:off x="9227790" y="57150"/>
            <a:ext cx="2857500" cy="164306"/>
          </a:xfrm>
          <a:prstGeom prst="rect">
            <a:avLst/>
          </a:prstGeom>
          <a:noFill/>
          <a:ln/>
        </p:spPr>
        <p:txBody>
          <a:bodyPr wrap="square" lIns="0" tIns="0" rIns="0" bIns="0" rtlCol="0" anchor="ctr" vert="horz"/>
          <a:lstStyle/>
          <a:p>
            <a:pPr algn="r" indent="0" marL="0">
              <a:lnSpc>
                <a:spcPts val="1294"/>
              </a:lnSpc>
              <a:buNone/>
            </a:pPr>
            <a:r>
              <a:rPr lang="en-US" sz="1125" dirty="0">
                <a:solidFill>
                  <a:srgbClr val="C0C0C0"/>
                </a:solidFill>
                <a:latin typeface="Microsoft YaHei" pitchFamily="34" charset="0"/>
                <a:ea typeface="Microsoft YaHei" pitchFamily="34" charset="-122"/>
                <a:cs typeface="Microsoft YaHei" pitchFamily="34" charset="-120"/>
              </a:rPr>
              <a:t>Slide 13 of 20</a:t>
            </a:r>
            <a:endParaRPr lang="en-US" sz="1125" dirty="0"/>
          </a:p>
        </p:txBody>
      </p:sp>
      <p:sp>
        <p:nvSpPr>
          <p:cNvPr id="15" name="Text 10"/>
          <p:cNvSpPr/>
          <p:nvPr/>
        </p:nvSpPr>
        <p:spPr>
          <a:xfrm>
            <a:off x="104775" y="57150"/>
            <a:ext cx="5646420" cy="208062"/>
          </a:xfrm>
          <a:prstGeom prst="rect">
            <a:avLst/>
          </a:prstGeom>
          <a:noFill/>
          <a:ln/>
        </p:spPr>
        <p:txBody>
          <a:bodyPr wrap="square" lIns="0" tIns="0" rIns="0" bIns="0" rtlCol="0" anchor="ctr" vert="horz"/>
          <a:lstStyle/>
          <a:p>
            <a:pPr indent="0" marL="0">
              <a:lnSpc>
                <a:spcPts val="1639"/>
              </a:lnSpc>
              <a:buNone/>
            </a:pPr>
            <a:r>
              <a:rPr lang="en-US" sz="1425" dirty="0">
                <a:solidFill>
                  <a:srgbClr val="D4AF37"/>
                </a:solidFill>
                <a:latin typeface="Microsoft YaHei" pitchFamily="34" charset="0"/>
                <a:ea typeface="Microsoft YaHei" pitchFamily="34" charset="-122"/>
                <a:cs typeface="Microsoft YaHei" pitchFamily="34" charset="-120"/>
              </a:rPr>
              <a:t>PSYCH403 · Biopsychology</a:t>
            </a:r>
            <a:endParaRPr lang="en-US" sz="142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9387780" y="1193155"/>
            <a:ext cx="304800" cy="233065"/>
          </a:xfrm>
          <a:prstGeom prst="rect">
            <a:avLst/>
          </a:prstGeom>
        </p:spPr>
      </p:pic>
      <p:pic>
        <p:nvPicPr>
          <p:cNvPr id="4" name="Image 2" descr="preencoded.png">    </p:cNvPr>
          <p:cNvPicPr>
            <a:picLocks noChangeAspect="1"/>
          </p:cNvPicPr>
          <p:nvPr/>
        </p:nvPicPr>
        <p:blipFill>
          <a:blip r:embed="rId3"/>
          <a:stretch>
            <a:fillRect/>
          </a:stretch>
        </p:blipFill>
        <p:spPr>
          <a:xfrm>
            <a:off x="390079" y="1179463"/>
            <a:ext cx="255984" cy="226219"/>
          </a:xfrm>
          <a:prstGeom prst="rect">
            <a:avLst/>
          </a:prstGeom>
        </p:spPr>
      </p:pic>
      <p:sp>
        <p:nvSpPr>
          <p:cNvPr id="5" name="Text 0"/>
          <p:cNvSpPr/>
          <p:nvPr/>
        </p:nvSpPr>
        <p:spPr>
          <a:xfrm>
            <a:off x="285750" y="371475"/>
            <a:ext cx="18630900" cy="342900"/>
          </a:xfrm>
          <a:prstGeom prst="rect">
            <a:avLst/>
          </a:prstGeom>
          <a:noFill/>
          <a:ln/>
        </p:spPr>
        <p:txBody>
          <a:bodyPr wrap="square" lIns="0" tIns="0" rIns="0" bIns="0" rtlCol="0" anchor="ctr" vert="horz"/>
          <a:lstStyle/>
          <a:p>
            <a:pPr indent="0" marL="0">
              <a:lnSpc>
                <a:spcPts val="2700"/>
              </a:lnSpc>
              <a:buNone/>
            </a:pPr>
            <a:r>
              <a:rPr lang="en-US" sz="2250" b="1" dirty="0">
                <a:solidFill>
                  <a:srgbClr val="F0F8FF"/>
                </a:solidFill>
                <a:latin typeface="Microsoft YaHei" pitchFamily="34" charset="0"/>
                <a:ea typeface="Microsoft YaHei" pitchFamily="34" charset="-122"/>
                <a:cs typeface="Microsoft YaHei" pitchFamily="34" charset="-120"/>
              </a:rPr>
              <a:t>Session 12: Split-Brain Research — Sperry &amp; Gazzaniga</a:t>
            </a:r>
            <a:endParaRPr lang="en-US" sz="2250" dirty="0"/>
          </a:p>
        </p:txBody>
      </p:sp>
      <p:sp>
        <p:nvSpPr>
          <p:cNvPr id="6" name="Text 1"/>
          <p:cNvSpPr/>
          <p:nvPr/>
        </p:nvSpPr>
        <p:spPr>
          <a:xfrm>
            <a:off x="714375" y="1200150"/>
            <a:ext cx="2606040" cy="217140"/>
          </a:xfrm>
          <a:prstGeom prst="rect">
            <a:avLst/>
          </a:prstGeom>
          <a:noFill/>
          <a:ln/>
        </p:spPr>
        <p:txBody>
          <a:bodyPr wrap="square" lIns="0" tIns="0" rIns="0" bIns="0" rtlCol="0" anchor="ctr" vert="horz"/>
          <a:lstStyle/>
          <a:p>
            <a:pPr indent="0" marL="0">
              <a:lnSpc>
                <a:spcPts val="1710"/>
              </a:lnSpc>
              <a:buNone/>
            </a:pPr>
            <a:r>
              <a:rPr lang="en-US" sz="1425" b="1" dirty="0">
                <a:solidFill>
                  <a:srgbClr val="D4AF37"/>
                </a:solidFill>
                <a:latin typeface="Microsoft YaHei" pitchFamily="34" charset="0"/>
                <a:ea typeface="Microsoft YaHei" pitchFamily="34" charset="-122"/>
                <a:cs typeface="Microsoft YaHei" pitchFamily="34" charset="-120"/>
              </a:rPr>
              <a:t>Main Content</a:t>
            </a:r>
            <a:endParaRPr lang="en-US" sz="1425" dirty="0"/>
          </a:p>
        </p:txBody>
      </p:sp>
      <p:sp>
        <p:nvSpPr>
          <p:cNvPr id="7" name="Text 2"/>
          <p:cNvSpPr/>
          <p:nvPr/>
        </p:nvSpPr>
        <p:spPr>
          <a:xfrm>
            <a:off x="9496425" y="1200150"/>
            <a:ext cx="4080510" cy="240060"/>
          </a:xfrm>
          <a:prstGeom prst="rect">
            <a:avLst/>
          </a:prstGeom>
          <a:noFill/>
          <a:ln/>
        </p:spPr>
        <p:txBody>
          <a:bodyPr wrap="square" lIns="0" tIns="0" rIns="0" bIns="0" rtlCol="0" anchor="ctr" vert="horz"/>
          <a:lstStyle/>
          <a:p>
            <a:pPr indent="0" marL="0">
              <a:lnSpc>
                <a:spcPts val="1890"/>
              </a:lnSpc>
              <a:buNone/>
            </a:pPr>
            <a:r>
              <a:rPr lang="en-US" sz="1575" b="1" dirty="0">
                <a:solidFill>
                  <a:srgbClr val="D4AF37"/>
                </a:solidFill>
                <a:latin typeface="Microsoft YaHei" pitchFamily="34" charset="0"/>
                <a:ea typeface="Microsoft YaHei" pitchFamily="34" charset="-122"/>
                <a:cs typeface="Microsoft YaHei" pitchFamily="34" charset="-120"/>
              </a:rPr>
              <a:t>Visual Suggestion</a:t>
            </a:r>
            <a:endParaRPr lang="en-US" sz="1575" dirty="0"/>
          </a:p>
        </p:txBody>
      </p:sp>
      <p:sp>
        <p:nvSpPr>
          <p:cNvPr id="8" name="Text 3"/>
          <p:cNvSpPr/>
          <p:nvPr/>
        </p:nvSpPr>
        <p:spPr>
          <a:xfrm>
            <a:off x="285750" y="6086475"/>
            <a:ext cx="12740580" cy="356295"/>
          </a:xfrm>
          <a:prstGeom prst="rect">
            <a:avLst/>
          </a:prstGeom>
          <a:noFill/>
          <a:ln/>
        </p:spPr>
        <p:txBody>
          <a:bodyPr wrap="square" lIns="0" tIns="0" rIns="0" bIns="0" rtlCol="0" anchor="ctr" vert="horz"/>
          <a:lstStyle/>
          <a:p>
            <a:pPr algn="ctr" indent="0" marL="0">
              <a:lnSpc>
                <a:spcPts val="1402"/>
              </a:lnSpc>
              <a:buNone/>
            </a:pPr>
            <a:r>
              <a:rPr lang="en-US" sz="1275" dirty="0">
                <a:solidFill>
                  <a:srgbClr val="000000"/>
                </a:solidFill>
                <a:latin typeface="Microsoft YaHei" pitchFamily="34" charset="0"/>
                <a:ea typeface="Microsoft YaHei" pitchFamily="34" charset="-122"/>
                <a:cs typeface="Microsoft YaHei" pitchFamily="34" charset="-120"/>
              </a:rPr>
              <a:t>How does split-brain research challenge our understanding of consciousness and the unified self? Critically evaluate the methodological</a:t>
            </a:r>
            <a:pPr algn="ctr" indent="0" marL="0">
              <a:lnSpc>
                <a:spcPts val="1402"/>
              </a:lnSpc>
              <a:buNone/>
            </a:pPr>
            <a:r>
              <a:rPr lang="en-US" sz="1275" dirty="0">
                <a:solidFill>
                  <a:srgbClr val="000000"/>
                </a:solidFill>
                <a:latin typeface="Microsoft YaHei" pitchFamily="34" charset="0"/>
                <a:ea typeface="Microsoft YaHei" pitchFamily="34" charset="-122"/>
                <a:cs typeface="Microsoft YaHei" pitchFamily="34" charset="-120"/>
              </a:rPr>
              <a:t>
</a:t>
            </a:r>
            <a:pPr algn="ctr" indent="0" marL="0">
              <a:lnSpc>
                <a:spcPts val="1402"/>
              </a:lnSpc>
              <a:buNone/>
            </a:pPr>
            <a:r>
              <a:rPr lang="en-US" sz="1275" dirty="0">
                <a:solidFill>
                  <a:srgbClr val="000000"/>
                </a:solidFill>
                <a:latin typeface="Microsoft YaHei" pitchFamily="34" charset="0"/>
                <a:ea typeface="Microsoft YaHei" pitchFamily="34" charset="-122"/>
                <a:cs typeface="Microsoft YaHei" pitchFamily="34" charset="-120"/>
              </a:rPr>
              <a:t>limitations of Sperry and Gazzaniga's studies and consider what their findings reveal about the nature of human consciousness.</a:t>
            </a:r>
            <a:endParaRPr lang="en-US" sz="1275" dirty="0"/>
          </a:p>
        </p:txBody>
      </p:sp>
      <p:sp>
        <p:nvSpPr>
          <p:cNvPr id="9" name="Text 4"/>
          <p:cNvSpPr/>
          <p:nvPr/>
        </p:nvSpPr>
        <p:spPr>
          <a:xfrm>
            <a:off x="533400" y="1514475"/>
            <a:ext cx="9691688" cy="457200"/>
          </a:xfrm>
          <a:prstGeom prst="rect">
            <a:avLst/>
          </a:prstGeom>
          <a:noFill/>
          <a:ln/>
        </p:spPr>
        <p:txBody>
          <a:bodyPr wrap="square" lIns="0" tIns="0" rIns="0" bIns="0" rtlCol="0" anchor="ctr" vert="horz"/>
          <a:lstStyle/>
          <a:p>
            <a:pPr indent="0" marL="0">
              <a:lnSpc>
                <a:spcPts val="1200"/>
              </a:lnSpc>
              <a:buNone/>
            </a:pPr>
            <a:r>
              <a:rPr lang="en-US" sz="1200" dirty="0">
                <a:solidFill>
                  <a:srgbClr val="E0E0E0"/>
                </a:solidFill>
                <a:latin typeface="Microsoft YaHei" pitchFamily="34" charset="0"/>
                <a:ea typeface="Microsoft YaHei" pitchFamily="34" charset="-122"/>
                <a:cs typeface="Microsoft YaHei" pitchFamily="34" charset="-120"/>
              </a:rPr>
              <a:t>• Background: Corpus callosotomy (surgical severing of the corpus callosum) was performed to treat severe</a:t>
            </a:r>
            <a:pPr indent="0" marL="0">
              <a:lnSpc>
                <a:spcPts val="1200"/>
              </a:lnSpc>
              <a:buNone/>
            </a:pPr>
            <a:r>
              <a:rPr lang="en-US" sz="1200" dirty="0">
                <a:solidFill>
                  <a:srgbClr val="E0E0E0"/>
                </a:solidFill>
                <a:latin typeface="Microsoft YaHei" pitchFamily="34" charset="0"/>
                <a:ea typeface="Microsoft YaHei" pitchFamily="34" charset="-122"/>
                <a:cs typeface="Microsoft YaHei" pitchFamily="34" charset="-120"/>
              </a:rPr>
              <a:t>
</a:t>
            </a:r>
            <a:pPr indent="0" marL="0">
              <a:lnSpc>
                <a:spcPts val="1200"/>
              </a:lnSpc>
              <a:buNone/>
            </a:pPr>
            <a:r>
              <a:rPr lang="en-US" sz="1200" dirty="0">
                <a:solidFill>
                  <a:srgbClr val="E0E0E0"/>
                </a:solidFill>
                <a:latin typeface="Microsoft YaHei" pitchFamily="34" charset="0"/>
                <a:ea typeface="Microsoft YaHei" pitchFamily="34" charset="-122"/>
                <a:cs typeface="Microsoft YaHei" pitchFamily="34" charset="-120"/>
              </a:rPr>
              <a:t>epilepsy. This created "split-brain" patients whose two hemispheres could no longer communicate directly. Sperry &amp;</a:t>
            </a:r>
            <a:pPr indent="0" marL="0">
              <a:lnSpc>
                <a:spcPts val="1200"/>
              </a:lnSpc>
              <a:buNone/>
            </a:pPr>
            <a:r>
              <a:rPr lang="en-US" sz="1200" dirty="0">
                <a:solidFill>
                  <a:srgbClr val="E0E0E0"/>
                </a:solidFill>
                <a:latin typeface="Microsoft YaHei" pitchFamily="34" charset="0"/>
                <a:ea typeface="Microsoft YaHei" pitchFamily="34" charset="-122"/>
                <a:cs typeface="Microsoft YaHei" pitchFamily="34" charset="-120"/>
              </a:rPr>
              <a:t>
</a:t>
            </a:r>
            <a:pPr indent="0" marL="0">
              <a:lnSpc>
                <a:spcPts val="1200"/>
              </a:lnSpc>
              <a:buNone/>
            </a:pPr>
            <a:r>
              <a:rPr lang="en-US" sz="1200" dirty="0">
                <a:solidFill>
                  <a:srgbClr val="E0E0E0"/>
                </a:solidFill>
                <a:latin typeface="Microsoft YaHei" pitchFamily="34" charset="0"/>
                <a:ea typeface="Microsoft YaHei" pitchFamily="34" charset="-122"/>
                <a:cs typeface="Microsoft YaHei" pitchFamily="34" charset="-120"/>
              </a:rPr>
              <a:t>Gazzaniga (1960s) used these patients to investigate hemispheric specialisation.</a:t>
            </a:r>
            <a:endParaRPr lang="en-US" sz="1200" dirty="0"/>
          </a:p>
        </p:txBody>
      </p:sp>
      <p:sp>
        <p:nvSpPr>
          <p:cNvPr id="10" name="Text 5"/>
          <p:cNvSpPr/>
          <p:nvPr/>
        </p:nvSpPr>
        <p:spPr>
          <a:xfrm>
            <a:off x="533400" y="2124075"/>
            <a:ext cx="9136261" cy="428625"/>
          </a:xfrm>
          <a:prstGeom prst="rect">
            <a:avLst/>
          </a:prstGeom>
          <a:noFill/>
          <a:ln/>
        </p:spPr>
        <p:txBody>
          <a:bodyPr wrap="square" lIns="0" tIns="0" rIns="0" bIns="0" rtlCol="0" anchor="ctr" vert="horz"/>
          <a:lstStyle/>
          <a:p>
            <a:pPr indent="0" marL="0">
              <a:lnSpc>
                <a:spcPts val="1125"/>
              </a:lnSpc>
              <a:buNone/>
            </a:pPr>
            <a:r>
              <a:rPr lang="en-US" sz="1125" dirty="0">
                <a:solidFill>
                  <a:srgbClr val="E0E0E0"/>
                </a:solidFill>
                <a:latin typeface="Microsoft YaHei" pitchFamily="34" charset="0"/>
                <a:ea typeface="Microsoft YaHei" pitchFamily="34" charset="-122"/>
                <a:cs typeface="Microsoft YaHei" pitchFamily="34" charset="-120"/>
              </a:rPr>
              <a:t>• Experimental Procedure: Stimuli presented to one visual field are processed by the contralateral hemisphere.</a:t>
            </a:r>
            <a:pPr indent="0" marL="0">
              <a:lnSpc>
                <a:spcPts val="1125"/>
              </a:lnSpc>
              <a:buNone/>
            </a:pPr>
            <a:r>
              <a:rPr lang="en-US" sz="1125" dirty="0">
                <a:solidFill>
                  <a:srgbClr val="E0E0E0"/>
                </a:solidFill>
                <a:latin typeface="Microsoft YaHei" pitchFamily="34" charset="0"/>
                <a:ea typeface="Microsoft YaHei" pitchFamily="34" charset="-122"/>
                <a:cs typeface="Microsoft YaHei" pitchFamily="34" charset="-120"/>
              </a:rPr>
              <a:t>
</a:t>
            </a:r>
            <a:pPr indent="0" marL="0">
              <a:lnSpc>
                <a:spcPts val="1125"/>
              </a:lnSpc>
              <a:buNone/>
            </a:pPr>
            <a:r>
              <a:rPr lang="en-US" sz="1125" dirty="0">
                <a:solidFill>
                  <a:srgbClr val="E0E0E0"/>
                </a:solidFill>
                <a:latin typeface="Microsoft YaHei" pitchFamily="34" charset="0"/>
                <a:ea typeface="Microsoft YaHei" pitchFamily="34" charset="-122"/>
                <a:cs typeface="Microsoft YaHei" pitchFamily="34" charset="-120"/>
              </a:rPr>
              <a:t>Left visual field → right hemisphere; right visual field → left hemisphere. Patients fixate on a central point; stimuli</a:t>
            </a:r>
            <a:pPr indent="0" marL="0">
              <a:lnSpc>
                <a:spcPts val="1125"/>
              </a:lnSpc>
              <a:buNone/>
            </a:pPr>
            <a:r>
              <a:rPr lang="en-US" sz="1125" dirty="0">
                <a:solidFill>
                  <a:srgbClr val="E0E0E0"/>
                </a:solidFill>
                <a:latin typeface="Microsoft YaHei" pitchFamily="34" charset="0"/>
                <a:ea typeface="Microsoft YaHei" pitchFamily="34" charset="-122"/>
                <a:cs typeface="Microsoft YaHei" pitchFamily="34" charset="-120"/>
              </a:rPr>
              <a:t>
</a:t>
            </a:r>
            <a:pPr indent="0" marL="0">
              <a:lnSpc>
                <a:spcPts val="1125"/>
              </a:lnSpc>
              <a:buNone/>
            </a:pPr>
            <a:r>
              <a:rPr lang="en-US" sz="1125" dirty="0">
                <a:solidFill>
                  <a:srgbClr val="E0E0E0"/>
                </a:solidFill>
                <a:latin typeface="Microsoft YaHei" pitchFamily="34" charset="0"/>
                <a:ea typeface="Microsoft YaHei" pitchFamily="34" charset="-122"/>
                <a:cs typeface="Microsoft YaHei" pitchFamily="34" charset="-120"/>
              </a:rPr>
              <a:t>flashed briefly to prevent eye movement.</a:t>
            </a:r>
            <a:endParaRPr lang="en-US" sz="1125" dirty="0"/>
          </a:p>
        </p:txBody>
      </p:sp>
      <p:sp>
        <p:nvSpPr>
          <p:cNvPr id="11" name="Text 6"/>
          <p:cNvSpPr/>
          <p:nvPr/>
        </p:nvSpPr>
        <p:spPr>
          <a:xfrm>
            <a:off x="533400" y="2743200"/>
            <a:ext cx="2400300" cy="133350"/>
          </a:xfrm>
          <a:prstGeom prst="rect">
            <a:avLst/>
          </a:prstGeom>
          <a:noFill/>
          <a:ln/>
        </p:spPr>
        <p:txBody>
          <a:bodyPr wrap="square" lIns="0" tIns="0" rIns="0" bIns="0" rtlCol="0" anchor="ctr" vert="horz"/>
          <a:lstStyle/>
          <a:p>
            <a:pPr indent="0" marL="0">
              <a:lnSpc>
                <a:spcPts val="1050"/>
              </a:lnSpc>
              <a:buNone/>
            </a:pPr>
            <a:r>
              <a:rPr lang="en-US" sz="1050" b="1" dirty="0">
                <a:solidFill>
                  <a:srgbClr val="E0E0E0"/>
                </a:solidFill>
                <a:latin typeface="Microsoft YaHei" pitchFamily="34" charset="0"/>
                <a:ea typeface="Microsoft YaHei" pitchFamily="34" charset="-122"/>
                <a:cs typeface="Microsoft YaHei" pitchFamily="34" charset="-120"/>
              </a:rPr>
              <a:t>• Key Findings:</a:t>
            </a:r>
            <a:endParaRPr lang="en-US" sz="1050" dirty="0"/>
          </a:p>
        </p:txBody>
      </p:sp>
      <p:sp>
        <p:nvSpPr>
          <p:cNvPr id="12" name="Text 7"/>
          <p:cNvSpPr/>
          <p:nvPr/>
        </p:nvSpPr>
        <p:spPr>
          <a:xfrm>
            <a:off x="533400" y="2981325"/>
            <a:ext cx="9670703" cy="304800"/>
          </a:xfrm>
          <a:prstGeom prst="rect">
            <a:avLst/>
          </a:prstGeom>
          <a:noFill/>
          <a:ln/>
        </p:spPr>
        <p:txBody>
          <a:bodyPr wrap="square" lIns="0" tIns="0" rIns="0" bIns="0" rtlCol="0" anchor="ctr" vert="horz"/>
          <a:lstStyle/>
          <a:p>
            <a:pPr indent="0" marL="0">
              <a:lnSpc>
                <a:spcPts val="1200"/>
              </a:lnSpc>
              <a:buNone/>
            </a:pPr>
            <a:r>
              <a:rPr lang="en-US" sz="1200" dirty="0">
                <a:solidFill>
                  <a:srgbClr val="E0E0E0"/>
                </a:solidFill>
                <a:latin typeface="Microsoft YaHei" pitchFamily="34" charset="0"/>
                <a:ea typeface="Microsoft YaHei" pitchFamily="34" charset="-122"/>
                <a:cs typeface="Microsoft YaHei" pitchFamily="34" charset="-120"/>
              </a:rPr>
              <a:t>• Right visual field (left hemisphere): Patient can verbally name the object — confirms left hemisphere language</a:t>
            </a:r>
            <a:pPr indent="0" marL="0">
              <a:lnSpc>
                <a:spcPts val="1200"/>
              </a:lnSpc>
              <a:buNone/>
            </a:pPr>
            <a:r>
              <a:rPr lang="en-US" sz="1200" dirty="0">
                <a:solidFill>
                  <a:srgbClr val="E0E0E0"/>
                </a:solidFill>
                <a:latin typeface="Microsoft YaHei" pitchFamily="34" charset="0"/>
                <a:ea typeface="Microsoft YaHei" pitchFamily="34" charset="-122"/>
                <a:cs typeface="Microsoft YaHei" pitchFamily="34" charset="-120"/>
              </a:rPr>
              <a:t>
</a:t>
            </a:r>
            <a:pPr indent="0" marL="0">
              <a:lnSpc>
                <a:spcPts val="1200"/>
              </a:lnSpc>
              <a:buNone/>
            </a:pPr>
            <a:r>
              <a:rPr lang="en-US" sz="1200" dirty="0">
                <a:solidFill>
                  <a:srgbClr val="E0E0E0"/>
                </a:solidFill>
                <a:latin typeface="Microsoft YaHei" pitchFamily="34" charset="0"/>
                <a:ea typeface="Microsoft YaHei" pitchFamily="34" charset="-122"/>
                <a:cs typeface="Microsoft YaHei" pitchFamily="34" charset="-120"/>
              </a:rPr>
              <a:t>dominance.</a:t>
            </a:r>
            <a:endParaRPr lang="en-US" sz="1200" dirty="0"/>
          </a:p>
        </p:txBody>
      </p:sp>
      <p:sp>
        <p:nvSpPr>
          <p:cNvPr id="13" name="Text 8"/>
          <p:cNvSpPr/>
          <p:nvPr/>
        </p:nvSpPr>
        <p:spPr>
          <a:xfrm>
            <a:off x="533400" y="3324225"/>
            <a:ext cx="9597330" cy="228600"/>
          </a:xfrm>
          <a:prstGeom prst="rect">
            <a:avLst/>
          </a:prstGeom>
          <a:noFill/>
          <a:ln/>
        </p:spPr>
        <p:txBody>
          <a:bodyPr wrap="square" lIns="0" tIns="0" rIns="0" bIns="0" rtlCol="0" anchor="ctr" vert="horz"/>
          <a:lstStyle/>
          <a:p>
            <a:pPr indent="0" marL="0">
              <a:lnSpc>
                <a:spcPts val="900"/>
              </a:lnSpc>
              <a:buNone/>
            </a:pPr>
            <a:r>
              <a:rPr lang="en-US" sz="1125" dirty="0">
                <a:solidFill>
                  <a:srgbClr val="E0E0E0"/>
                </a:solidFill>
                <a:latin typeface="Microsoft YaHei" pitchFamily="34" charset="0"/>
                <a:ea typeface="Microsoft YaHei" pitchFamily="34" charset="-122"/>
                <a:cs typeface="Microsoft YaHei" pitchFamily="34" charset="-120"/>
              </a:rPr>
              <a:t>• Left visual field (right hemisphere): Patient cannot name the object but can select it with the left hand — confirms</a:t>
            </a:r>
            <a:pPr indent="0" marL="0">
              <a:lnSpc>
                <a:spcPts val="900"/>
              </a:lnSpc>
              <a:buNone/>
            </a:pPr>
            <a:r>
              <a:rPr lang="en-US" sz="1125" dirty="0">
                <a:solidFill>
                  <a:srgbClr val="E0E0E0"/>
                </a:solidFill>
                <a:latin typeface="Microsoft YaHei" pitchFamily="34" charset="0"/>
                <a:ea typeface="Microsoft YaHei" pitchFamily="34" charset="-122"/>
                <a:cs typeface="Microsoft YaHei" pitchFamily="34" charset="-120"/>
              </a:rPr>
              <a:t>
</a:t>
            </a:r>
            <a:pPr indent="0" marL="0">
              <a:lnSpc>
                <a:spcPts val="900"/>
              </a:lnSpc>
              <a:buNone/>
            </a:pPr>
            <a:r>
              <a:rPr lang="en-US" sz="1125" dirty="0">
                <a:solidFill>
                  <a:srgbClr val="E0E0E0"/>
                </a:solidFill>
                <a:latin typeface="Microsoft YaHei" pitchFamily="34" charset="0"/>
                <a:ea typeface="Microsoft YaHei" pitchFamily="34" charset="-122"/>
                <a:cs typeface="Microsoft YaHei" pitchFamily="34" charset="-120"/>
              </a:rPr>
              <a:t>right hemisphere spatial processing.</a:t>
            </a:r>
            <a:endParaRPr lang="en-US" sz="1125" dirty="0"/>
          </a:p>
        </p:txBody>
      </p:sp>
      <p:sp>
        <p:nvSpPr>
          <p:cNvPr id="14" name="Text 9"/>
          <p:cNvSpPr/>
          <p:nvPr/>
        </p:nvSpPr>
        <p:spPr>
          <a:xfrm>
            <a:off x="533400" y="3695700"/>
            <a:ext cx="20596860" cy="129480"/>
          </a:xfrm>
          <a:prstGeom prst="rect">
            <a:avLst/>
          </a:prstGeom>
          <a:noFill/>
          <a:ln/>
        </p:spPr>
        <p:txBody>
          <a:bodyPr wrap="square" lIns="0" tIns="0" rIns="0" bIns="0" rtlCol="0" anchor="ctr" vert="horz"/>
          <a:lstStyle/>
          <a:p>
            <a:pPr indent="0" marL="0">
              <a:lnSpc>
                <a:spcPts val="1020"/>
              </a:lnSpc>
              <a:buNone/>
            </a:pPr>
            <a:r>
              <a:rPr lang="en-US" sz="1275" dirty="0">
                <a:solidFill>
                  <a:srgbClr val="E0E0E0"/>
                </a:solidFill>
                <a:latin typeface="Microsoft YaHei" pitchFamily="34" charset="0"/>
                <a:ea typeface="Microsoft YaHei" pitchFamily="34" charset="-122"/>
                <a:cs typeface="Microsoft YaHei" pitchFamily="34" charset="-120"/>
              </a:rPr>
              <a:t>• Chimeric faces: Right hemisphere better at face recognition; left hemisphere better at verbal labelling.</a:t>
            </a:r>
            <a:endParaRPr lang="en-US" sz="1275" dirty="0"/>
          </a:p>
        </p:txBody>
      </p:sp>
      <p:sp>
        <p:nvSpPr>
          <p:cNvPr id="15" name="Text 10"/>
          <p:cNvSpPr/>
          <p:nvPr/>
        </p:nvSpPr>
        <p:spPr>
          <a:xfrm>
            <a:off x="533400" y="3924300"/>
            <a:ext cx="19888200" cy="114300"/>
          </a:xfrm>
          <a:prstGeom prst="rect">
            <a:avLst/>
          </a:prstGeom>
          <a:noFill/>
          <a:ln/>
        </p:spPr>
        <p:txBody>
          <a:bodyPr wrap="square" lIns="0" tIns="0" rIns="0" bIns="0" rtlCol="0" anchor="ctr" vert="horz"/>
          <a:lstStyle/>
          <a:p>
            <a:pPr indent="0" marL="0">
              <a:lnSpc>
                <a:spcPts val="900"/>
              </a:lnSpc>
              <a:buNone/>
            </a:pPr>
            <a:r>
              <a:rPr lang="en-US" sz="1125" dirty="0">
                <a:solidFill>
                  <a:srgbClr val="E0E0E0"/>
                </a:solidFill>
                <a:latin typeface="Microsoft YaHei" pitchFamily="34" charset="0"/>
                <a:ea typeface="Microsoft YaHei" pitchFamily="34" charset="-122"/>
                <a:cs typeface="Microsoft YaHei" pitchFamily="34" charset="-120"/>
              </a:rPr>
              <a:t>• Emotional stimuli: Right hemisphere processes emotional content; left hemisphere provides verbal rationalisations.</a:t>
            </a:r>
            <a:endParaRPr lang="en-US" sz="1125" dirty="0"/>
          </a:p>
        </p:txBody>
      </p:sp>
      <p:sp>
        <p:nvSpPr>
          <p:cNvPr id="16" name="Text 11"/>
          <p:cNvSpPr/>
          <p:nvPr/>
        </p:nvSpPr>
        <p:spPr>
          <a:xfrm>
            <a:off x="533400" y="4210050"/>
            <a:ext cx="9649718" cy="428625"/>
          </a:xfrm>
          <a:prstGeom prst="rect">
            <a:avLst/>
          </a:prstGeom>
          <a:noFill/>
          <a:ln/>
        </p:spPr>
        <p:txBody>
          <a:bodyPr wrap="square" lIns="0" tIns="0" rIns="0" bIns="0" rtlCol="0" anchor="ctr" vert="horz"/>
          <a:lstStyle/>
          <a:p>
            <a:pPr indent="0" marL="0">
              <a:lnSpc>
                <a:spcPts val="1125"/>
              </a:lnSpc>
              <a:buNone/>
            </a:pPr>
            <a:r>
              <a:rPr lang="en-US" sz="1125" dirty="0">
                <a:solidFill>
                  <a:srgbClr val="E0E0E0"/>
                </a:solidFill>
                <a:latin typeface="Microsoft YaHei" pitchFamily="34" charset="0"/>
                <a:ea typeface="Microsoft YaHei" pitchFamily="34" charset="-122"/>
                <a:cs typeface="Microsoft YaHei" pitchFamily="34" charset="-120"/>
              </a:rPr>
              <a:t>• The Left Hemisphere Interpreter: Gazzaniga (1998) proposed that the left hemisphere constructs post-hoc</a:t>
            </a:r>
            <a:pPr indent="0" marL="0">
              <a:lnSpc>
                <a:spcPts val="1125"/>
              </a:lnSpc>
              <a:buNone/>
            </a:pPr>
            <a:r>
              <a:rPr lang="en-US" sz="1125" dirty="0">
                <a:solidFill>
                  <a:srgbClr val="E0E0E0"/>
                </a:solidFill>
                <a:latin typeface="Microsoft YaHei" pitchFamily="34" charset="0"/>
                <a:ea typeface="Microsoft YaHei" pitchFamily="34" charset="-122"/>
                <a:cs typeface="Microsoft YaHei" pitchFamily="34" charset="-120"/>
              </a:rPr>
              <a:t>
</a:t>
            </a:r>
            <a:pPr indent="0" marL="0">
              <a:lnSpc>
                <a:spcPts val="1125"/>
              </a:lnSpc>
              <a:buNone/>
            </a:pPr>
            <a:r>
              <a:rPr lang="en-US" sz="1125" dirty="0">
                <a:solidFill>
                  <a:srgbClr val="E0E0E0"/>
                </a:solidFill>
                <a:latin typeface="Microsoft YaHei" pitchFamily="34" charset="0"/>
                <a:ea typeface="Microsoft YaHei" pitchFamily="34" charset="-122"/>
                <a:cs typeface="Microsoft YaHei" pitchFamily="34" charset="-120"/>
              </a:rPr>
              <a:t>narratives to explain behaviour, even when the true cause is unknown. This has profound implications for theories of</a:t>
            </a:r>
            <a:pPr indent="0" marL="0">
              <a:lnSpc>
                <a:spcPts val="1125"/>
              </a:lnSpc>
              <a:buNone/>
            </a:pPr>
            <a:r>
              <a:rPr lang="en-US" sz="1125" dirty="0">
                <a:solidFill>
                  <a:srgbClr val="E0E0E0"/>
                </a:solidFill>
                <a:latin typeface="Microsoft YaHei" pitchFamily="34" charset="0"/>
                <a:ea typeface="Microsoft YaHei" pitchFamily="34" charset="-122"/>
                <a:cs typeface="Microsoft YaHei" pitchFamily="34" charset="-120"/>
              </a:rPr>
              <a:t>
</a:t>
            </a:r>
            <a:pPr indent="0" marL="0">
              <a:lnSpc>
                <a:spcPts val="1125"/>
              </a:lnSpc>
              <a:buNone/>
            </a:pPr>
            <a:r>
              <a:rPr lang="en-US" sz="1125" dirty="0">
                <a:solidFill>
                  <a:srgbClr val="E0E0E0"/>
                </a:solidFill>
                <a:latin typeface="Microsoft YaHei" pitchFamily="34" charset="0"/>
                <a:ea typeface="Microsoft YaHei" pitchFamily="34" charset="-122"/>
                <a:cs typeface="Microsoft YaHei" pitchFamily="34" charset="-120"/>
              </a:rPr>
              <a:t>consciousness and free will.</a:t>
            </a:r>
            <a:endParaRPr lang="en-US" sz="1125" dirty="0"/>
          </a:p>
        </p:txBody>
      </p:sp>
      <p:sp>
        <p:nvSpPr>
          <p:cNvPr id="17" name="Text 12"/>
          <p:cNvSpPr/>
          <p:nvPr/>
        </p:nvSpPr>
        <p:spPr>
          <a:xfrm>
            <a:off x="533400" y="4781550"/>
            <a:ext cx="9534525" cy="243780"/>
          </a:xfrm>
          <a:prstGeom prst="rect">
            <a:avLst/>
          </a:prstGeom>
          <a:noFill/>
          <a:ln/>
        </p:spPr>
        <p:txBody>
          <a:bodyPr wrap="square" lIns="0" tIns="0" rIns="0" bIns="0" rtlCol="0" anchor="ctr" vert="horz"/>
          <a:lstStyle/>
          <a:p>
            <a:pPr indent="0" marL="0">
              <a:lnSpc>
                <a:spcPts val="960"/>
              </a:lnSpc>
              <a:buNone/>
            </a:pPr>
            <a:r>
              <a:rPr lang="en-US" sz="1200" dirty="0">
                <a:solidFill>
                  <a:srgbClr val="E0E0E0"/>
                </a:solidFill>
                <a:latin typeface="Microsoft YaHei" pitchFamily="34" charset="0"/>
                <a:ea typeface="Microsoft YaHei" pitchFamily="34" charset="-122"/>
                <a:cs typeface="Microsoft YaHei" pitchFamily="34" charset="-120"/>
              </a:rPr>
              <a:t>• Implications for Consciousness: Split-brain research suggests consciousness may not be unified — two separate</a:t>
            </a:r>
            <a:pPr indent="0" marL="0">
              <a:lnSpc>
                <a:spcPts val="960"/>
              </a:lnSpc>
              <a:buNone/>
            </a:pPr>
            <a:r>
              <a:rPr lang="en-US" sz="1200" dirty="0">
                <a:solidFill>
                  <a:srgbClr val="E0E0E0"/>
                </a:solidFill>
                <a:latin typeface="Microsoft YaHei" pitchFamily="34" charset="0"/>
                <a:ea typeface="Microsoft YaHei" pitchFamily="34" charset="-122"/>
                <a:cs typeface="Microsoft YaHei" pitchFamily="34" charset="-120"/>
              </a:rPr>
              <a:t>
</a:t>
            </a:r>
            <a:pPr indent="0" marL="0">
              <a:lnSpc>
                <a:spcPts val="960"/>
              </a:lnSpc>
              <a:buNone/>
            </a:pPr>
            <a:r>
              <a:rPr lang="en-US" sz="1200" dirty="0">
                <a:solidFill>
                  <a:srgbClr val="E0E0E0"/>
                </a:solidFill>
                <a:latin typeface="Microsoft YaHei" pitchFamily="34" charset="0"/>
                <a:ea typeface="Microsoft YaHei" pitchFamily="34" charset="-122"/>
                <a:cs typeface="Microsoft YaHei" pitchFamily="34" charset="-120"/>
              </a:rPr>
              <a:t>streams of awareness can exist in one skull. Challenges the concept of a single, unified self.</a:t>
            </a:r>
            <a:endParaRPr lang="en-US" sz="1200" dirty="0"/>
          </a:p>
        </p:txBody>
      </p:sp>
      <p:sp>
        <p:nvSpPr>
          <p:cNvPr id="18" name="Text 13"/>
          <p:cNvSpPr/>
          <p:nvPr/>
        </p:nvSpPr>
        <p:spPr>
          <a:xfrm>
            <a:off x="533400" y="5219700"/>
            <a:ext cx="9628733" cy="428625"/>
          </a:xfrm>
          <a:prstGeom prst="rect">
            <a:avLst/>
          </a:prstGeom>
          <a:noFill/>
          <a:ln/>
        </p:spPr>
        <p:txBody>
          <a:bodyPr wrap="square" lIns="0" tIns="0" rIns="0" bIns="0" rtlCol="0" anchor="ctr" vert="horz"/>
          <a:lstStyle/>
          <a:p>
            <a:pPr indent="0" marL="0">
              <a:lnSpc>
                <a:spcPts val="1125"/>
              </a:lnSpc>
              <a:buNone/>
            </a:pPr>
            <a:r>
              <a:rPr lang="en-US" sz="1125" dirty="0">
                <a:solidFill>
                  <a:srgbClr val="E0E0E0"/>
                </a:solidFill>
                <a:latin typeface="Microsoft YaHei" pitchFamily="34" charset="0"/>
                <a:ea typeface="Microsoft YaHei" pitchFamily="34" charset="-122"/>
                <a:cs typeface="Microsoft YaHei" pitchFamily="34" charset="-120"/>
              </a:rPr>
              <a:t>• Critical Evaluation: Small sample sizes (N=11 in original studies); patients had pre-existing epilepsy affecting brain</a:t>
            </a:r>
            <a:pPr indent="0" marL="0">
              <a:lnSpc>
                <a:spcPts val="1125"/>
              </a:lnSpc>
              <a:buNone/>
            </a:pPr>
            <a:r>
              <a:rPr lang="en-US" sz="1125" dirty="0">
                <a:solidFill>
                  <a:srgbClr val="E0E0E0"/>
                </a:solidFill>
                <a:latin typeface="Microsoft YaHei" pitchFamily="34" charset="0"/>
                <a:ea typeface="Microsoft YaHei" pitchFamily="34" charset="-122"/>
                <a:cs typeface="Microsoft YaHei" pitchFamily="34" charset="-120"/>
              </a:rPr>
              <a:t>
</a:t>
            </a:r>
            <a:pPr indent="0" marL="0">
              <a:lnSpc>
                <a:spcPts val="1125"/>
              </a:lnSpc>
              <a:buNone/>
            </a:pPr>
            <a:r>
              <a:rPr lang="en-US" sz="1125" dirty="0">
                <a:solidFill>
                  <a:srgbClr val="E0E0E0"/>
                </a:solidFill>
                <a:latin typeface="Microsoft YaHei" pitchFamily="34" charset="0"/>
                <a:ea typeface="Microsoft YaHei" pitchFamily="34" charset="-122"/>
                <a:cs typeface="Microsoft YaHei" pitchFamily="34" charset="-120"/>
              </a:rPr>
              <a:t>organisation; modern fMRI studies of split-brain patients show some cross-hemispheric communication via</a:t>
            </a:r>
            <a:pPr indent="0" marL="0">
              <a:lnSpc>
                <a:spcPts val="1125"/>
              </a:lnSpc>
              <a:buNone/>
            </a:pPr>
            <a:r>
              <a:rPr lang="en-US" sz="1125" dirty="0">
                <a:solidFill>
                  <a:srgbClr val="E0E0E0"/>
                </a:solidFill>
                <a:latin typeface="Microsoft YaHei" pitchFamily="34" charset="0"/>
                <a:ea typeface="Microsoft YaHei" pitchFamily="34" charset="-122"/>
                <a:cs typeface="Microsoft YaHei" pitchFamily="34" charset="-120"/>
              </a:rPr>
              <a:t>
</a:t>
            </a:r>
            <a:pPr indent="0" marL="0">
              <a:lnSpc>
                <a:spcPts val="1125"/>
              </a:lnSpc>
              <a:buNone/>
            </a:pPr>
            <a:r>
              <a:rPr lang="en-US" sz="1125" dirty="0">
                <a:solidFill>
                  <a:srgbClr val="E0E0E0"/>
                </a:solidFill>
                <a:latin typeface="Microsoft YaHei" pitchFamily="34" charset="0"/>
                <a:ea typeface="Microsoft YaHei" pitchFamily="34" charset="-122"/>
                <a:cs typeface="Microsoft YaHei" pitchFamily="34" charset="-120"/>
              </a:rPr>
              <a:t>subcortical pathways (Volz et al., 2017).</a:t>
            </a:r>
            <a:endParaRPr lang="en-US" sz="1125" dirty="0"/>
          </a:p>
        </p:txBody>
      </p:sp>
      <p:sp>
        <p:nvSpPr>
          <p:cNvPr id="19" name="Text 14"/>
          <p:cNvSpPr/>
          <p:nvPr/>
        </p:nvSpPr>
        <p:spPr>
          <a:xfrm>
            <a:off x="9496425" y="1514475"/>
            <a:ext cx="2744986" cy="1333500"/>
          </a:xfrm>
          <a:prstGeom prst="rect">
            <a:avLst/>
          </a:prstGeom>
          <a:noFill/>
          <a:ln/>
        </p:spPr>
        <p:txBody>
          <a:bodyPr wrap="square" lIns="0" tIns="0" rIns="0" bIns="0" rtlCol="0" anchor="ctr" vert="horz"/>
          <a:lstStyle/>
          <a:p>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Diagram of split-brain</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
</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experiment: patient fixating on</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
</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central point, 'APPLE' shown to</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
</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left visual field, 'SPOON' to right.</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
</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Left hemisphere (speech) says</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
</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'spoon'; right hand picks up spoon;</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
</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left hand (right hemisphere)</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
</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picks up apple. Corpus callosum</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
</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shown as severed. Arrows show</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
</a:t>
            </a:r>
            <a:pPr indent="0" marL="0">
              <a:lnSpc>
                <a:spcPts val="1050"/>
              </a:lnSpc>
              <a:buNone/>
            </a:pPr>
            <a:r>
              <a:rPr lang="en-US" sz="1050" dirty="0">
                <a:solidFill>
                  <a:srgbClr val="E0E0E0"/>
                </a:solidFill>
                <a:latin typeface="Microsoft YaHei" pitchFamily="34" charset="0"/>
                <a:ea typeface="Microsoft YaHei" pitchFamily="34" charset="-122"/>
                <a:cs typeface="Microsoft YaHei" pitchFamily="34" charset="-120"/>
              </a:rPr>
              <a:t>visual pathways.</a:t>
            </a:r>
            <a:endParaRPr lang="en-US" sz="1050" dirty="0"/>
          </a:p>
        </p:txBody>
      </p:sp>
      <p:sp>
        <p:nvSpPr>
          <p:cNvPr id="20" name="Text 15"/>
          <p:cNvSpPr/>
          <p:nvPr/>
        </p:nvSpPr>
        <p:spPr>
          <a:xfrm>
            <a:off x="285750" y="57150"/>
            <a:ext cx="4457700" cy="171450"/>
          </a:xfrm>
          <a:prstGeom prst="rect">
            <a:avLst/>
          </a:prstGeom>
          <a:noFill/>
          <a:ln/>
        </p:spPr>
        <p:txBody>
          <a:bodyPr wrap="square" lIns="0" tIns="0" rIns="0" bIns="0" rtlCol="0" anchor="ctr" vert="horz"/>
          <a:lstStyle/>
          <a:p>
            <a:pPr indent="0" marL="0">
              <a:lnSpc>
                <a:spcPts val="1350"/>
              </a:lnSpc>
              <a:buNone/>
            </a:pPr>
            <a:r>
              <a:rPr lang="en-US" sz="1125" dirty="0">
                <a:solidFill>
                  <a:srgbClr val="F0F8FF"/>
                </a:solidFill>
                <a:latin typeface="Microsoft YaHei" pitchFamily="34" charset="0"/>
                <a:ea typeface="Microsoft YaHei" pitchFamily="34" charset="-122"/>
                <a:cs typeface="Microsoft YaHei" pitchFamily="34" charset="-120"/>
              </a:rPr>
              <a:t>PSYCH403 • Biopsychology</a:t>
            </a:r>
            <a:endParaRPr lang="en-US" sz="1125" dirty="0"/>
          </a:p>
        </p:txBody>
      </p:sp>
      <p:sp>
        <p:nvSpPr>
          <p:cNvPr id="21" name="Text 16"/>
          <p:cNvSpPr/>
          <p:nvPr/>
        </p:nvSpPr>
        <p:spPr>
          <a:xfrm>
            <a:off x="9783961" y="57150"/>
            <a:ext cx="2095500" cy="125760"/>
          </a:xfrm>
          <a:prstGeom prst="rect">
            <a:avLst/>
          </a:prstGeom>
          <a:noFill/>
          <a:ln/>
        </p:spPr>
        <p:txBody>
          <a:bodyPr wrap="square" lIns="0" tIns="0" rIns="0" bIns="0" rtlCol="0" anchor="ctr" vert="horz"/>
          <a:lstStyle/>
          <a:p>
            <a:pPr algn="r" indent="0" marL="0">
              <a:lnSpc>
                <a:spcPts val="990"/>
              </a:lnSpc>
              <a:buNone/>
            </a:pPr>
            <a:r>
              <a:rPr lang="en-US" sz="825" dirty="0">
                <a:solidFill>
                  <a:srgbClr val="F0F8FF"/>
                </a:solidFill>
                <a:latin typeface="Microsoft YaHei" pitchFamily="34" charset="0"/>
                <a:ea typeface="Microsoft YaHei" pitchFamily="34" charset="-122"/>
                <a:cs typeface="Microsoft YaHei" pitchFamily="34" charset="-120"/>
              </a:rPr>
              <a:t>Slide 14 of 20</a:t>
            </a:r>
            <a:endParaRPr lang="en-US" sz="8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9302353" y="1268611"/>
            <a:ext cx="268188" cy="253603"/>
          </a:xfrm>
          <a:prstGeom prst="rect">
            <a:avLst/>
          </a:prstGeom>
        </p:spPr>
      </p:pic>
      <p:pic>
        <p:nvPicPr>
          <p:cNvPr id="4" name="Image 2" descr="preencoded.png">    </p:cNvPr>
          <p:cNvPicPr>
            <a:picLocks noChangeAspect="1"/>
          </p:cNvPicPr>
          <p:nvPr/>
        </p:nvPicPr>
        <p:blipFill>
          <a:blip r:embed="rId3"/>
          <a:stretch>
            <a:fillRect/>
          </a:stretch>
        </p:blipFill>
        <p:spPr>
          <a:xfrm>
            <a:off x="548580" y="1261765"/>
            <a:ext cx="255984" cy="260598"/>
          </a:xfrm>
          <a:prstGeom prst="rect">
            <a:avLst/>
          </a:prstGeom>
        </p:spPr>
      </p:pic>
      <p:sp>
        <p:nvSpPr>
          <p:cNvPr id="5" name="Text 0"/>
          <p:cNvSpPr/>
          <p:nvPr/>
        </p:nvSpPr>
        <p:spPr>
          <a:xfrm>
            <a:off x="-2018868" y="400050"/>
            <a:ext cx="17076420" cy="334268"/>
          </a:xfrm>
          <a:prstGeom prst="rect">
            <a:avLst/>
          </a:prstGeom>
          <a:noFill/>
          <a:ln/>
        </p:spPr>
        <p:txBody>
          <a:bodyPr wrap="square" lIns="0" tIns="0" rIns="0" bIns="0" rtlCol="0" anchor="ctr" vert="horz"/>
          <a:lstStyle/>
          <a:p>
            <a:pPr algn="ctr" indent="0" marL="0">
              <a:lnSpc>
                <a:spcPts val="2633"/>
              </a:lnSpc>
              <a:buNone/>
            </a:pPr>
            <a:r>
              <a:rPr lang="en-US" sz="2025" b="1" dirty="0">
                <a:solidFill>
                  <a:srgbClr val="F0F0F0"/>
                </a:solidFill>
                <a:latin typeface="Arial" pitchFamily="34" charset="0"/>
                <a:ea typeface="Arial" pitchFamily="34" charset="-122"/>
                <a:cs typeface="Arial" pitchFamily="34" charset="-120"/>
              </a:rPr>
              <a:t>Session 13: The Endocrine System &amp; Hormonal Regulation</a:t>
            </a:r>
            <a:endParaRPr lang="en-US" sz="2025" dirty="0"/>
          </a:p>
        </p:txBody>
      </p:sp>
      <p:sp>
        <p:nvSpPr>
          <p:cNvPr id="6" name="Text 1"/>
          <p:cNvSpPr/>
          <p:nvPr/>
        </p:nvSpPr>
        <p:spPr>
          <a:xfrm>
            <a:off x="838200" y="1219200"/>
            <a:ext cx="2880360" cy="260003"/>
          </a:xfrm>
          <a:prstGeom prst="rect">
            <a:avLst/>
          </a:prstGeom>
          <a:noFill/>
          <a:ln/>
        </p:spPr>
        <p:txBody>
          <a:bodyPr wrap="square" lIns="0" tIns="0" rIns="0" bIns="0" rtlCol="0" anchor="ctr" vert="horz"/>
          <a:lstStyle/>
          <a:p>
            <a:pPr indent="0" marL="0">
              <a:lnSpc>
                <a:spcPts val="2048"/>
              </a:lnSpc>
              <a:buNone/>
            </a:pPr>
            <a:r>
              <a:rPr lang="en-US" sz="1575" b="1" dirty="0">
                <a:solidFill>
                  <a:srgbClr val="F0C239"/>
                </a:solidFill>
                <a:latin typeface="Arial" pitchFamily="34" charset="0"/>
                <a:ea typeface="Arial" pitchFamily="34" charset="-122"/>
                <a:cs typeface="Arial" pitchFamily="34" charset="-120"/>
              </a:rPr>
              <a:t>Main Content</a:t>
            </a:r>
            <a:endParaRPr lang="en-US" sz="1575" dirty="0"/>
          </a:p>
        </p:txBody>
      </p:sp>
      <p:sp>
        <p:nvSpPr>
          <p:cNvPr id="7" name="Text 2"/>
          <p:cNvSpPr/>
          <p:nvPr/>
        </p:nvSpPr>
        <p:spPr>
          <a:xfrm>
            <a:off x="9144000" y="1219200"/>
            <a:ext cx="4663440" cy="297210"/>
          </a:xfrm>
          <a:prstGeom prst="rect">
            <a:avLst/>
          </a:prstGeom>
          <a:noFill/>
          <a:ln/>
        </p:spPr>
        <p:txBody>
          <a:bodyPr wrap="square" lIns="0" tIns="0" rIns="0" bIns="0" rtlCol="0" anchor="ctr" vert="horz"/>
          <a:lstStyle/>
          <a:p>
            <a:pPr indent="0" marL="0">
              <a:lnSpc>
                <a:spcPts val="2340"/>
              </a:lnSpc>
              <a:buNone/>
            </a:pPr>
            <a:r>
              <a:rPr lang="en-US" sz="1800" b="1" dirty="0">
                <a:solidFill>
                  <a:srgbClr val="F0C239"/>
                </a:solidFill>
                <a:latin typeface="Arial" pitchFamily="34" charset="0"/>
                <a:ea typeface="Arial" pitchFamily="34" charset="-122"/>
                <a:cs typeface="Arial" pitchFamily="34" charset="-120"/>
              </a:rPr>
              <a:t>Visual Suggestion</a:t>
            </a:r>
            <a:endParaRPr lang="en-US" sz="1800" dirty="0"/>
          </a:p>
        </p:txBody>
      </p:sp>
      <p:sp>
        <p:nvSpPr>
          <p:cNvPr id="8" name="Text 3"/>
          <p:cNvSpPr/>
          <p:nvPr/>
        </p:nvSpPr>
        <p:spPr>
          <a:xfrm>
            <a:off x="466725" y="6229350"/>
            <a:ext cx="12625388" cy="266700"/>
          </a:xfrm>
          <a:prstGeom prst="rect">
            <a:avLst/>
          </a:prstGeom>
          <a:noFill/>
          <a:ln/>
        </p:spPr>
        <p:txBody>
          <a:bodyPr wrap="square" lIns="0" tIns="0" rIns="0" bIns="0" rtlCol="0" anchor="ctr" vert="horz"/>
          <a:lstStyle/>
          <a:p>
            <a:pPr algn="ctr" indent="0" marL="0">
              <a:lnSpc>
                <a:spcPts val="1050"/>
              </a:lnSpc>
              <a:buNone/>
            </a:pPr>
            <a:r>
              <a:rPr lang="en-US" sz="1050" b="1" dirty="0">
                <a:solidFill>
                  <a:srgbClr val="F0C239"/>
                </a:solidFill>
                <a:latin typeface="Arial" pitchFamily="34" charset="0"/>
                <a:ea typeface="Arial" pitchFamily="34" charset="-122"/>
                <a:cs typeface="Arial" pitchFamily="34" charset="-120"/>
              </a:rPr>
              <a:t>Discussion Prompt: To what extent does the HPA axis provide a complete biological explanation for the stress response? Critically evaluate the</a:t>
            </a:r>
            <a:pPr algn="ctr" indent="0" marL="0">
              <a:lnSpc>
                <a:spcPts val="1050"/>
              </a:lnSpc>
              <a:buNone/>
            </a:pPr>
            <a:r>
              <a:rPr lang="en-US" sz="1050" b="1" dirty="0">
                <a:solidFill>
                  <a:srgbClr val="F0C239"/>
                </a:solidFill>
                <a:latin typeface="Arial" pitchFamily="34" charset="0"/>
                <a:ea typeface="Arial" pitchFamily="34" charset="-122"/>
                <a:cs typeface="Arial" pitchFamily="34" charset="-120"/>
              </a:rPr>
              <a:t>
</a:t>
            </a:r>
            <a:pPr algn="ctr" indent="0" marL="0">
              <a:lnSpc>
                <a:spcPts val="1050"/>
              </a:lnSpc>
              <a:buNone/>
            </a:pPr>
            <a:r>
              <a:rPr lang="en-US" sz="1050" b="1" dirty="0">
                <a:solidFill>
                  <a:srgbClr val="F0C239"/>
                </a:solidFill>
                <a:latin typeface="Arial" pitchFamily="34" charset="0"/>
                <a:ea typeface="Arial" pitchFamily="34" charset="-122"/>
                <a:cs typeface="Arial" pitchFamily="34" charset="-120"/>
              </a:rPr>
              <a:t>role of the endocrine system in psychological disorders such as depression and anxiety, considering both biological and psychosocial factors.</a:t>
            </a:r>
            <a:endParaRPr lang="en-US" sz="1050" dirty="0"/>
          </a:p>
        </p:txBody>
      </p:sp>
      <p:sp>
        <p:nvSpPr>
          <p:cNvPr id="9" name="Text 4"/>
          <p:cNvSpPr/>
          <p:nvPr/>
        </p:nvSpPr>
        <p:spPr>
          <a:xfrm>
            <a:off x="714375" y="1581150"/>
            <a:ext cx="8780115" cy="583109"/>
          </a:xfrm>
          <a:prstGeom prst="rect">
            <a:avLst/>
          </a:prstGeom>
          <a:noFill/>
          <a:ln/>
        </p:spPr>
        <p:txBody>
          <a:bodyPr wrap="square" lIns="0" tIns="0" rIns="0" bIns="0" rtlCol="0" anchor="ctr" vert="horz"/>
          <a:lstStyle/>
          <a:p>
            <a:pPr indent="0" marL="0">
              <a:lnSpc>
                <a:spcPts val="1530"/>
              </a:lnSpc>
              <a:buNone/>
            </a:pPr>
            <a:r>
              <a:rPr lang="en-US" sz="1275" dirty="0">
                <a:solidFill>
                  <a:srgbClr val="E0E0E0"/>
                </a:solidFill>
                <a:latin typeface="Arial" pitchFamily="34" charset="0"/>
                <a:ea typeface="Arial" pitchFamily="34" charset="-122"/>
                <a:cs typeface="Arial" pitchFamily="34" charset="-120"/>
              </a:rPr>
              <a:t>Definition: The endocrine system is a network of glands that secrete hormones directly into the</a:t>
            </a:r>
            <a:pPr indent="0" marL="0">
              <a:lnSpc>
                <a:spcPts val="1530"/>
              </a:lnSpc>
              <a:buNone/>
            </a:pPr>
            <a:r>
              <a:rPr lang="en-US" sz="1275" dirty="0">
                <a:solidFill>
                  <a:srgbClr val="E0E0E0"/>
                </a:solidFill>
                <a:latin typeface="Arial" pitchFamily="34" charset="0"/>
                <a:ea typeface="Arial" pitchFamily="34" charset="-122"/>
                <a:cs typeface="Arial" pitchFamily="34" charset="-120"/>
              </a:rPr>
              <a:t>
</a:t>
            </a:r>
            <a:pPr indent="0" marL="0">
              <a:lnSpc>
                <a:spcPts val="1530"/>
              </a:lnSpc>
              <a:buNone/>
            </a:pPr>
            <a:r>
              <a:rPr lang="en-US" sz="1275" dirty="0">
                <a:solidFill>
                  <a:srgbClr val="E0E0E0"/>
                </a:solidFill>
                <a:latin typeface="Arial" pitchFamily="34" charset="0"/>
                <a:ea typeface="Arial" pitchFamily="34" charset="-122"/>
                <a:cs typeface="Arial" pitchFamily="34" charset="-120"/>
              </a:rPr>
              <a:t>bloodstream to regulate physiology and behaviour. Unlike the nervous system (fast, electrical), the</a:t>
            </a:r>
            <a:pPr indent="0" marL="0">
              <a:lnSpc>
                <a:spcPts val="1530"/>
              </a:lnSpc>
              <a:buNone/>
            </a:pPr>
            <a:r>
              <a:rPr lang="en-US" sz="1275" dirty="0">
                <a:solidFill>
                  <a:srgbClr val="E0E0E0"/>
                </a:solidFill>
                <a:latin typeface="Arial" pitchFamily="34" charset="0"/>
                <a:ea typeface="Arial" pitchFamily="34" charset="-122"/>
                <a:cs typeface="Arial" pitchFamily="34" charset="-120"/>
              </a:rPr>
              <a:t>
</a:t>
            </a:r>
            <a:pPr indent="0" marL="0">
              <a:lnSpc>
                <a:spcPts val="1530"/>
              </a:lnSpc>
              <a:buNone/>
            </a:pPr>
            <a:r>
              <a:rPr lang="en-US" sz="1275" dirty="0">
                <a:solidFill>
                  <a:srgbClr val="E0E0E0"/>
                </a:solidFill>
                <a:latin typeface="Arial" pitchFamily="34" charset="0"/>
                <a:ea typeface="Arial" pitchFamily="34" charset="-122"/>
                <a:cs typeface="Arial" pitchFamily="34" charset="-120"/>
              </a:rPr>
              <a:t>endocrine system acts slowly but with prolonged effects.</a:t>
            </a:r>
            <a:endParaRPr lang="en-US" sz="1275" dirty="0"/>
          </a:p>
        </p:txBody>
      </p:sp>
      <p:sp>
        <p:nvSpPr>
          <p:cNvPr id="10" name="Text 5"/>
          <p:cNvSpPr/>
          <p:nvPr/>
        </p:nvSpPr>
        <p:spPr>
          <a:xfrm>
            <a:off x="714375" y="2228850"/>
            <a:ext cx="4023360" cy="182910"/>
          </a:xfrm>
          <a:prstGeom prst="rect">
            <a:avLst/>
          </a:prstGeom>
          <a:noFill/>
          <a:ln/>
        </p:spPr>
        <p:txBody>
          <a:bodyPr wrap="square" lIns="0" tIns="0" rIns="0" bIns="0" rtlCol="0" anchor="ctr" vert="horz"/>
          <a:lstStyle/>
          <a:p>
            <a:pPr indent="0" marL="0">
              <a:lnSpc>
                <a:spcPts val="1440"/>
              </a:lnSpc>
              <a:buNone/>
            </a:pPr>
            <a:r>
              <a:rPr lang="en-US" sz="1200" b="1" dirty="0">
                <a:solidFill>
                  <a:srgbClr val="56F0E8"/>
                </a:solidFill>
                <a:latin typeface="Arial" pitchFamily="34" charset="0"/>
                <a:ea typeface="Arial" pitchFamily="34" charset="-122"/>
                <a:cs typeface="Arial" pitchFamily="34" charset="-120"/>
              </a:rPr>
              <a:t>Key Glands &amp; Hormones:</a:t>
            </a:r>
            <a:endParaRPr lang="en-US" sz="1200" dirty="0"/>
          </a:p>
        </p:txBody>
      </p:sp>
      <p:sp>
        <p:nvSpPr>
          <p:cNvPr id="11" name="Text 6"/>
          <p:cNvSpPr/>
          <p:nvPr/>
        </p:nvSpPr>
        <p:spPr>
          <a:xfrm>
            <a:off x="714375" y="2438400"/>
            <a:ext cx="17099280" cy="194370"/>
          </a:xfrm>
          <a:prstGeom prst="rect">
            <a:avLst/>
          </a:prstGeom>
          <a:noFill/>
          <a:ln/>
        </p:spPr>
        <p:txBody>
          <a:bodyPr wrap="square" lIns="0" tIns="0" rIns="0" bIns="0" rtlCol="0" anchor="ctr" vert="horz"/>
          <a:lstStyle/>
          <a:p>
            <a:pPr indent="0" marL="0">
              <a:lnSpc>
                <a:spcPts val="1530"/>
              </a:lnSpc>
              <a:buNone/>
            </a:pPr>
            <a:r>
              <a:rPr lang="en-US" sz="1275" dirty="0">
                <a:solidFill>
                  <a:srgbClr val="E0E0E0"/>
                </a:solidFill>
                <a:latin typeface="Arial" pitchFamily="34" charset="0"/>
                <a:ea typeface="Arial" pitchFamily="34" charset="-122"/>
                <a:cs typeface="Arial" pitchFamily="34" charset="-120"/>
              </a:rPr>
              <a:t>- Hypothalamus: Master regulator; releases/inhibits pituitary hormones (CRH, TRH, GnRH).</a:t>
            </a:r>
            <a:endParaRPr lang="en-US" sz="1275" dirty="0"/>
          </a:p>
        </p:txBody>
      </p:sp>
      <p:sp>
        <p:nvSpPr>
          <p:cNvPr id="12" name="Text 7"/>
          <p:cNvSpPr/>
          <p:nvPr/>
        </p:nvSpPr>
        <p:spPr>
          <a:xfrm>
            <a:off x="714375" y="2647950"/>
            <a:ext cx="8685758" cy="388739"/>
          </a:xfrm>
          <a:prstGeom prst="rect">
            <a:avLst/>
          </a:prstGeom>
          <a:noFill/>
          <a:ln/>
        </p:spPr>
        <p:txBody>
          <a:bodyPr wrap="square" lIns="0" tIns="0" rIns="0" bIns="0" rtlCol="0" anchor="ctr" vert="horz"/>
          <a:lstStyle/>
          <a:p>
            <a:pPr indent="0" marL="0">
              <a:lnSpc>
                <a:spcPts val="1530"/>
              </a:lnSpc>
              <a:buNone/>
            </a:pPr>
            <a:r>
              <a:rPr lang="en-US" sz="1275" dirty="0">
                <a:solidFill>
                  <a:srgbClr val="E0E0E0"/>
                </a:solidFill>
                <a:latin typeface="Arial" pitchFamily="34" charset="0"/>
                <a:ea typeface="Arial" pitchFamily="34" charset="-122"/>
                <a:cs typeface="Arial" pitchFamily="34" charset="-120"/>
              </a:rPr>
              <a:t>- Pituitary gland ("master gland"): Anterior pituitary secretes ACTH, TSH, GH, FSH, LH; posterior</a:t>
            </a:r>
            <a:pPr indent="0" marL="0">
              <a:lnSpc>
                <a:spcPts val="1530"/>
              </a:lnSpc>
              <a:buNone/>
            </a:pPr>
            <a:r>
              <a:rPr lang="en-US" sz="1275" dirty="0">
                <a:solidFill>
                  <a:srgbClr val="E0E0E0"/>
                </a:solidFill>
                <a:latin typeface="Arial" pitchFamily="34" charset="0"/>
                <a:ea typeface="Arial" pitchFamily="34" charset="-122"/>
                <a:cs typeface="Arial" pitchFamily="34" charset="-120"/>
              </a:rPr>
              <a:t>
</a:t>
            </a:r>
            <a:pPr indent="0" marL="0">
              <a:lnSpc>
                <a:spcPts val="1530"/>
              </a:lnSpc>
              <a:buNone/>
            </a:pPr>
            <a:r>
              <a:rPr lang="en-US" sz="1275" dirty="0">
                <a:solidFill>
                  <a:srgbClr val="E0E0E0"/>
                </a:solidFill>
                <a:latin typeface="Arial" pitchFamily="34" charset="0"/>
                <a:ea typeface="Arial" pitchFamily="34" charset="-122"/>
                <a:cs typeface="Arial" pitchFamily="34" charset="-120"/>
              </a:rPr>
              <a:t>pituitary releases oxytocin and ADH.</a:t>
            </a:r>
            <a:endParaRPr lang="en-US" sz="1275" dirty="0"/>
          </a:p>
        </p:txBody>
      </p:sp>
      <p:sp>
        <p:nvSpPr>
          <p:cNvPr id="13" name="Text 8"/>
          <p:cNvSpPr/>
          <p:nvPr/>
        </p:nvSpPr>
        <p:spPr>
          <a:xfrm>
            <a:off x="714375" y="3000375"/>
            <a:ext cx="9063038" cy="388739"/>
          </a:xfrm>
          <a:prstGeom prst="rect">
            <a:avLst/>
          </a:prstGeom>
          <a:noFill/>
          <a:ln/>
        </p:spPr>
        <p:txBody>
          <a:bodyPr wrap="square" lIns="0" tIns="0" rIns="0" bIns="0" rtlCol="0" anchor="ctr" vert="horz"/>
          <a:lstStyle/>
          <a:p>
            <a:pPr indent="0" marL="0">
              <a:lnSpc>
                <a:spcPts val="1530"/>
              </a:lnSpc>
              <a:buNone/>
            </a:pPr>
            <a:r>
              <a:rPr lang="en-US" sz="1275" dirty="0">
                <a:solidFill>
                  <a:srgbClr val="E0E0E0"/>
                </a:solidFill>
                <a:latin typeface="Arial" pitchFamily="34" charset="0"/>
                <a:ea typeface="Arial" pitchFamily="34" charset="-122"/>
                <a:cs typeface="Arial" pitchFamily="34" charset="-120"/>
              </a:rPr>
              <a:t>- Adrenal glands: Cortex secretes cortisol (stress response, immune suppression); medulla secretes</a:t>
            </a:r>
            <a:pPr indent="0" marL="0">
              <a:lnSpc>
                <a:spcPts val="1530"/>
              </a:lnSpc>
              <a:buNone/>
            </a:pPr>
            <a:r>
              <a:rPr lang="en-US" sz="1275" dirty="0">
                <a:solidFill>
                  <a:srgbClr val="E0E0E0"/>
                </a:solidFill>
                <a:latin typeface="Arial" pitchFamily="34" charset="0"/>
                <a:ea typeface="Arial" pitchFamily="34" charset="-122"/>
                <a:cs typeface="Arial" pitchFamily="34" charset="-120"/>
              </a:rPr>
              <a:t>
</a:t>
            </a:r>
            <a:pPr indent="0" marL="0">
              <a:lnSpc>
                <a:spcPts val="1530"/>
              </a:lnSpc>
              <a:buNone/>
            </a:pPr>
            <a:r>
              <a:rPr lang="en-US" sz="1275" dirty="0">
                <a:solidFill>
                  <a:srgbClr val="E0E0E0"/>
                </a:solidFill>
                <a:latin typeface="Arial" pitchFamily="34" charset="0"/>
                <a:ea typeface="Arial" pitchFamily="34" charset="-122"/>
                <a:cs typeface="Arial" pitchFamily="34" charset="-120"/>
              </a:rPr>
              <a:t>adrenaline/noradrenaline (fight-or-flight).</a:t>
            </a:r>
            <a:endParaRPr lang="en-US" sz="1275" dirty="0"/>
          </a:p>
        </p:txBody>
      </p:sp>
      <p:sp>
        <p:nvSpPr>
          <p:cNvPr id="14" name="Text 9"/>
          <p:cNvSpPr/>
          <p:nvPr/>
        </p:nvSpPr>
        <p:spPr>
          <a:xfrm>
            <a:off x="714375" y="3429000"/>
            <a:ext cx="8853488" cy="388739"/>
          </a:xfrm>
          <a:prstGeom prst="rect">
            <a:avLst/>
          </a:prstGeom>
          <a:noFill/>
          <a:ln/>
        </p:spPr>
        <p:txBody>
          <a:bodyPr wrap="square" lIns="0" tIns="0" rIns="0" bIns="0" rtlCol="0" anchor="ctr" vert="horz"/>
          <a:lstStyle/>
          <a:p>
            <a:pPr indent="0" marL="0">
              <a:lnSpc>
                <a:spcPts val="1530"/>
              </a:lnSpc>
              <a:buNone/>
            </a:pPr>
            <a:r>
              <a:rPr lang="en-US" sz="1275" dirty="0">
                <a:solidFill>
                  <a:srgbClr val="E0E0E0"/>
                </a:solidFill>
                <a:latin typeface="Arial" pitchFamily="34" charset="0"/>
                <a:ea typeface="Arial" pitchFamily="34" charset="-122"/>
                <a:cs typeface="Arial" pitchFamily="34" charset="-120"/>
              </a:rPr>
              <a:t>- Thyroid: Thyroxine regulates metabolism; hypothyroidism linked to depression; hyperthyroidism</a:t>
            </a:r>
            <a:pPr indent="0" marL="0">
              <a:lnSpc>
                <a:spcPts val="1530"/>
              </a:lnSpc>
              <a:buNone/>
            </a:pPr>
            <a:r>
              <a:rPr lang="en-US" sz="1275" dirty="0">
                <a:solidFill>
                  <a:srgbClr val="E0E0E0"/>
                </a:solidFill>
                <a:latin typeface="Arial" pitchFamily="34" charset="0"/>
                <a:ea typeface="Arial" pitchFamily="34" charset="-122"/>
                <a:cs typeface="Arial" pitchFamily="34" charset="-120"/>
              </a:rPr>
              <a:t>
</a:t>
            </a:r>
            <a:pPr indent="0" marL="0">
              <a:lnSpc>
                <a:spcPts val="1530"/>
              </a:lnSpc>
              <a:buNone/>
            </a:pPr>
            <a:r>
              <a:rPr lang="en-US" sz="1275" dirty="0">
                <a:solidFill>
                  <a:srgbClr val="E0E0E0"/>
                </a:solidFill>
                <a:latin typeface="Arial" pitchFamily="34" charset="0"/>
                <a:ea typeface="Arial" pitchFamily="34" charset="-122"/>
                <a:cs typeface="Arial" pitchFamily="34" charset="-120"/>
              </a:rPr>
              <a:t>linked to anxiety.</a:t>
            </a:r>
            <a:endParaRPr lang="en-US" sz="1275" dirty="0"/>
          </a:p>
        </p:txBody>
      </p:sp>
      <p:sp>
        <p:nvSpPr>
          <p:cNvPr id="15" name="Text 10"/>
          <p:cNvSpPr/>
          <p:nvPr/>
        </p:nvSpPr>
        <p:spPr>
          <a:xfrm>
            <a:off x="714375" y="3771900"/>
            <a:ext cx="16710660" cy="194370"/>
          </a:xfrm>
          <a:prstGeom prst="rect">
            <a:avLst/>
          </a:prstGeom>
          <a:noFill/>
          <a:ln/>
        </p:spPr>
        <p:txBody>
          <a:bodyPr wrap="square" lIns="0" tIns="0" rIns="0" bIns="0" rtlCol="0" anchor="ctr" vert="horz"/>
          <a:lstStyle/>
          <a:p>
            <a:pPr indent="0" marL="0">
              <a:lnSpc>
                <a:spcPts val="1530"/>
              </a:lnSpc>
              <a:buNone/>
            </a:pPr>
            <a:r>
              <a:rPr lang="en-US" sz="1275" dirty="0">
                <a:solidFill>
                  <a:srgbClr val="E0E0E0"/>
                </a:solidFill>
                <a:latin typeface="Arial" pitchFamily="34" charset="0"/>
                <a:ea typeface="Arial" pitchFamily="34" charset="-122"/>
                <a:cs typeface="Arial" pitchFamily="34" charset="-120"/>
              </a:rPr>
              <a:t>- Gonads: Oestrogen and testosterone influence sexual behaviour, aggression, and mood.</a:t>
            </a:r>
            <a:endParaRPr lang="en-US" sz="1275" dirty="0"/>
          </a:p>
        </p:txBody>
      </p:sp>
      <p:sp>
        <p:nvSpPr>
          <p:cNvPr id="16" name="Text 11"/>
          <p:cNvSpPr/>
          <p:nvPr/>
        </p:nvSpPr>
        <p:spPr>
          <a:xfrm>
            <a:off x="714375" y="3990975"/>
            <a:ext cx="14767560" cy="194370"/>
          </a:xfrm>
          <a:prstGeom prst="rect">
            <a:avLst/>
          </a:prstGeom>
          <a:noFill/>
          <a:ln/>
        </p:spPr>
        <p:txBody>
          <a:bodyPr wrap="square" lIns="0" tIns="0" rIns="0" bIns="0" rtlCol="0" anchor="ctr" vert="horz"/>
          <a:lstStyle/>
          <a:p>
            <a:pPr indent="0" marL="0">
              <a:lnSpc>
                <a:spcPts val="1530"/>
              </a:lnSpc>
              <a:buNone/>
            </a:pPr>
            <a:r>
              <a:rPr lang="en-US" sz="1275" dirty="0">
                <a:solidFill>
                  <a:srgbClr val="E0E0E0"/>
                </a:solidFill>
                <a:latin typeface="Arial" pitchFamily="34" charset="0"/>
                <a:ea typeface="Arial" pitchFamily="34" charset="-122"/>
                <a:cs typeface="Arial" pitchFamily="34" charset="-120"/>
              </a:rPr>
              <a:t>- Pineal gland: Melatonin regulates circadian rhythms and sleep/wake cycles.</a:t>
            </a:r>
            <a:endParaRPr lang="en-US" sz="1275" dirty="0"/>
          </a:p>
        </p:txBody>
      </p:sp>
      <p:sp>
        <p:nvSpPr>
          <p:cNvPr id="17" name="Text 12"/>
          <p:cNvSpPr/>
          <p:nvPr/>
        </p:nvSpPr>
        <p:spPr>
          <a:xfrm>
            <a:off x="714375" y="4267200"/>
            <a:ext cx="8821936" cy="514350"/>
          </a:xfrm>
          <a:prstGeom prst="rect">
            <a:avLst/>
          </a:prstGeom>
          <a:noFill/>
          <a:ln/>
        </p:spPr>
        <p:txBody>
          <a:bodyPr wrap="square" lIns="0" tIns="0" rIns="0" bIns="0" rtlCol="0" anchor="ctr" vert="horz"/>
          <a:lstStyle/>
          <a:p>
            <a:pPr indent="0" marL="0">
              <a:lnSpc>
                <a:spcPts val="1350"/>
              </a:lnSpc>
              <a:buNone/>
            </a:pPr>
            <a:r>
              <a:rPr lang="en-US" sz="1125" b="1" dirty="0">
                <a:solidFill>
                  <a:srgbClr val="56F0E8"/>
                </a:solidFill>
                <a:latin typeface="Arial" pitchFamily="34" charset="0"/>
                <a:ea typeface="Arial" pitchFamily="34" charset="-122"/>
                <a:cs typeface="Arial" pitchFamily="34" charset="-120"/>
              </a:rPr>
              <a:t>HPA Axis (Hypothalamic-Pituitary-Adrenal): Stress → hypothalamus releases CRH → anterior</a:t>
            </a:r>
            <a:pPr indent="0" marL="0">
              <a:lnSpc>
                <a:spcPts val="1350"/>
              </a:lnSpc>
              <a:buNone/>
            </a:pPr>
            <a:r>
              <a:rPr lang="en-US" sz="1125" b="1" dirty="0">
                <a:solidFill>
                  <a:srgbClr val="56F0E8"/>
                </a:solidFill>
                <a:latin typeface="Arial" pitchFamily="34" charset="0"/>
                <a:ea typeface="Arial" pitchFamily="34" charset="-122"/>
                <a:cs typeface="Arial" pitchFamily="34" charset="-120"/>
              </a:rPr>
              <a:t>
</a:t>
            </a:r>
            <a:pPr indent="0" marL="0">
              <a:lnSpc>
                <a:spcPts val="1350"/>
              </a:lnSpc>
              <a:buNone/>
            </a:pPr>
            <a:r>
              <a:rPr lang="en-US" sz="1125" b="1" dirty="0">
                <a:solidFill>
                  <a:srgbClr val="56F0E8"/>
                </a:solidFill>
                <a:latin typeface="Arial" pitchFamily="34" charset="0"/>
                <a:ea typeface="Arial" pitchFamily="34" charset="-122"/>
                <a:cs typeface="Arial" pitchFamily="34" charset="-120"/>
              </a:rPr>
              <a:t>pituitary releases ACTH → adrenal cortex releases cortisol. Cortisol mobilises energy, suppresses</a:t>
            </a:r>
            <a:pPr indent="0" marL="0">
              <a:lnSpc>
                <a:spcPts val="1350"/>
              </a:lnSpc>
              <a:buNone/>
            </a:pPr>
            <a:r>
              <a:rPr lang="en-US" sz="1125" b="1" dirty="0">
                <a:solidFill>
                  <a:srgbClr val="56F0E8"/>
                </a:solidFill>
                <a:latin typeface="Arial" pitchFamily="34" charset="0"/>
                <a:ea typeface="Arial" pitchFamily="34" charset="-122"/>
                <a:cs typeface="Arial" pitchFamily="34" charset="-120"/>
              </a:rPr>
              <a:t>
</a:t>
            </a:r>
            <a:pPr indent="0" marL="0">
              <a:lnSpc>
                <a:spcPts val="1350"/>
              </a:lnSpc>
              <a:buNone/>
            </a:pPr>
            <a:r>
              <a:rPr lang="en-US" sz="1125" b="1" dirty="0">
                <a:solidFill>
                  <a:srgbClr val="56F0E8"/>
                </a:solidFill>
                <a:latin typeface="Arial" pitchFamily="34" charset="0"/>
                <a:ea typeface="Arial" pitchFamily="34" charset="-122"/>
                <a:cs typeface="Arial" pitchFamily="34" charset="-120"/>
              </a:rPr>
              <a:t>immune function, and provides negative feedback to hypothalamus/pituitary.</a:t>
            </a:r>
            <a:endParaRPr lang="en-US" sz="1125" dirty="0"/>
          </a:p>
        </p:txBody>
      </p:sp>
      <p:sp>
        <p:nvSpPr>
          <p:cNvPr id="18" name="Text 13"/>
          <p:cNvSpPr/>
          <p:nvPr/>
        </p:nvSpPr>
        <p:spPr>
          <a:xfrm>
            <a:off x="714375" y="4905375"/>
            <a:ext cx="8968680" cy="548729"/>
          </a:xfrm>
          <a:prstGeom prst="rect">
            <a:avLst/>
          </a:prstGeom>
          <a:noFill/>
          <a:ln/>
        </p:spPr>
        <p:txBody>
          <a:bodyPr wrap="square" lIns="0" tIns="0" rIns="0" bIns="0" rtlCol="0" anchor="ctr" vert="horz"/>
          <a:lstStyle/>
          <a:p>
            <a:pPr indent="0" marL="0">
              <a:lnSpc>
                <a:spcPts val="1440"/>
              </a:lnSpc>
              <a:buNone/>
            </a:pPr>
            <a:r>
              <a:rPr lang="en-US" sz="1200" dirty="0">
                <a:solidFill>
                  <a:srgbClr val="E0E0E0"/>
                </a:solidFill>
                <a:latin typeface="Arial" pitchFamily="34" charset="0"/>
                <a:ea typeface="Arial" pitchFamily="34" charset="-122"/>
                <a:cs typeface="Arial" pitchFamily="34" charset="-120"/>
              </a:rPr>
              <a:t>- Oxytocin: Released during social bonding, childbirth, breastfeeding. Promotes trust, attachment, and</a:t>
            </a:r>
            <a:pPr indent="0" marL="0">
              <a:lnSpc>
                <a:spcPts val="1440"/>
              </a:lnSpc>
              <a:buNone/>
            </a:pPr>
            <a:r>
              <a:rPr lang="en-US" sz="1200" dirty="0">
                <a:solidFill>
                  <a:srgbClr val="E0E0E0"/>
                </a:solidFill>
                <a:latin typeface="Arial" pitchFamily="34" charset="0"/>
                <a:ea typeface="Arial" pitchFamily="34" charset="-122"/>
                <a:cs typeface="Arial" pitchFamily="34" charset="-120"/>
              </a:rPr>
              <a:t>
</a:t>
            </a:r>
            <a:pPr indent="0" marL="0">
              <a:lnSpc>
                <a:spcPts val="1440"/>
              </a:lnSpc>
              <a:buNone/>
            </a:pPr>
            <a:r>
              <a:rPr lang="en-US" sz="1200" dirty="0">
                <a:solidFill>
                  <a:srgbClr val="E0E0E0"/>
                </a:solidFill>
                <a:latin typeface="Arial" pitchFamily="34" charset="0"/>
                <a:ea typeface="Arial" pitchFamily="34" charset="-122"/>
                <a:cs typeface="Arial" pitchFamily="34" charset="-120"/>
              </a:rPr>
              <a:t>prosocial behaviour. Intranasal oxytocin increases trust in economic games (Kosfeld et al., 2005).</a:t>
            </a:r>
            <a:pPr indent="0" marL="0">
              <a:lnSpc>
                <a:spcPts val="1440"/>
              </a:lnSpc>
              <a:buNone/>
            </a:pPr>
            <a:r>
              <a:rPr lang="en-US" sz="1200" dirty="0">
                <a:solidFill>
                  <a:srgbClr val="E0E0E0"/>
                </a:solidFill>
                <a:latin typeface="Arial" pitchFamily="34" charset="0"/>
                <a:ea typeface="Arial" pitchFamily="34" charset="-122"/>
                <a:cs typeface="Arial" pitchFamily="34" charset="-120"/>
              </a:rPr>
              <a:t>
</a:t>
            </a:r>
            <a:pPr indent="0" marL="0">
              <a:lnSpc>
                <a:spcPts val="1440"/>
              </a:lnSpc>
              <a:buNone/>
            </a:pPr>
            <a:r>
              <a:rPr lang="en-US" sz="1200" dirty="0">
                <a:solidFill>
                  <a:srgbClr val="E0E0E0"/>
                </a:solidFill>
                <a:latin typeface="Arial" pitchFamily="34" charset="0"/>
                <a:ea typeface="Arial" pitchFamily="34" charset="-122"/>
                <a:cs typeface="Arial" pitchFamily="34" charset="-120"/>
              </a:rPr>
              <a:t>Implicated in autism spectrum disorder.</a:t>
            </a:r>
            <a:endParaRPr lang="en-US" sz="1200" dirty="0"/>
          </a:p>
        </p:txBody>
      </p:sp>
      <p:sp>
        <p:nvSpPr>
          <p:cNvPr id="19" name="Text 14"/>
          <p:cNvSpPr/>
          <p:nvPr/>
        </p:nvSpPr>
        <p:spPr>
          <a:xfrm>
            <a:off x="714375" y="5486400"/>
            <a:ext cx="8853488" cy="471488"/>
          </a:xfrm>
          <a:prstGeom prst="rect">
            <a:avLst/>
          </a:prstGeom>
          <a:noFill/>
          <a:ln/>
        </p:spPr>
        <p:txBody>
          <a:bodyPr wrap="square" lIns="0" tIns="0" rIns="0" bIns="0" rtlCol="0" anchor="ctr" vert="horz"/>
          <a:lstStyle/>
          <a:p>
            <a:pPr indent="0" marL="0">
              <a:lnSpc>
                <a:spcPts val="1238"/>
              </a:lnSpc>
              <a:buNone/>
            </a:pPr>
            <a:r>
              <a:rPr lang="en-US" sz="1125" b="1" dirty="0">
                <a:solidFill>
                  <a:srgbClr val="56F0E8"/>
                </a:solidFill>
                <a:latin typeface="Arial" pitchFamily="34" charset="0"/>
                <a:ea typeface="Arial" pitchFamily="34" charset="-122"/>
                <a:cs typeface="Arial" pitchFamily="34" charset="-120"/>
              </a:rPr>
              <a:t>Critical Evaluation: Hormonal effects on behaviour are bidirectional — behaviour also influences</a:t>
            </a:r>
            <a:pPr indent="0" marL="0">
              <a:lnSpc>
                <a:spcPts val="1238"/>
              </a:lnSpc>
              <a:buNone/>
            </a:pPr>
            <a:r>
              <a:rPr lang="en-US" sz="1125" b="1" dirty="0">
                <a:solidFill>
                  <a:srgbClr val="56F0E8"/>
                </a:solidFill>
                <a:latin typeface="Arial" pitchFamily="34" charset="0"/>
                <a:ea typeface="Arial" pitchFamily="34" charset="-122"/>
                <a:cs typeface="Arial" pitchFamily="34" charset="-120"/>
              </a:rPr>
              <a:t>
</a:t>
            </a:r>
            <a:pPr indent="0" marL="0">
              <a:lnSpc>
                <a:spcPts val="1238"/>
              </a:lnSpc>
              <a:buNone/>
            </a:pPr>
            <a:r>
              <a:rPr lang="en-US" sz="1125" b="1" dirty="0">
                <a:solidFill>
                  <a:srgbClr val="56F0E8"/>
                </a:solidFill>
                <a:latin typeface="Arial" pitchFamily="34" charset="0"/>
                <a:ea typeface="Arial" pitchFamily="34" charset="-122"/>
                <a:cs typeface="Arial" pitchFamily="34" charset="-120"/>
              </a:rPr>
              <a:t>hormone levels (e.g., winning a competition raises testosterone). Reductionist to attribute complex</a:t>
            </a:r>
            <a:pPr indent="0" marL="0">
              <a:lnSpc>
                <a:spcPts val="1238"/>
              </a:lnSpc>
              <a:buNone/>
            </a:pPr>
            <a:r>
              <a:rPr lang="en-US" sz="1125" b="1" dirty="0">
                <a:solidFill>
                  <a:srgbClr val="56F0E8"/>
                </a:solidFill>
                <a:latin typeface="Arial" pitchFamily="34" charset="0"/>
                <a:ea typeface="Arial" pitchFamily="34" charset="-122"/>
                <a:cs typeface="Arial" pitchFamily="34" charset="-120"/>
              </a:rPr>
              <a:t>
</a:t>
            </a:r>
            <a:pPr indent="0" marL="0">
              <a:lnSpc>
                <a:spcPts val="1238"/>
              </a:lnSpc>
              <a:buNone/>
            </a:pPr>
            <a:r>
              <a:rPr lang="en-US" sz="1125" b="1" dirty="0">
                <a:solidFill>
                  <a:srgbClr val="56F0E8"/>
                </a:solidFill>
                <a:latin typeface="Arial" pitchFamily="34" charset="0"/>
                <a:ea typeface="Arial" pitchFamily="34" charset="-122"/>
                <a:cs typeface="Arial" pitchFamily="34" charset="-120"/>
              </a:rPr>
              <a:t>social behaviours solely to hormones.</a:t>
            </a:r>
            <a:endParaRPr lang="en-US" sz="1125" dirty="0"/>
          </a:p>
        </p:txBody>
      </p:sp>
      <p:sp>
        <p:nvSpPr>
          <p:cNvPr id="20" name="Text 15"/>
          <p:cNvSpPr/>
          <p:nvPr/>
        </p:nvSpPr>
        <p:spPr>
          <a:xfrm>
            <a:off x="9372600" y="1666875"/>
            <a:ext cx="2514600" cy="1166217"/>
          </a:xfrm>
          <a:prstGeom prst="rect">
            <a:avLst/>
          </a:prstGeom>
          <a:noFill/>
          <a:ln/>
        </p:spPr>
        <p:txBody>
          <a:bodyPr wrap="square" lIns="0" tIns="0" rIns="0" bIns="0" rtlCol="0" anchor="ctr" vert="horz"/>
          <a:lstStyle/>
          <a:p>
            <a:pPr indent="0" marL="0">
              <a:lnSpc>
                <a:spcPts val="1530"/>
              </a:lnSpc>
              <a:buNone/>
            </a:pPr>
            <a:r>
              <a:rPr lang="en-US" sz="1275" dirty="0">
                <a:solidFill>
                  <a:srgbClr val="E0E0E0"/>
                </a:solidFill>
                <a:latin typeface="Arial" pitchFamily="34" charset="0"/>
                <a:ea typeface="Arial" pitchFamily="34" charset="-122"/>
                <a:cs typeface="Arial" pitchFamily="34" charset="-120"/>
              </a:rPr>
              <a:t>Body diagram showing</a:t>
            </a:r>
            <a:pPr indent="0" marL="0">
              <a:lnSpc>
                <a:spcPts val="1530"/>
              </a:lnSpc>
              <a:buNone/>
            </a:pPr>
            <a:r>
              <a:rPr lang="en-US" sz="1275" dirty="0">
                <a:solidFill>
                  <a:srgbClr val="E0E0E0"/>
                </a:solidFill>
                <a:latin typeface="Arial" pitchFamily="34" charset="0"/>
                <a:ea typeface="Arial" pitchFamily="34" charset="-122"/>
                <a:cs typeface="Arial" pitchFamily="34" charset="-120"/>
              </a:rPr>
              <a:t>
</a:t>
            </a:r>
            <a:pPr indent="0" marL="0">
              <a:lnSpc>
                <a:spcPts val="1530"/>
              </a:lnSpc>
              <a:buNone/>
            </a:pPr>
            <a:r>
              <a:rPr lang="en-US" sz="1275" dirty="0">
                <a:solidFill>
                  <a:srgbClr val="E0E0E0"/>
                </a:solidFill>
                <a:latin typeface="Arial" pitchFamily="34" charset="0"/>
                <a:ea typeface="Arial" pitchFamily="34" charset="-122"/>
                <a:cs typeface="Arial" pitchFamily="34" charset="-120"/>
              </a:rPr>
              <a:t>locations of major endocrine</a:t>
            </a:r>
            <a:pPr indent="0" marL="0">
              <a:lnSpc>
                <a:spcPts val="1530"/>
              </a:lnSpc>
              <a:buNone/>
            </a:pPr>
            <a:r>
              <a:rPr lang="en-US" sz="1275" dirty="0">
                <a:solidFill>
                  <a:srgbClr val="E0E0E0"/>
                </a:solidFill>
                <a:latin typeface="Arial" pitchFamily="34" charset="0"/>
                <a:ea typeface="Arial" pitchFamily="34" charset="-122"/>
                <a:cs typeface="Arial" pitchFamily="34" charset="-120"/>
              </a:rPr>
              <a:t>
</a:t>
            </a:r>
            <a:pPr indent="0" marL="0">
              <a:lnSpc>
                <a:spcPts val="1530"/>
              </a:lnSpc>
              <a:buNone/>
            </a:pPr>
            <a:r>
              <a:rPr lang="en-US" sz="1275" dirty="0">
                <a:solidFill>
                  <a:srgbClr val="E0E0E0"/>
                </a:solidFill>
                <a:latin typeface="Arial" pitchFamily="34" charset="0"/>
                <a:ea typeface="Arial" pitchFamily="34" charset="-122"/>
                <a:cs typeface="Arial" pitchFamily="34" charset="-120"/>
              </a:rPr>
              <a:t>glands (hypothalamus,</a:t>
            </a:r>
            <a:pPr indent="0" marL="0">
              <a:lnSpc>
                <a:spcPts val="1530"/>
              </a:lnSpc>
              <a:buNone/>
            </a:pPr>
            <a:r>
              <a:rPr lang="en-US" sz="1275" dirty="0">
                <a:solidFill>
                  <a:srgbClr val="E0E0E0"/>
                </a:solidFill>
                <a:latin typeface="Arial" pitchFamily="34" charset="0"/>
                <a:ea typeface="Arial" pitchFamily="34" charset="-122"/>
                <a:cs typeface="Arial" pitchFamily="34" charset="-120"/>
              </a:rPr>
              <a:t>
</a:t>
            </a:r>
            <a:pPr indent="0" marL="0">
              <a:lnSpc>
                <a:spcPts val="1530"/>
              </a:lnSpc>
              <a:buNone/>
            </a:pPr>
            <a:r>
              <a:rPr lang="en-US" sz="1275" dirty="0">
                <a:solidFill>
                  <a:srgbClr val="E0E0E0"/>
                </a:solidFill>
                <a:latin typeface="Arial" pitchFamily="34" charset="0"/>
                <a:ea typeface="Arial" pitchFamily="34" charset="-122"/>
                <a:cs typeface="Arial" pitchFamily="34" charset="-120"/>
              </a:rPr>
              <a:t>pituitary, thyroid, adrenal,</a:t>
            </a:r>
            <a:pPr indent="0" marL="0">
              <a:lnSpc>
                <a:spcPts val="1530"/>
              </a:lnSpc>
              <a:buNone/>
            </a:pPr>
            <a:r>
              <a:rPr lang="en-US" sz="1275" dirty="0">
                <a:solidFill>
                  <a:srgbClr val="E0E0E0"/>
                </a:solidFill>
                <a:latin typeface="Arial" pitchFamily="34" charset="0"/>
                <a:ea typeface="Arial" pitchFamily="34" charset="-122"/>
                <a:cs typeface="Arial" pitchFamily="34" charset="-120"/>
              </a:rPr>
              <a:t>
</a:t>
            </a:r>
            <a:pPr indent="0" marL="0">
              <a:lnSpc>
                <a:spcPts val="1530"/>
              </a:lnSpc>
              <a:buNone/>
            </a:pPr>
            <a:r>
              <a:rPr lang="en-US" sz="1275" dirty="0">
                <a:solidFill>
                  <a:srgbClr val="E0E0E0"/>
                </a:solidFill>
                <a:latin typeface="Arial" pitchFamily="34" charset="0"/>
                <a:ea typeface="Arial" pitchFamily="34" charset="-122"/>
                <a:cs typeface="Arial" pitchFamily="34" charset="-120"/>
              </a:rPr>
              <a:t>pancreas, gonads) with</a:t>
            </a:r>
            <a:pPr indent="0" marL="0">
              <a:lnSpc>
                <a:spcPts val="1530"/>
              </a:lnSpc>
              <a:buNone/>
            </a:pPr>
            <a:r>
              <a:rPr lang="en-US" sz="1275" dirty="0">
                <a:solidFill>
                  <a:srgbClr val="E0E0E0"/>
                </a:solidFill>
                <a:latin typeface="Arial" pitchFamily="34" charset="0"/>
                <a:ea typeface="Arial" pitchFamily="34" charset="-122"/>
                <a:cs typeface="Arial" pitchFamily="34" charset="-120"/>
              </a:rPr>
              <a:t>
</a:t>
            </a:r>
            <a:pPr indent="0" marL="0">
              <a:lnSpc>
                <a:spcPts val="1530"/>
              </a:lnSpc>
              <a:buNone/>
            </a:pPr>
            <a:r>
              <a:rPr lang="en-US" sz="1275" dirty="0">
                <a:solidFill>
                  <a:srgbClr val="E0E0E0"/>
                </a:solidFill>
                <a:latin typeface="Arial" pitchFamily="34" charset="0"/>
                <a:ea typeface="Arial" pitchFamily="34" charset="-122"/>
                <a:cs typeface="Arial" pitchFamily="34" charset="-120"/>
              </a:rPr>
              <a:t>hormone names.</a:t>
            </a:r>
            <a:endParaRPr lang="en-US" sz="1275" dirty="0"/>
          </a:p>
        </p:txBody>
      </p:sp>
      <p:sp>
        <p:nvSpPr>
          <p:cNvPr id="21" name="Text 16"/>
          <p:cNvSpPr/>
          <p:nvPr/>
        </p:nvSpPr>
        <p:spPr>
          <a:xfrm>
            <a:off x="9372600" y="3067050"/>
            <a:ext cx="2587823" cy="822722"/>
          </a:xfrm>
          <a:prstGeom prst="rect">
            <a:avLst/>
          </a:prstGeom>
          <a:noFill/>
          <a:ln/>
        </p:spPr>
        <p:txBody>
          <a:bodyPr wrap="square" lIns="0" tIns="0" rIns="0" bIns="0" rtlCol="0" anchor="ctr" vert="horz"/>
          <a:lstStyle/>
          <a:p>
            <a:pPr indent="0" marL="0">
              <a:lnSpc>
                <a:spcPts val="1620"/>
              </a:lnSpc>
              <a:buNone/>
            </a:pPr>
            <a:r>
              <a:rPr lang="en-US" sz="1350" dirty="0">
                <a:solidFill>
                  <a:srgbClr val="E0E0E0"/>
                </a:solidFill>
                <a:latin typeface="Arial" pitchFamily="34" charset="0"/>
                <a:ea typeface="Arial" pitchFamily="34" charset="-122"/>
                <a:cs typeface="Arial" pitchFamily="34" charset="-120"/>
              </a:rPr>
              <a:t>Inset: HPA axis flowchart</a:t>
            </a:r>
            <a:pPr indent="0" marL="0">
              <a:lnSpc>
                <a:spcPts val="1620"/>
              </a:lnSpc>
              <a:buNone/>
            </a:pPr>
            <a:r>
              <a:rPr lang="en-US" sz="1350" dirty="0">
                <a:solidFill>
                  <a:srgbClr val="E0E0E0"/>
                </a:solidFill>
                <a:latin typeface="Arial" pitchFamily="34" charset="0"/>
                <a:ea typeface="Arial" pitchFamily="34" charset="-122"/>
                <a:cs typeface="Arial" pitchFamily="34" charset="-120"/>
              </a:rPr>
              <a:t>
</a:t>
            </a:r>
            <a:pPr indent="0" marL="0">
              <a:lnSpc>
                <a:spcPts val="1620"/>
              </a:lnSpc>
              <a:buNone/>
            </a:pPr>
            <a:r>
              <a:rPr lang="en-US" sz="1350" dirty="0">
                <a:solidFill>
                  <a:srgbClr val="E0E0E0"/>
                </a:solidFill>
                <a:latin typeface="Arial" pitchFamily="34" charset="0"/>
                <a:ea typeface="Arial" pitchFamily="34" charset="-122"/>
                <a:cs typeface="Arial" pitchFamily="34" charset="-120"/>
              </a:rPr>
              <a:t>showing stress → CRH →</a:t>
            </a:r>
            <a:pPr indent="0" marL="0">
              <a:lnSpc>
                <a:spcPts val="1620"/>
              </a:lnSpc>
              <a:buNone/>
            </a:pPr>
            <a:r>
              <a:rPr lang="en-US" sz="1350" dirty="0">
                <a:solidFill>
                  <a:srgbClr val="E0E0E0"/>
                </a:solidFill>
                <a:latin typeface="Arial" pitchFamily="34" charset="0"/>
                <a:ea typeface="Arial" pitchFamily="34" charset="-122"/>
                <a:cs typeface="Arial" pitchFamily="34" charset="-120"/>
              </a:rPr>
              <a:t>
</a:t>
            </a:r>
            <a:pPr indent="0" marL="0">
              <a:lnSpc>
                <a:spcPts val="1620"/>
              </a:lnSpc>
              <a:buNone/>
            </a:pPr>
            <a:r>
              <a:rPr lang="en-US" sz="1350" dirty="0">
                <a:solidFill>
                  <a:srgbClr val="E0E0E0"/>
                </a:solidFill>
                <a:latin typeface="Arial" pitchFamily="34" charset="0"/>
                <a:ea typeface="Arial" pitchFamily="34" charset="-122"/>
                <a:cs typeface="Arial" pitchFamily="34" charset="-120"/>
              </a:rPr>
              <a:t>ACTH → cortisol → negative</a:t>
            </a:r>
            <a:pPr indent="0" marL="0">
              <a:lnSpc>
                <a:spcPts val="1620"/>
              </a:lnSpc>
              <a:buNone/>
            </a:pPr>
            <a:r>
              <a:rPr lang="en-US" sz="1350" dirty="0">
                <a:solidFill>
                  <a:srgbClr val="E0E0E0"/>
                </a:solidFill>
                <a:latin typeface="Arial" pitchFamily="34" charset="0"/>
                <a:ea typeface="Arial" pitchFamily="34" charset="-122"/>
                <a:cs typeface="Arial" pitchFamily="34" charset="-120"/>
              </a:rPr>
              <a:t>
</a:t>
            </a:r>
            <a:pPr indent="0" marL="0">
              <a:lnSpc>
                <a:spcPts val="1620"/>
              </a:lnSpc>
              <a:buNone/>
            </a:pPr>
            <a:r>
              <a:rPr lang="en-US" sz="1350" dirty="0">
                <a:solidFill>
                  <a:srgbClr val="E0E0E0"/>
                </a:solidFill>
                <a:latin typeface="Arial" pitchFamily="34" charset="0"/>
                <a:ea typeface="Arial" pitchFamily="34" charset="-122"/>
                <a:cs typeface="Arial" pitchFamily="34" charset="-120"/>
              </a:rPr>
              <a:t>feedback loop.</a:t>
            </a:r>
            <a:endParaRPr lang="en-US" sz="1350" dirty="0"/>
          </a:p>
        </p:txBody>
      </p:sp>
      <p:sp>
        <p:nvSpPr>
          <p:cNvPr id="22" name="Text 17"/>
          <p:cNvSpPr/>
          <p:nvPr/>
        </p:nvSpPr>
        <p:spPr>
          <a:xfrm>
            <a:off x="9372600" y="4019550"/>
            <a:ext cx="4937760" cy="182910"/>
          </a:xfrm>
          <a:prstGeom prst="rect">
            <a:avLst/>
          </a:prstGeom>
          <a:noFill/>
          <a:ln/>
        </p:spPr>
        <p:txBody>
          <a:bodyPr wrap="square" lIns="0" tIns="0" rIns="0" bIns="0" rtlCol="0" anchor="ctr" vert="horz"/>
          <a:lstStyle/>
          <a:p>
            <a:pPr indent="0" marL="0">
              <a:lnSpc>
                <a:spcPts val="1440"/>
              </a:lnSpc>
              <a:buNone/>
            </a:pPr>
            <a:r>
              <a:rPr lang="en-US" sz="1200" dirty="0">
                <a:solidFill>
                  <a:srgbClr val="E0E0E0"/>
                </a:solidFill>
                <a:latin typeface="Arial" pitchFamily="34" charset="0"/>
                <a:ea typeface="Arial" pitchFamily="34" charset="-122"/>
                <a:cs typeface="Arial" pitchFamily="34" charset="-120"/>
              </a:rPr>
              <a:t>Colour-coded by gland type.</a:t>
            </a:r>
            <a:endParaRPr lang="en-US" sz="1200" dirty="0"/>
          </a:p>
        </p:txBody>
      </p:sp>
      <p:sp>
        <p:nvSpPr>
          <p:cNvPr id="23" name="Text 18"/>
          <p:cNvSpPr/>
          <p:nvPr/>
        </p:nvSpPr>
        <p:spPr>
          <a:xfrm>
            <a:off x="161925" y="95250"/>
            <a:ext cx="4754880" cy="182910"/>
          </a:xfrm>
          <a:prstGeom prst="rect">
            <a:avLst/>
          </a:prstGeom>
          <a:noFill/>
          <a:ln/>
        </p:spPr>
        <p:txBody>
          <a:bodyPr wrap="square" lIns="0" tIns="0" rIns="0" bIns="0" rtlCol="0" anchor="ctr" vert="horz"/>
          <a:lstStyle/>
          <a:p>
            <a:pPr indent="0" marL="0">
              <a:lnSpc>
                <a:spcPts val="1440"/>
              </a:lnSpc>
              <a:buNone/>
            </a:pPr>
            <a:r>
              <a:rPr lang="en-US" sz="1200" dirty="0">
                <a:solidFill>
                  <a:srgbClr val="F0C239"/>
                </a:solidFill>
                <a:latin typeface="Arial" pitchFamily="34" charset="0"/>
                <a:ea typeface="Arial" pitchFamily="34" charset="-122"/>
                <a:cs typeface="Arial" pitchFamily="34" charset="-120"/>
              </a:rPr>
              <a:t>PSYCH403 · Biopsychology</a:t>
            </a:r>
            <a:endParaRPr lang="en-US" sz="1200" dirty="0"/>
          </a:p>
        </p:txBody>
      </p:sp>
      <p:sp>
        <p:nvSpPr>
          <p:cNvPr id="24" name="Text 19"/>
          <p:cNvSpPr/>
          <p:nvPr/>
        </p:nvSpPr>
        <p:spPr>
          <a:xfrm>
            <a:off x="9047708" y="95250"/>
            <a:ext cx="3048000" cy="182910"/>
          </a:xfrm>
          <a:prstGeom prst="rect">
            <a:avLst/>
          </a:prstGeom>
          <a:noFill/>
          <a:ln/>
        </p:spPr>
        <p:txBody>
          <a:bodyPr wrap="square" lIns="0" tIns="0" rIns="0" bIns="0" rtlCol="0" anchor="ctr" vert="horz"/>
          <a:lstStyle/>
          <a:p>
            <a:pPr algn="r" indent="0" marL="0">
              <a:lnSpc>
                <a:spcPts val="1440"/>
              </a:lnSpc>
              <a:buNone/>
            </a:pPr>
            <a:r>
              <a:rPr lang="en-US" sz="1200" dirty="0">
                <a:solidFill>
                  <a:srgbClr val="E0E0E0"/>
                </a:solidFill>
                <a:latin typeface="Arial" pitchFamily="34" charset="0"/>
                <a:ea typeface="Arial" pitchFamily="34" charset="-122"/>
                <a:cs typeface="Arial" pitchFamily="34" charset="-120"/>
              </a:rPr>
              <a:t>Slide 15 of 20</a:t>
            </a:r>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9448800" y="1193155"/>
            <a:ext cx="353467" cy="267444"/>
          </a:xfrm>
          <a:prstGeom prst="rect">
            <a:avLst/>
          </a:prstGeom>
        </p:spPr>
      </p:pic>
      <p:pic>
        <p:nvPicPr>
          <p:cNvPr id="4" name="Image 2" descr="preencoded.png">    </p:cNvPr>
          <p:cNvPicPr>
            <a:picLocks noChangeAspect="1"/>
          </p:cNvPicPr>
          <p:nvPr/>
        </p:nvPicPr>
        <p:blipFill>
          <a:blip r:embed="rId3"/>
          <a:stretch>
            <a:fillRect/>
          </a:stretch>
        </p:blipFill>
        <p:spPr>
          <a:xfrm>
            <a:off x="414486" y="1172617"/>
            <a:ext cx="304800" cy="287982"/>
          </a:xfrm>
          <a:prstGeom prst="rect">
            <a:avLst/>
          </a:prstGeom>
        </p:spPr>
      </p:pic>
      <p:sp>
        <p:nvSpPr>
          <p:cNvPr id="5" name="Text 0"/>
          <p:cNvSpPr/>
          <p:nvPr/>
        </p:nvSpPr>
        <p:spPr>
          <a:xfrm>
            <a:off x="285750" y="428625"/>
            <a:ext cx="17708880" cy="351979"/>
          </a:xfrm>
          <a:prstGeom prst="rect">
            <a:avLst/>
          </a:prstGeom>
          <a:noFill/>
          <a:ln/>
        </p:spPr>
        <p:txBody>
          <a:bodyPr wrap="square" lIns="0" tIns="0" rIns="0" bIns="0" rtlCol="0" anchor="ctr" vert="horz"/>
          <a:lstStyle/>
          <a:p>
            <a:pPr indent="0" marL="0">
              <a:lnSpc>
                <a:spcPts val="2772"/>
              </a:lnSpc>
              <a:buNone/>
            </a:pPr>
            <a:r>
              <a:rPr lang="en-US" sz="2100" b="1" dirty="0">
                <a:solidFill>
                  <a:srgbClr val="000000"/>
                </a:solidFill>
                <a:latin typeface="Microsoft YaHei" pitchFamily="34" charset="0"/>
                <a:ea typeface="Microsoft YaHei" pitchFamily="34" charset="-122"/>
                <a:cs typeface="Microsoft YaHei" pitchFamily="34" charset="-120"/>
              </a:rPr>
              <a:t>Session 14: Stress &amp; the Brain — Biological Mechanisms</a:t>
            </a:r>
            <a:endParaRPr lang="en-US" sz="2100" dirty="0"/>
          </a:p>
        </p:txBody>
      </p:sp>
      <p:sp>
        <p:nvSpPr>
          <p:cNvPr id="6" name="Text 1"/>
          <p:cNvSpPr/>
          <p:nvPr/>
        </p:nvSpPr>
        <p:spPr>
          <a:xfrm>
            <a:off x="847725" y="1171575"/>
            <a:ext cx="2743200" cy="251520"/>
          </a:xfrm>
          <a:prstGeom prst="rect">
            <a:avLst/>
          </a:prstGeom>
          <a:noFill/>
          <a:ln/>
        </p:spPr>
        <p:txBody>
          <a:bodyPr wrap="square" lIns="0" tIns="0" rIns="0" bIns="0" rtlCol="0" anchor="ctr" vert="horz"/>
          <a:lstStyle/>
          <a:p>
            <a:pPr indent="0" marL="0">
              <a:lnSpc>
                <a:spcPts val="1980"/>
              </a:lnSpc>
              <a:buNone/>
            </a:pPr>
            <a:r>
              <a:rPr lang="en-US" sz="1500" b="1" dirty="0">
                <a:solidFill>
                  <a:srgbClr val="F9D784"/>
                </a:solidFill>
                <a:latin typeface="Microsoft YaHei" pitchFamily="34" charset="0"/>
                <a:ea typeface="Microsoft YaHei" pitchFamily="34" charset="-122"/>
                <a:cs typeface="Microsoft YaHei" pitchFamily="34" charset="-120"/>
              </a:rPr>
              <a:t>Main Content</a:t>
            </a:r>
            <a:endParaRPr lang="en-US" sz="1500" dirty="0"/>
          </a:p>
        </p:txBody>
      </p:sp>
      <p:sp>
        <p:nvSpPr>
          <p:cNvPr id="7" name="Text 2"/>
          <p:cNvSpPr/>
          <p:nvPr/>
        </p:nvSpPr>
        <p:spPr>
          <a:xfrm>
            <a:off x="9496425" y="1171575"/>
            <a:ext cx="4857750" cy="314325"/>
          </a:xfrm>
          <a:prstGeom prst="rect">
            <a:avLst/>
          </a:prstGeom>
          <a:noFill/>
          <a:ln/>
        </p:spPr>
        <p:txBody>
          <a:bodyPr wrap="square" lIns="0" tIns="0" rIns="0" bIns="0" rtlCol="0" anchor="ctr" vert="horz"/>
          <a:lstStyle/>
          <a:p>
            <a:pPr indent="0" marL="0">
              <a:lnSpc>
                <a:spcPts val="2475"/>
              </a:lnSpc>
              <a:buNone/>
            </a:pPr>
            <a:r>
              <a:rPr lang="en-US" sz="1875" b="1" dirty="0">
                <a:solidFill>
                  <a:srgbClr val="F9D784"/>
                </a:solidFill>
                <a:latin typeface="Microsoft YaHei" pitchFamily="34" charset="0"/>
                <a:ea typeface="Microsoft YaHei" pitchFamily="34" charset="-122"/>
                <a:cs typeface="Microsoft YaHei" pitchFamily="34" charset="-120"/>
              </a:rPr>
              <a:t>Visual Suggestion</a:t>
            </a:r>
            <a:endParaRPr lang="en-US" sz="1875" dirty="0"/>
          </a:p>
        </p:txBody>
      </p:sp>
      <p:sp>
        <p:nvSpPr>
          <p:cNvPr id="8" name="Text 3"/>
          <p:cNvSpPr/>
          <p:nvPr/>
        </p:nvSpPr>
        <p:spPr>
          <a:xfrm>
            <a:off x="9496425" y="1543050"/>
            <a:ext cx="2629793" cy="2733824"/>
          </a:xfrm>
          <a:prstGeom prst="rect">
            <a:avLst/>
          </a:prstGeom>
          <a:noFill/>
          <a:ln/>
        </p:spPr>
        <p:txBody>
          <a:bodyPr wrap="square" lIns="0" tIns="0" rIns="0" bIns="0" rtlCol="0" anchor="ctr" vert="horz"/>
          <a:lstStyle/>
          <a:p>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Selye's GAS model as a</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graph:</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x-axis = time, y-axis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resistance to stress. Three</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phases labelled (alarm,</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resistance, exhaustion) with</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normal resistance line.</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Inset: brain diagram showing</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hippocampus (shrinking under</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chronic stress), amygdala</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(enlarging), and PFC</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(thinning). Colour: cortisol</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pathway in red.</a:t>
            </a:r>
            <a:endParaRPr lang="en-US" sz="1200" dirty="0"/>
          </a:p>
        </p:txBody>
      </p:sp>
      <p:sp>
        <p:nvSpPr>
          <p:cNvPr id="9" name="Text 4"/>
          <p:cNvSpPr/>
          <p:nvPr/>
        </p:nvSpPr>
        <p:spPr>
          <a:xfrm>
            <a:off x="285750" y="6257925"/>
            <a:ext cx="12918728" cy="446782"/>
          </a:xfrm>
          <a:prstGeom prst="rect">
            <a:avLst/>
          </a:prstGeom>
          <a:noFill/>
          <a:ln/>
        </p:spPr>
        <p:txBody>
          <a:bodyPr wrap="square" lIns="0" tIns="0" rIns="0" bIns="0" rtlCol="0" anchor="ctr" vert="horz"/>
          <a:lstStyle/>
          <a:p>
            <a:pPr algn="ct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Critically evaluate Selye's General Adaptation Syndrome as a model of the stress response. To what extent does biological research into stress</a:t>
            </a:r>
            <a:pPr algn="ct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
</a:t>
            </a:r>
            <a:pPr algn="ct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explain the development of psychological disorders such as PTSD and depression? Consider the role of individual differences and social factors.</a:t>
            </a:r>
            <a:endParaRPr lang="en-US" sz="1275" dirty="0"/>
          </a:p>
        </p:txBody>
      </p:sp>
      <p:sp>
        <p:nvSpPr>
          <p:cNvPr id="10" name="Text 5"/>
          <p:cNvSpPr/>
          <p:nvPr/>
        </p:nvSpPr>
        <p:spPr>
          <a:xfrm>
            <a:off x="533400" y="1514475"/>
            <a:ext cx="9649718" cy="893564"/>
          </a:xfrm>
          <a:prstGeom prst="rect">
            <a:avLst/>
          </a:prstGeom>
          <a:noFill/>
          <a:ln/>
        </p:spPr>
        <p:txBody>
          <a:bodyPr wrap="square" lIns="0" tIns="0" rIns="0" bIns="0" rtlCol="0" anchor="ctr" vert="horz"/>
          <a:lstStyle/>
          <a:p>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 Acute Stress Response: Perceived threat → amygdala activation → hypothalamus → SAM axis</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(sympathetic-adrenal-medullary); adrenaline/noradrenaline released within seconds. Simultaneously, HPA</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axis activated: cortisol released within minutes. Adaptive function: mobilises energy, enhances attention,</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suppresses non-essential functions.</a:t>
            </a:r>
            <a:endParaRPr lang="en-US" sz="1275" dirty="0"/>
          </a:p>
        </p:txBody>
      </p:sp>
      <p:sp>
        <p:nvSpPr>
          <p:cNvPr id="11" name="Text 6"/>
          <p:cNvSpPr/>
          <p:nvPr/>
        </p:nvSpPr>
        <p:spPr>
          <a:xfrm>
            <a:off x="533400" y="2381250"/>
            <a:ext cx="9492555" cy="841177"/>
          </a:xfrm>
          <a:prstGeom prst="rect">
            <a:avLst/>
          </a:prstGeom>
          <a:noFill/>
          <a:ln/>
        </p:spPr>
        <p:txBody>
          <a:bodyPr wrap="square" lIns="0" tIns="0" rIns="0" bIns="0" rtlCol="0" anchor="ctr" vert="horz"/>
          <a:lstStyle/>
          <a:p>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General Adaptation Syndrome (GAS) — Selye (1956): Three stages: (1) Alarm reaction — initial fight-or-</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flight activation; (2) Resistance — body adapts and maintains elevated arousal; (3) Exhaustion — resources</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depleted, immune function compromised, disease vulnerability increases. Provides framework for</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understanding chronic stress effects.</a:t>
            </a:r>
            <a:endParaRPr lang="en-US" sz="1200" dirty="0"/>
          </a:p>
        </p:txBody>
      </p:sp>
      <p:sp>
        <p:nvSpPr>
          <p:cNvPr id="12" name="Text 7"/>
          <p:cNvSpPr/>
          <p:nvPr/>
        </p:nvSpPr>
        <p:spPr>
          <a:xfrm>
            <a:off x="533400" y="3295650"/>
            <a:ext cx="9523958" cy="893564"/>
          </a:xfrm>
          <a:prstGeom prst="rect">
            <a:avLst/>
          </a:prstGeom>
          <a:noFill/>
          <a:ln/>
        </p:spPr>
        <p:txBody>
          <a:bodyPr wrap="square" lIns="0" tIns="0" rIns="0" bIns="0" rtlCol="0" anchor="ctr" vert="horz"/>
          <a:lstStyle/>
          <a:p>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 Chronic Stress &amp; Brain Damage: Prolonged cortisol elevation causes: Hippocampal atrophy — cortisol</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inhibits neurogenesis and causes dendritic retraction (Sapolsky, 1996; McEwen, 1999); Amygdala</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hyperactivation — increased fear responses; Prefrontal cortex thinning — impaired executive function and</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emotional regulation.</a:t>
            </a:r>
            <a:endParaRPr lang="en-US" sz="1275" dirty="0"/>
          </a:p>
        </p:txBody>
      </p:sp>
      <p:sp>
        <p:nvSpPr>
          <p:cNvPr id="13" name="Text 8"/>
          <p:cNvSpPr/>
          <p:nvPr/>
        </p:nvSpPr>
        <p:spPr>
          <a:xfrm>
            <a:off x="533400" y="4152900"/>
            <a:ext cx="9764911" cy="670173"/>
          </a:xfrm>
          <a:prstGeom prst="rect">
            <a:avLst/>
          </a:prstGeom>
          <a:noFill/>
          <a:ln/>
        </p:spPr>
        <p:txBody>
          <a:bodyPr wrap="square" lIns="0" tIns="0" rIns="0" bIns="0" rtlCol="0" anchor="ctr" vert="horz"/>
          <a:lstStyle/>
          <a:p>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 Stress &amp; Mental Health: Chronic stress is a major risk factor for depression (glucocorticoid hypothesis),</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anxiety disorders, PTSD, and cardiovascular disease. Allostatic load — cumulative wear and tear from chronic</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stress activation.</a:t>
            </a:r>
            <a:endParaRPr lang="en-US" sz="1275" dirty="0"/>
          </a:p>
        </p:txBody>
      </p:sp>
      <p:sp>
        <p:nvSpPr>
          <p:cNvPr id="14" name="Text 9"/>
          <p:cNvSpPr/>
          <p:nvPr/>
        </p:nvSpPr>
        <p:spPr>
          <a:xfrm>
            <a:off x="533400" y="4819650"/>
            <a:ext cx="9911655" cy="670173"/>
          </a:xfrm>
          <a:prstGeom prst="rect">
            <a:avLst/>
          </a:prstGeom>
          <a:noFill/>
          <a:ln/>
        </p:spPr>
        <p:txBody>
          <a:bodyPr wrap="square" lIns="0" tIns="0" rIns="0" bIns="0" rtlCol="0" anchor="ctr" vert="horz"/>
          <a:lstStyle/>
          <a:p>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 Individual Differences: Perceived control moderates stress response (Seligman's learned helplessness).</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Social support buffers cortisol response. Early life adversity (ACEs) programmes HPA axis reactivity (epigenetic</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760"/>
              </a:lnSpc>
              <a:buNone/>
            </a:pPr>
            <a:r>
              <a:rPr lang="en-US" sz="1275" dirty="0">
                <a:solidFill>
                  <a:srgbClr val="FFFFFF"/>
                </a:solidFill>
                <a:latin typeface="Microsoft YaHei" pitchFamily="34" charset="0"/>
                <a:ea typeface="Microsoft YaHei" pitchFamily="34" charset="-122"/>
                <a:cs typeface="Microsoft YaHei" pitchFamily="34" charset="-120"/>
              </a:rPr>
              <a:t>mechanisms).</a:t>
            </a:r>
            <a:endParaRPr lang="en-US" sz="1275" dirty="0"/>
          </a:p>
        </p:txBody>
      </p:sp>
      <p:sp>
        <p:nvSpPr>
          <p:cNvPr id="15" name="Text 10"/>
          <p:cNvSpPr/>
          <p:nvPr/>
        </p:nvSpPr>
        <p:spPr>
          <a:xfrm>
            <a:off x="533400" y="5495925"/>
            <a:ext cx="9932640" cy="420588"/>
          </a:xfrm>
          <a:prstGeom prst="rect">
            <a:avLst/>
          </a:prstGeom>
          <a:noFill/>
          <a:ln/>
        </p:spPr>
        <p:txBody>
          <a:bodyPr wrap="square" lIns="0" tIns="0" rIns="0" bIns="0" rtlCol="0" anchor="ctr" vert="horz"/>
          <a:lstStyle/>
          <a:p>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Key Study — Kiecolt-Glaser et al. (1984): Medical students showed reduced NK cell activity during exam</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656"/>
              </a:lnSpc>
              <a:buNone/>
            </a:pPr>
            <a:r>
              <a:rPr lang="en-US" sz="1200" dirty="0">
                <a:solidFill>
                  <a:srgbClr val="FFFFFF"/>
                </a:solidFill>
                <a:latin typeface="Microsoft YaHei" pitchFamily="34" charset="0"/>
                <a:ea typeface="Microsoft YaHei" pitchFamily="34" charset="-122"/>
                <a:cs typeface="Microsoft YaHei" pitchFamily="34" charset="-120"/>
              </a:rPr>
              <a:t>periods, demonstrating direct link between psychological stress and immune function (psychoneuroimmunology).</a:t>
            </a:r>
            <a:endParaRPr lang="en-US" sz="1200" dirty="0"/>
          </a:p>
        </p:txBody>
      </p:sp>
      <p:sp>
        <p:nvSpPr>
          <p:cNvPr id="16" name="Text 11"/>
          <p:cNvSpPr/>
          <p:nvPr/>
        </p:nvSpPr>
        <p:spPr>
          <a:xfrm>
            <a:off x="9174361" y="76200"/>
            <a:ext cx="2667000" cy="133350"/>
          </a:xfrm>
          <a:prstGeom prst="rect">
            <a:avLst/>
          </a:prstGeom>
          <a:noFill/>
          <a:ln/>
        </p:spPr>
        <p:txBody>
          <a:bodyPr wrap="square" lIns="0" tIns="0" rIns="0" bIns="0" rtlCol="0" anchor="ctr" vert="horz"/>
          <a:lstStyle/>
          <a:p>
            <a:pPr algn="r" indent="0" marL="0">
              <a:lnSpc>
                <a:spcPts val="1050"/>
              </a:lnSpc>
              <a:buNone/>
            </a:pPr>
            <a:r>
              <a:rPr lang="en-US" sz="1050" dirty="0">
                <a:solidFill>
                  <a:srgbClr val="F9D784"/>
                </a:solidFill>
                <a:latin typeface="Microsoft YaHei" pitchFamily="34" charset="0"/>
                <a:ea typeface="Microsoft YaHei" pitchFamily="34" charset="-122"/>
                <a:cs typeface="Microsoft YaHei" pitchFamily="34" charset="-120"/>
              </a:rPr>
              <a:t>Slide 16 of 20</a:t>
            </a:r>
            <a:endParaRPr lang="en-US" sz="10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9582894" y="1254919"/>
            <a:ext cx="268188" cy="267444"/>
          </a:xfrm>
          <a:prstGeom prst="rect">
            <a:avLst/>
          </a:prstGeom>
        </p:spPr>
      </p:pic>
      <p:pic>
        <p:nvPicPr>
          <p:cNvPr id="4" name="Image 2" descr="preencoded.png">    </p:cNvPr>
          <p:cNvPicPr>
            <a:picLocks noChangeAspect="1"/>
          </p:cNvPicPr>
          <p:nvPr/>
        </p:nvPicPr>
        <p:blipFill>
          <a:blip r:embed="rId3"/>
          <a:stretch>
            <a:fillRect/>
          </a:stretch>
        </p:blipFill>
        <p:spPr>
          <a:xfrm>
            <a:off x="524173" y="1261765"/>
            <a:ext cx="243780" cy="239911"/>
          </a:xfrm>
          <a:prstGeom prst="rect">
            <a:avLst/>
          </a:prstGeom>
        </p:spPr>
      </p:pic>
      <p:sp>
        <p:nvSpPr>
          <p:cNvPr id="5" name="Text 0"/>
          <p:cNvSpPr/>
          <p:nvPr/>
        </p:nvSpPr>
        <p:spPr>
          <a:xfrm>
            <a:off x="409575" y="523875"/>
            <a:ext cx="17983200" cy="472380"/>
          </a:xfrm>
          <a:prstGeom prst="rect">
            <a:avLst/>
          </a:prstGeom>
          <a:noFill/>
          <a:ln/>
        </p:spPr>
        <p:txBody>
          <a:bodyPr wrap="square" lIns="0" tIns="0" rIns="0" bIns="0" rtlCol="0" anchor="ctr" vert="horz"/>
          <a:lstStyle/>
          <a:p>
            <a:pPr indent="0" marL="0">
              <a:lnSpc>
                <a:spcPts val="3720"/>
              </a:lnSpc>
              <a:buNone/>
            </a:pPr>
            <a:r>
              <a:rPr lang="en-US" sz="3000" b="1" dirty="0">
                <a:solidFill>
                  <a:srgbClr val="FFFFFF"/>
                </a:solidFill>
                <a:latin typeface="Arial" pitchFamily="34" charset="0"/>
                <a:ea typeface="Arial" pitchFamily="34" charset="-122"/>
                <a:cs typeface="Arial" pitchFamily="34" charset="-120"/>
              </a:rPr>
              <a:t>Session 15: Sleep &amp; Biological Rhythms</a:t>
            </a:r>
            <a:endParaRPr lang="en-US" sz="3000" dirty="0"/>
          </a:p>
        </p:txBody>
      </p:sp>
      <p:sp>
        <p:nvSpPr>
          <p:cNvPr id="6" name="Text 1"/>
          <p:cNvSpPr/>
          <p:nvPr/>
        </p:nvSpPr>
        <p:spPr>
          <a:xfrm>
            <a:off x="838200" y="1209675"/>
            <a:ext cx="2743200" cy="243780"/>
          </a:xfrm>
          <a:prstGeom prst="rect">
            <a:avLst/>
          </a:prstGeom>
          <a:noFill/>
          <a:ln/>
        </p:spPr>
        <p:txBody>
          <a:bodyPr wrap="square" lIns="0" tIns="0" rIns="0" bIns="0" rtlCol="0" anchor="ctr" vert="horz"/>
          <a:lstStyle/>
          <a:p>
            <a:pPr indent="0" marL="0">
              <a:lnSpc>
                <a:spcPts val="1920"/>
              </a:lnSpc>
              <a:buNone/>
            </a:pPr>
            <a:r>
              <a:rPr lang="en-US" sz="1500" b="1" dirty="0">
                <a:solidFill>
                  <a:srgbClr val="FFC107"/>
                </a:solidFill>
                <a:latin typeface="Arial" pitchFamily="34" charset="0"/>
                <a:ea typeface="Arial" pitchFamily="34" charset="-122"/>
                <a:cs typeface="Arial" pitchFamily="34" charset="-120"/>
              </a:rPr>
              <a:t>Main Content</a:t>
            </a:r>
            <a:endParaRPr lang="en-US" sz="1500" dirty="0"/>
          </a:p>
        </p:txBody>
      </p:sp>
      <p:sp>
        <p:nvSpPr>
          <p:cNvPr id="7" name="Text 2"/>
          <p:cNvSpPr/>
          <p:nvPr/>
        </p:nvSpPr>
        <p:spPr>
          <a:xfrm>
            <a:off x="9734550" y="1238250"/>
            <a:ext cx="4274820" cy="268188"/>
          </a:xfrm>
          <a:prstGeom prst="rect">
            <a:avLst/>
          </a:prstGeom>
          <a:noFill/>
          <a:ln/>
        </p:spPr>
        <p:txBody>
          <a:bodyPr wrap="square" lIns="0" tIns="0" rIns="0" bIns="0" rtlCol="0" anchor="ctr" vert="horz"/>
          <a:lstStyle/>
          <a:p>
            <a:pPr indent="0" marL="0">
              <a:lnSpc>
                <a:spcPts val="2112"/>
              </a:lnSpc>
              <a:buNone/>
            </a:pPr>
            <a:r>
              <a:rPr lang="en-US" sz="1650" b="1" dirty="0">
                <a:solidFill>
                  <a:srgbClr val="FFC107"/>
                </a:solidFill>
                <a:latin typeface="Arial" pitchFamily="34" charset="0"/>
                <a:ea typeface="Arial" pitchFamily="34" charset="-122"/>
                <a:cs typeface="Arial" pitchFamily="34" charset="-120"/>
              </a:rPr>
              <a:t>Visual Suggestion</a:t>
            </a:r>
            <a:endParaRPr lang="en-US" sz="1650" dirty="0"/>
          </a:p>
        </p:txBody>
      </p:sp>
      <p:sp>
        <p:nvSpPr>
          <p:cNvPr id="8" name="Text 3"/>
          <p:cNvSpPr/>
          <p:nvPr/>
        </p:nvSpPr>
        <p:spPr>
          <a:xfrm>
            <a:off x="714375" y="1590675"/>
            <a:ext cx="9775478" cy="777478"/>
          </a:xfrm>
          <a:prstGeom prst="rect">
            <a:avLst/>
          </a:prstGeom>
          <a:noFill/>
          <a:ln/>
        </p:spPr>
        <p:txBody>
          <a:bodyPr wrap="square" lIns="0" tIns="0" rIns="0" bIns="0" rtlCol="0" anchor="ctr" vert="horz"/>
          <a:lstStyle/>
          <a:p>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Circadian Rhythms: ~24-hour biological cycles regulated by the suprachiasmatic nucleus (SCN) in the</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hypothalamus — the "master clock." Entrainment by light via retinohypothalamic tract. Melatonin (pineal</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gland) signals darkness and promotes sleep onset. Disruption (jet lag, shift work) associated with metabolic</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disorders, depression, and cognitive impairment.</a:t>
            </a:r>
            <a:endParaRPr lang="en-US" sz="1275" dirty="0"/>
          </a:p>
        </p:txBody>
      </p:sp>
      <p:sp>
        <p:nvSpPr>
          <p:cNvPr id="9" name="Text 4"/>
          <p:cNvSpPr/>
          <p:nvPr/>
        </p:nvSpPr>
        <p:spPr>
          <a:xfrm>
            <a:off x="714375" y="2486025"/>
            <a:ext cx="15933420" cy="168473"/>
          </a:xfrm>
          <a:prstGeom prst="rect">
            <a:avLst/>
          </a:prstGeom>
          <a:noFill/>
          <a:ln/>
        </p:spPr>
        <p:txBody>
          <a:bodyPr wrap="square" lIns="0" tIns="0" rIns="0" bIns="0" rtlCol="0" anchor="ctr" vert="horz"/>
          <a:lstStyle/>
          <a:p>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Sleep Architecture: Measured by EEG. Two main types: NREM (Non-REM) and REM sleep.</a:t>
            </a:r>
            <a:endParaRPr lang="en-US" sz="1275" dirty="0"/>
          </a:p>
        </p:txBody>
      </p:sp>
      <p:sp>
        <p:nvSpPr>
          <p:cNvPr id="10" name="Text 5"/>
          <p:cNvSpPr/>
          <p:nvPr/>
        </p:nvSpPr>
        <p:spPr>
          <a:xfrm>
            <a:off x="714375" y="2705100"/>
            <a:ext cx="9639300" cy="336947"/>
          </a:xfrm>
          <a:prstGeom prst="rect">
            <a:avLst/>
          </a:prstGeom>
          <a:noFill/>
          <a:ln/>
        </p:spPr>
        <p:txBody>
          <a:bodyPr wrap="square" lIns="0" tIns="0" rIns="0" bIns="0" rtlCol="0" anchor="ctr" vert="horz"/>
          <a:lstStyle/>
          <a:p>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NREM stages: Stage 1 (theta waves, hypnagogic hallucinations) → Stage 2 (sleep spindles, K-complexes) →</a:t>
            </a:r>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Stage 3 (delta waves, slow-wave sleep — SWS).</a:t>
            </a:r>
            <a:endParaRPr lang="en-US" sz="1275" dirty="0"/>
          </a:p>
        </p:txBody>
      </p:sp>
      <p:sp>
        <p:nvSpPr>
          <p:cNvPr id="11" name="Text 6"/>
          <p:cNvSpPr/>
          <p:nvPr/>
        </p:nvSpPr>
        <p:spPr>
          <a:xfrm>
            <a:off x="714375" y="3086100"/>
            <a:ext cx="19431000" cy="168473"/>
          </a:xfrm>
          <a:prstGeom prst="rect">
            <a:avLst/>
          </a:prstGeom>
          <a:noFill/>
          <a:ln/>
        </p:spPr>
        <p:txBody>
          <a:bodyPr wrap="square" lIns="0" tIns="0" rIns="0" bIns="0" rtlCol="0" anchor="ctr" vert="horz"/>
          <a:lstStyle/>
          <a:p>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REM sleep: rapid eye movements, muscle atonia, vivid dreaming, brain activity resembles wakefulness.</a:t>
            </a:r>
            <a:endParaRPr lang="en-US" sz="1275" dirty="0"/>
          </a:p>
        </p:txBody>
      </p:sp>
      <p:sp>
        <p:nvSpPr>
          <p:cNvPr id="12" name="Text 7"/>
          <p:cNvSpPr/>
          <p:nvPr/>
        </p:nvSpPr>
        <p:spPr>
          <a:xfrm>
            <a:off x="714375" y="3371850"/>
            <a:ext cx="4126230" cy="188268"/>
          </a:xfrm>
          <a:prstGeom prst="rect">
            <a:avLst/>
          </a:prstGeom>
          <a:noFill/>
          <a:ln/>
        </p:spPr>
        <p:txBody>
          <a:bodyPr wrap="square" lIns="0" tIns="0" rIns="0" bIns="0" rtlCol="0" anchor="ctr" vert="horz"/>
          <a:lstStyle/>
          <a:p>
            <a:pPr indent="0" marL="0">
              <a:lnSpc>
                <a:spcPts val="1482"/>
              </a:lnSpc>
              <a:buNone/>
            </a:pPr>
            <a:r>
              <a:rPr lang="en-US" sz="1425" dirty="0">
                <a:solidFill>
                  <a:srgbClr val="FFFFFF"/>
                </a:solidFill>
                <a:latin typeface="Microsoft YaHei" pitchFamily="34" charset="0"/>
                <a:ea typeface="Microsoft YaHei" pitchFamily="34" charset="-122"/>
                <a:cs typeface="Microsoft YaHei" pitchFamily="34" charset="-120"/>
              </a:rPr>
              <a:t>Functions of Sleep:</a:t>
            </a:r>
            <a:endParaRPr lang="en-US" sz="1425" dirty="0"/>
          </a:p>
        </p:txBody>
      </p:sp>
      <p:sp>
        <p:nvSpPr>
          <p:cNvPr id="13" name="Text 8"/>
          <p:cNvSpPr/>
          <p:nvPr/>
        </p:nvSpPr>
        <p:spPr>
          <a:xfrm>
            <a:off x="714375" y="3552825"/>
            <a:ext cx="9670703" cy="336947"/>
          </a:xfrm>
          <a:prstGeom prst="rect">
            <a:avLst/>
          </a:prstGeom>
          <a:noFill/>
          <a:ln/>
        </p:spPr>
        <p:txBody>
          <a:bodyPr wrap="square" lIns="0" tIns="0" rIns="0" bIns="0" rtlCol="0" anchor="ctr" vert="horz"/>
          <a:lstStyle/>
          <a:p>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 Memory consolidation: SWS consolidates declarative memories; REM consolidates procedural/emotional</a:t>
            </a:r>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memories (Walker, 2017).</a:t>
            </a:r>
            <a:endParaRPr lang="en-US" sz="1275" dirty="0"/>
          </a:p>
        </p:txBody>
      </p:sp>
      <p:sp>
        <p:nvSpPr>
          <p:cNvPr id="14" name="Text 9"/>
          <p:cNvSpPr/>
          <p:nvPr/>
        </p:nvSpPr>
        <p:spPr>
          <a:xfrm>
            <a:off x="714375" y="3943350"/>
            <a:ext cx="9303990" cy="336947"/>
          </a:xfrm>
          <a:prstGeom prst="rect">
            <a:avLst/>
          </a:prstGeom>
          <a:noFill/>
          <a:ln/>
        </p:spPr>
        <p:txBody>
          <a:bodyPr wrap="square" lIns="0" tIns="0" rIns="0" bIns="0" rtlCol="0" anchor="ctr" vert="horz"/>
          <a:lstStyle/>
          <a:p>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 Synaptic homeostasis hypothesis (Tononi &amp; Cirelli, 2006): Sleep downscales synaptic strength built up</a:t>
            </a:r>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during waking, preventing saturation.</a:t>
            </a:r>
            <a:endParaRPr lang="en-US" sz="1275" dirty="0"/>
          </a:p>
        </p:txBody>
      </p:sp>
      <p:sp>
        <p:nvSpPr>
          <p:cNvPr id="15" name="Text 10"/>
          <p:cNvSpPr/>
          <p:nvPr/>
        </p:nvSpPr>
        <p:spPr>
          <a:xfrm>
            <a:off x="714375" y="4324350"/>
            <a:ext cx="9576346" cy="317004"/>
          </a:xfrm>
          <a:prstGeom prst="rect">
            <a:avLst/>
          </a:prstGeom>
          <a:noFill/>
          <a:ln/>
        </p:spPr>
        <p:txBody>
          <a:bodyPr wrap="square" lIns="0" tIns="0" rIns="0" bIns="0" rtlCol="0" anchor="ctr" vert="horz"/>
          <a:lstStyle/>
          <a:p>
            <a:pPr indent="0" marL="0">
              <a:lnSpc>
                <a:spcPts val="1248"/>
              </a:lnSpc>
              <a:buNone/>
            </a:pPr>
            <a:r>
              <a:rPr lang="en-US" sz="1200" dirty="0">
                <a:solidFill>
                  <a:srgbClr val="FFFFFF"/>
                </a:solidFill>
                <a:latin typeface="Microsoft YaHei" pitchFamily="34" charset="0"/>
                <a:ea typeface="Microsoft YaHei" pitchFamily="34" charset="-122"/>
                <a:cs typeface="Microsoft YaHei" pitchFamily="34" charset="-120"/>
              </a:rPr>
              <a:t>- Glymphatic system: Brain clears metabolic waste (including amyloid-beta) during sleep — disruption linked</a:t>
            </a:r>
            <a:pPr indent="0" marL="0">
              <a:lnSpc>
                <a:spcPts val="1248"/>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248"/>
              </a:lnSpc>
              <a:buNone/>
            </a:pPr>
            <a:r>
              <a:rPr lang="en-US" sz="1200" dirty="0">
                <a:solidFill>
                  <a:srgbClr val="FFFFFF"/>
                </a:solidFill>
                <a:latin typeface="Microsoft YaHei" pitchFamily="34" charset="0"/>
                <a:ea typeface="Microsoft YaHei" pitchFamily="34" charset="-122"/>
                <a:cs typeface="Microsoft YaHei" pitchFamily="34" charset="-120"/>
              </a:rPr>
              <a:t>to Alzheimer's disease.</a:t>
            </a:r>
            <a:endParaRPr lang="en-US" sz="1200" dirty="0"/>
          </a:p>
        </p:txBody>
      </p:sp>
      <p:sp>
        <p:nvSpPr>
          <p:cNvPr id="16" name="Text 11"/>
          <p:cNvSpPr/>
          <p:nvPr/>
        </p:nvSpPr>
        <p:spPr>
          <a:xfrm>
            <a:off x="714375" y="4838700"/>
            <a:ext cx="9723090" cy="475506"/>
          </a:xfrm>
          <a:prstGeom prst="rect">
            <a:avLst/>
          </a:prstGeom>
          <a:noFill/>
          <a:ln/>
        </p:spPr>
        <p:txBody>
          <a:bodyPr wrap="square" lIns="0" tIns="0" rIns="0" bIns="0" rtlCol="0" anchor="ctr" vert="horz"/>
          <a:lstStyle/>
          <a:p>
            <a:pPr indent="0" marL="0">
              <a:lnSpc>
                <a:spcPts val="1248"/>
              </a:lnSpc>
              <a:buNone/>
            </a:pPr>
            <a:r>
              <a:rPr lang="en-US" sz="1200" dirty="0">
                <a:solidFill>
                  <a:srgbClr val="FFFFFF"/>
                </a:solidFill>
                <a:latin typeface="Microsoft YaHei" pitchFamily="34" charset="0"/>
                <a:ea typeface="Microsoft YaHei" pitchFamily="34" charset="-122"/>
                <a:cs typeface="Microsoft YaHei" pitchFamily="34" charset="-120"/>
              </a:rPr>
              <a:t>Sleep Disorders: Insomnia (difficulty initiating/maintaining sleep); sleep apnoea (airway obstruction, hypoxia);</a:t>
            </a:r>
            <a:pPr indent="0" marL="0">
              <a:lnSpc>
                <a:spcPts val="1248"/>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248"/>
              </a:lnSpc>
              <a:buNone/>
            </a:pPr>
            <a:r>
              <a:rPr lang="en-US" sz="1200" dirty="0">
                <a:solidFill>
                  <a:srgbClr val="FFFFFF"/>
                </a:solidFill>
                <a:latin typeface="Microsoft YaHei" pitchFamily="34" charset="0"/>
                <a:ea typeface="Microsoft YaHei" pitchFamily="34" charset="-122"/>
                <a:cs typeface="Microsoft YaHei" pitchFamily="34" charset="-120"/>
              </a:rPr>
              <a:t>narcolepsy (orexin/hypocretin deficiency — sudden sleep attacks); REM sleep behaviour disorder (acting</a:t>
            </a:r>
            <a:pPr indent="0" marL="0">
              <a:lnSpc>
                <a:spcPts val="1248"/>
              </a:lnSpc>
              <a:buNone/>
            </a:pPr>
            <a:r>
              <a:rPr lang="en-US" sz="1200" dirty="0">
                <a:solidFill>
                  <a:srgbClr val="FFFFFF"/>
                </a:solidFill>
                <a:latin typeface="Microsoft YaHei" pitchFamily="34" charset="0"/>
                <a:ea typeface="Microsoft YaHei" pitchFamily="34" charset="-122"/>
                <a:cs typeface="Microsoft YaHei" pitchFamily="34" charset="-120"/>
              </a:rPr>
              <a:t>
</a:t>
            </a:r>
            <a:pPr indent="0" marL="0">
              <a:lnSpc>
                <a:spcPts val="1248"/>
              </a:lnSpc>
              <a:buNone/>
            </a:pPr>
            <a:r>
              <a:rPr lang="en-US" sz="1200" dirty="0">
                <a:solidFill>
                  <a:srgbClr val="FFFFFF"/>
                </a:solidFill>
                <a:latin typeface="Microsoft YaHei" pitchFamily="34" charset="0"/>
                <a:ea typeface="Microsoft YaHei" pitchFamily="34" charset="-122"/>
                <a:cs typeface="Microsoft YaHei" pitchFamily="34" charset="-120"/>
              </a:rPr>
              <a:t>out dreams — early marker of Parkinson's disease).</a:t>
            </a:r>
            <a:endParaRPr lang="en-US" sz="1200" dirty="0"/>
          </a:p>
        </p:txBody>
      </p:sp>
      <p:sp>
        <p:nvSpPr>
          <p:cNvPr id="17" name="Text 12"/>
          <p:cNvSpPr/>
          <p:nvPr/>
        </p:nvSpPr>
        <p:spPr>
          <a:xfrm>
            <a:off x="714375" y="5524500"/>
            <a:ext cx="9691688" cy="336947"/>
          </a:xfrm>
          <a:prstGeom prst="rect">
            <a:avLst/>
          </a:prstGeom>
          <a:noFill/>
          <a:ln/>
        </p:spPr>
        <p:txBody>
          <a:bodyPr wrap="square" lIns="0" tIns="0" rIns="0" bIns="0" rtlCol="0" anchor="ctr" vert="horz"/>
          <a:lstStyle/>
          <a:p>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Key Study — Dement &amp; Kleitman (1957): Identified REM sleep and its association with dreaming using EEG</a:t>
            </a:r>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and eye movement monitoring. Foundational to modern sleep science.</a:t>
            </a:r>
            <a:endParaRPr lang="en-US" sz="1275" dirty="0"/>
          </a:p>
        </p:txBody>
      </p:sp>
      <p:sp>
        <p:nvSpPr>
          <p:cNvPr id="18" name="Text 13"/>
          <p:cNvSpPr/>
          <p:nvPr/>
        </p:nvSpPr>
        <p:spPr>
          <a:xfrm>
            <a:off x="9734550" y="1628775"/>
            <a:ext cx="2451646" cy="1028402"/>
          </a:xfrm>
          <a:prstGeom prst="rect">
            <a:avLst/>
          </a:prstGeom>
          <a:noFill/>
          <a:ln/>
        </p:spPr>
        <p:txBody>
          <a:bodyPr wrap="square" lIns="0" tIns="0" rIns="0" bIns="0" rtlCol="0" anchor="ctr" vert="horz"/>
          <a:lstStyle/>
          <a:p>
            <a:pPr indent="0" marL="0">
              <a:lnSpc>
                <a:spcPts val="1620"/>
              </a:lnSpc>
              <a:buNone/>
            </a:pPr>
            <a:r>
              <a:rPr lang="en-US" sz="1350" dirty="0">
                <a:solidFill>
                  <a:srgbClr val="FFFFFF"/>
                </a:solidFill>
                <a:latin typeface="Microsoft YaHei" pitchFamily="34" charset="0"/>
                <a:ea typeface="Microsoft YaHei" pitchFamily="34" charset="-122"/>
                <a:cs typeface="Microsoft YaHei" pitchFamily="34" charset="-120"/>
              </a:rPr>
              <a:t>Hypnogram (sleep</a:t>
            </a:r>
            <a:pPr indent="0" marL="0">
              <a:lnSpc>
                <a:spcPts val="1620"/>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20"/>
              </a:lnSpc>
              <a:buNone/>
            </a:pPr>
            <a:r>
              <a:rPr lang="en-US" sz="1350" dirty="0">
                <a:solidFill>
                  <a:srgbClr val="FFFFFF"/>
                </a:solidFill>
                <a:latin typeface="Microsoft YaHei" pitchFamily="34" charset="0"/>
                <a:ea typeface="Microsoft YaHei" pitchFamily="34" charset="-122"/>
                <a:cs typeface="Microsoft YaHei" pitchFamily="34" charset="-120"/>
              </a:rPr>
              <a:t>architecture graph): x-</a:t>
            </a:r>
            <a:pPr indent="0" marL="0">
              <a:lnSpc>
                <a:spcPts val="1620"/>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20"/>
              </a:lnSpc>
              <a:buNone/>
            </a:pPr>
            <a:r>
              <a:rPr lang="en-US" sz="1350" dirty="0">
                <a:solidFill>
                  <a:srgbClr val="FFFFFF"/>
                </a:solidFill>
                <a:latin typeface="Microsoft YaHei" pitchFamily="34" charset="0"/>
                <a:ea typeface="Microsoft YaHei" pitchFamily="34" charset="-122"/>
                <a:cs typeface="Microsoft YaHei" pitchFamily="34" charset="-120"/>
              </a:rPr>
              <a:t>axis = hours of sleep (0-</a:t>
            </a:r>
            <a:pPr indent="0" marL="0">
              <a:lnSpc>
                <a:spcPts val="1620"/>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20"/>
              </a:lnSpc>
              <a:buNone/>
            </a:pPr>
            <a:r>
              <a:rPr lang="en-US" sz="1350" dirty="0">
                <a:solidFill>
                  <a:srgbClr val="FFFFFF"/>
                </a:solidFill>
                <a:latin typeface="Microsoft YaHei" pitchFamily="34" charset="0"/>
                <a:ea typeface="Microsoft YaHei" pitchFamily="34" charset="-122"/>
                <a:cs typeface="Microsoft YaHei" pitchFamily="34" charset="-120"/>
              </a:rPr>
              <a:t>8), y-axis = sleep stages</a:t>
            </a:r>
            <a:pPr indent="0" marL="0">
              <a:lnSpc>
                <a:spcPts val="1620"/>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620"/>
              </a:lnSpc>
              <a:buNone/>
            </a:pPr>
            <a:r>
              <a:rPr lang="en-US" sz="1350" dirty="0">
                <a:solidFill>
                  <a:srgbClr val="FFFFFF"/>
                </a:solidFill>
                <a:latin typeface="Microsoft YaHei" pitchFamily="34" charset="0"/>
                <a:ea typeface="Microsoft YaHei" pitchFamily="34" charset="-122"/>
                <a:cs typeface="Microsoft YaHei" pitchFamily="34" charset="-120"/>
              </a:rPr>
              <a:t>(Wake, REM, N1, N2, N3).</a:t>
            </a:r>
            <a:endParaRPr lang="en-US" sz="1350" dirty="0"/>
          </a:p>
        </p:txBody>
      </p:sp>
      <p:sp>
        <p:nvSpPr>
          <p:cNvPr id="19" name="Text 14"/>
          <p:cNvSpPr/>
          <p:nvPr/>
        </p:nvSpPr>
        <p:spPr>
          <a:xfrm>
            <a:off x="9734550" y="2800350"/>
            <a:ext cx="2116336" cy="777478"/>
          </a:xfrm>
          <a:prstGeom prst="rect">
            <a:avLst/>
          </a:prstGeom>
          <a:noFill/>
          <a:ln/>
        </p:spPr>
        <p:txBody>
          <a:bodyPr wrap="square" lIns="0" tIns="0" rIns="0" bIns="0" rtlCol="0" anchor="ctr" vert="horz"/>
          <a:lstStyle/>
          <a:p>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Shows 4-5 sleep cycles</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with REM periods</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lengthening toward</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morning.</a:t>
            </a:r>
            <a:endParaRPr lang="en-US" sz="1275" dirty="0"/>
          </a:p>
        </p:txBody>
      </p:sp>
      <p:sp>
        <p:nvSpPr>
          <p:cNvPr id="20" name="Text 15"/>
          <p:cNvSpPr/>
          <p:nvPr/>
        </p:nvSpPr>
        <p:spPr>
          <a:xfrm>
            <a:off x="9734550" y="3771900"/>
            <a:ext cx="2367855" cy="971848"/>
          </a:xfrm>
          <a:prstGeom prst="rect">
            <a:avLst/>
          </a:prstGeom>
          <a:noFill/>
          <a:ln/>
        </p:spPr>
        <p:txBody>
          <a:bodyPr wrap="square" lIns="0" tIns="0" rIns="0" bIns="0" rtlCol="0" anchor="ctr" vert="horz"/>
          <a:lstStyle/>
          <a:p>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Inset: circadian rhythm</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curve showing melatonin</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levels (high at night, low</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during day) and core body</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temperature (inverse).</a:t>
            </a:r>
            <a:endParaRPr lang="en-US" sz="1275" dirty="0"/>
          </a:p>
        </p:txBody>
      </p:sp>
      <p:sp>
        <p:nvSpPr>
          <p:cNvPr id="21" name="Text 16"/>
          <p:cNvSpPr/>
          <p:nvPr/>
        </p:nvSpPr>
        <p:spPr>
          <a:xfrm>
            <a:off x="466725" y="95250"/>
            <a:ext cx="5349240" cy="178296"/>
          </a:xfrm>
          <a:prstGeom prst="rect">
            <a:avLst/>
          </a:prstGeom>
          <a:noFill/>
          <a:ln/>
        </p:spPr>
        <p:txBody>
          <a:bodyPr wrap="square" lIns="0" tIns="0" rIns="0" bIns="0" rtlCol="0" anchor="ctr" vert="horz"/>
          <a:lstStyle/>
          <a:p>
            <a:pPr indent="0" marL="0">
              <a:lnSpc>
                <a:spcPts val="1404"/>
              </a:lnSpc>
              <a:buNone/>
            </a:pPr>
            <a:r>
              <a:rPr lang="en-US" sz="1350" dirty="0">
                <a:solidFill>
                  <a:srgbClr val="FFC107"/>
                </a:solidFill>
                <a:latin typeface="Microsoft YaHei" pitchFamily="34" charset="0"/>
                <a:ea typeface="Microsoft YaHei" pitchFamily="34" charset="-122"/>
                <a:cs typeface="Microsoft YaHei" pitchFamily="34" charset="-120"/>
              </a:rPr>
              <a:t>PSYCH403 · Biopsychology</a:t>
            </a:r>
            <a:endParaRPr lang="en-US" sz="1350" dirty="0"/>
          </a:p>
        </p:txBody>
      </p:sp>
      <p:sp>
        <p:nvSpPr>
          <p:cNvPr id="22" name="Text 17"/>
          <p:cNvSpPr/>
          <p:nvPr/>
        </p:nvSpPr>
        <p:spPr>
          <a:xfrm>
            <a:off x="9323933" y="95250"/>
            <a:ext cx="2667000" cy="138708"/>
          </a:xfrm>
          <a:prstGeom prst="rect">
            <a:avLst/>
          </a:prstGeom>
          <a:noFill/>
          <a:ln/>
        </p:spPr>
        <p:txBody>
          <a:bodyPr wrap="square" lIns="0" tIns="0" rIns="0" bIns="0" rtlCol="0" anchor="ctr" vert="horz"/>
          <a:lstStyle/>
          <a:p>
            <a:pPr algn="r" indent="0" marL="0">
              <a:lnSpc>
                <a:spcPts val="1092"/>
              </a:lnSpc>
              <a:buNone/>
            </a:pPr>
            <a:r>
              <a:rPr lang="en-US" sz="1050" dirty="0">
                <a:solidFill>
                  <a:srgbClr val="FFC107"/>
                </a:solidFill>
                <a:latin typeface="Microsoft YaHei" pitchFamily="34" charset="0"/>
                <a:ea typeface="Microsoft YaHei" pitchFamily="34" charset="-122"/>
                <a:cs typeface="Microsoft YaHei" pitchFamily="34" charset="-120"/>
              </a:rPr>
              <a:t>Slide 17 of 20</a:t>
            </a:r>
            <a:endParaRPr lang="en-US" sz="1050" dirty="0"/>
          </a:p>
        </p:txBody>
      </p:sp>
      <p:sp>
        <p:nvSpPr>
          <p:cNvPr id="23" name="Text 18"/>
          <p:cNvSpPr/>
          <p:nvPr/>
        </p:nvSpPr>
        <p:spPr>
          <a:xfrm>
            <a:off x="590550" y="6219825"/>
            <a:ext cx="12541448" cy="347365"/>
          </a:xfrm>
          <a:prstGeom prst="rect">
            <a:avLst/>
          </a:prstGeom>
          <a:noFill/>
          <a:ln/>
        </p:spPr>
        <p:txBody>
          <a:bodyPr wrap="square" lIns="0" tIns="0" rIns="0" bIns="0" rtlCol="0" anchor="ctr" vert="horz"/>
          <a:lstStyle/>
          <a:p>
            <a:pPr indent="0" marL="0">
              <a:lnSpc>
                <a:spcPts val="1368"/>
              </a:lnSpc>
              <a:buNone/>
            </a:pPr>
            <a:r>
              <a:rPr lang="en-US" sz="1200" dirty="0">
                <a:solidFill>
                  <a:srgbClr val="000000"/>
                </a:solidFill>
                <a:latin typeface="Microsoft YaHei" pitchFamily="34" charset="0"/>
                <a:ea typeface="Microsoft YaHei" pitchFamily="34" charset="-122"/>
                <a:cs typeface="Microsoft YaHei" pitchFamily="34" charset="-120"/>
              </a:rPr>
              <a:t>Critically evaluate the evidence for the role of sleep in memory consolidation. To what extent does the synaptic homeostasis hypothesis (Tononi &amp;</a:t>
            </a:r>
            <a:pPr indent="0" marL="0">
              <a:lnSpc>
                <a:spcPts val="1368"/>
              </a:lnSpc>
              <a:buNone/>
            </a:pPr>
            <a:r>
              <a:rPr lang="en-US" sz="1200" dirty="0">
                <a:solidFill>
                  <a:srgbClr val="000000"/>
                </a:solidFill>
                <a:latin typeface="Microsoft YaHei" pitchFamily="34" charset="0"/>
                <a:ea typeface="Microsoft YaHei" pitchFamily="34" charset="-122"/>
                <a:cs typeface="Microsoft YaHei" pitchFamily="34" charset="-120"/>
              </a:rPr>
              <a:t>
</a:t>
            </a:r>
            <a:pPr indent="0" marL="0">
              <a:lnSpc>
                <a:spcPts val="1368"/>
              </a:lnSpc>
              <a:buNone/>
            </a:pPr>
            <a:r>
              <a:rPr lang="en-US" sz="1200" dirty="0">
                <a:solidFill>
                  <a:srgbClr val="000000"/>
                </a:solidFill>
                <a:latin typeface="Microsoft YaHei" pitchFamily="34" charset="0"/>
                <a:ea typeface="Microsoft YaHei" pitchFamily="34" charset="-122"/>
                <a:cs typeface="Microsoft YaHei" pitchFamily="34" charset="-120"/>
              </a:rPr>
              <a:t>Cirelli, 2006) provide a satisfactory explanation for why we sleep? Consider alternative theories and the implications of sleep deprivation research.</a:t>
            </a:r>
            <a:endParaRPr lang="en-US"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9131796" y="1234380"/>
            <a:ext cx="329059" cy="274290"/>
          </a:xfrm>
          <a:prstGeom prst="rect">
            <a:avLst/>
          </a:prstGeom>
        </p:spPr>
      </p:pic>
      <p:pic>
        <p:nvPicPr>
          <p:cNvPr id="4" name="Image 2" descr="preencoded.png">    </p:cNvPr>
          <p:cNvPicPr>
            <a:picLocks noChangeAspect="1"/>
          </p:cNvPicPr>
          <p:nvPr/>
        </p:nvPicPr>
        <p:blipFill>
          <a:blip r:embed="rId3"/>
          <a:stretch>
            <a:fillRect/>
          </a:stretch>
        </p:blipFill>
        <p:spPr>
          <a:xfrm>
            <a:off x="524173" y="1234380"/>
            <a:ext cx="280392" cy="267444"/>
          </a:xfrm>
          <a:prstGeom prst="rect">
            <a:avLst/>
          </a:prstGeom>
        </p:spPr>
      </p:pic>
      <p:sp>
        <p:nvSpPr>
          <p:cNvPr id="5" name="Text 0"/>
          <p:cNvSpPr/>
          <p:nvPr/>
        </p:nvSpPr>
        <p:spPr>
          <a:xfrm>
            <a:off x="466725" y="533400"/>
            <a:ext cx="19949160" cy="408087"/>
          </a:xfrm>
          <a:prstGeom prst="rect">
            <a:avLst/>
          </a:prstGeom>
          <a:noFill/>
          <a:ln/>
        </p:spPr>
        <p:txBody>
          <a:bodyPr wrap="square" lIns="0" tIns="0" rIns="0" bIns="0" rtlCol="0" anchor="ctr" vert="horz"/>
          <a:lstStyle/>
          <a:p>
            <a:pPr indent="0" marL="0">
              <a:lnSpc>
                <a:spcPts val="3213"/>
              </a:lnSpc>
              <a:buNone/>
            </a:pPr>
            <a:r>
              <a:rPr lang="en-US" sz="2550" b="1" dirty="0">
                <a:solidFill>
                  <a:srgbClr val="FFFFFF"/>
                </a:solidFill>
                <a:latin typeface="Arial" pitchFamily="34" charset="0"/>
                <a:ea typeface="Arial" pitchFamily="34" charset="-122"/>
                <a:cs typeface="Arial" pitchFamily="34" charset="-120"/>
              </a:rPr>
              <a:t>Session 16: Psychopharmacology — Drugs &amp; the Brain</a:t>
            </a:r>
            <a:endParaRPr lang="en-US" sz="2550" dirty="0"/>
          </a:p>
        </p:txBody>
      </p:sp>
      <p:sp>
        <p:nvSpPr>
          <p:cNvPr id="6" name="Text 1"/>
          <p:cNvSpPr/>
          <p:nvPr/>
        </p:nvSpPr>
        <p:spPr>
          <a:xfrm>
            <a:off x="857250" y="1219200"/>
            <a:ext cx="2880360" cy="216098"/>
          </a:xfrm>
          <a:prstGeom prst="rect">
            <a:avLst/>
          </a:prstGeom>
          <a:noFill/>
          <a:ln/>
        </p:spPr>
        <p:txBody>
          <a:bodyPr wrap="square" lIns="0" tIns="0" rIns="0" bIns="0" rtlCol="0" anchor="ctr" vert="horz"/>
          <a:lstStyle/>
          <a:p>
            <a:pPr indent="0" marL="0">
              <a:lnSpc>
                <a:spcPts val="1701"/>
              </a:lnSpc>
              <a:buNone/>
            </a:pPr>
            <a:r>
              <a:rPr lang="en-US" sz="1575" b="1" dirty="0">
                <a:solidFill>
                  <a:srgbClr val="F0C443"/>
                </a:solidFill>
                <a:latin typeface="Arial" pitchFamily="34" charset="0"/>
                <a:ea typeface="Arial" pitchFamily="34" charset="-122"/>
                <a:cs typeface="Arial" pitchFamily="34" charset="-120"/>
              </a:rPr>
              <a:t>Main Content</a:t>
            </a:r>
            <a:endParaRPr lang="en-US" sz="1575" dirty="0"/>
          </a:p>
        </p:txBody>
      </p:sp>
      <p:sp>
        <p:nvSpPr>
          <p:cNvPr id="7" name="Text 2"/>
          <p:cNvSpPr/>
          <p:nvPr/>
        </p:nvSpPr>
        <p:spPr>
          <a:xfrm>
            <a:off x="9496425" y="1219200"/>
            <a:ext cx="3886200" cy="205680"/>
          </a:xfrm>
          <a:prstGeom prst="rect">
            <a:avLst/>
          </a:prstGeom>
          <a:noFill/>
          <a:ln/>
        </p:spPr>
        <p:txBody>
          <a:bodyPr wrap="square" lIns="0" tIns="0" rIns="0" bIns="0" rtlCol="0" anchor="ctr" vert="horz"/>
          <a:lstStyle/>
          <a:p>
            <a:pPr indent="0" marL="0">
              <a:lnSpc>
                <a:spcPts val="1620"/>
              </a:lnSpc>
              <a:buNone/>
            </a:pPr>
            <a:r>
              <a:rPr lang="en-US" sz="1500" b="1" dirty="0">
                <a:solidFill>
                  <a:srgbClr val="F0C443"/>
                </a:solidFill>
                <a:latin typeface="Arial" pitchFamily="34" charset="0"/>
                <a:ea typeface="Arial" pitchFamily="34" charset="-122"/>
                <a:cs typeface="Arial" pitchFamily="34" charset="-120"/>
              </a:rPr>
              <a:t>Visual Suggestion</a:t>
            </a:r>
            <a:endParaRPr lang="en-US" sz="1500" dirty="0"/>
          </a:p>
        </p:txBody>
      </p:sp>
      <p:sp>
        <p:nvSpPr>
          <p:cNvPr id="8" name="Text 3"/>
          <p:cNvSpPr/>
          <p:nvPr/>
        </p:nvSpPr>
        <p:spPr>
          <a:xfrm>
            <a:off x="590550" y="6019800"/>
            <a:ext cx="12290078" cy="553641"/>
          </a:xfrm>
          <a:prstGeom prst="rect">
            <a:avLst/>
          </a:prstGeom>
          <a:noFill/>
          <a:ln/>
        </p:spPr>
        <p:txBody>
          <a:bodyPr wrap="square" lIns="0" tIns="0" rIns="0" bIns="0" rtlCol="0" anchor="ctr" vert="horz"/>
          <a:lstStyle/>
          <a:p>
            <a:pPr indent="0" marL="0">
              <a:lnSpc>
                <a:spcPts val="1454"/>
              </a:lnSpc>
              <a:buNone/>
            </a:pPr>
            <a:r>
              <a:rPr lang="en-US" sz="1275" dirty="0">
                <a:solidFill>
                  <a:srgbClr val="000000"/>
                </a:solidFill>
                <a:latin typeface="Arial" pitchFamily="34" charset="0"/>
                <a:ea typeface="Arial" pitchFamily="34" charset="-122"/>
                <a:cs typeface="Arial" pitchFamily="34" charset="-120"/>
              </a:rPr>
              <a:t>Discussion Prompt: To what extent does the dopamine hypothesis of addiction provide a complete explanation of addictive behaviour?</a:t>
            </a:r>
            <a:pPr indent="0" marL="0">
              <a:lnSpc>
                <a:spcPts val="1454"/>
              </a:lnSpc>
              <a:buNone/>
            </a:pPr>
            <a:r>
              <a:rPr lang="en-US" sz="1275" dirty="0">
                <a:solidFill>
                  <a:srgbClr val="000000"/>
                </a:solidFill>
                <a:latin typeface="Arial" pitchFamily="34" charset="0"/>
                <a:ea typeface="Arial" pitchFamily="34" charset="-122"/>
                <a:cs typeface="Arial" pitchFamily="34" charset="-120"/>
              </a:rPr>
              <a:t>
</a:t>
            </a:r>
            <a:pPr indent="0" marL="0">
              <a:lnSpc>
                <a:spcPts val="1454"/>
              </a:lnSpc>
              <a:buNone/>
            </a:pPr>
            <a:r>
              <a:rPr lang="en-US" sz="1275" dirty="0">
                <a:solidFill>
                  <a:srgbClr val="000000"/>
                </a:solidFill>
                <a:latin typeface="Arial" pitchFamily="34" charset="0"/>
                <a:ea typeface="Arial" pitchFamily="34" charset="-122"/>
                <a:cs typeface="Arial" pitchFamily="34" charset="-120"/>
              </a:rPr>
              <a:t>Critically evaluate the evidence for and against purely biological explanations of addiction, considering psychological and social factors in</a:t>
            </a:r>
            <a:pPr indent="0" marL="0">
              <a:lnSpc>
                <a:spcPts val="1454"/>
              </a:lnSpc>
              <a:buNone/>
            </a:pPr>
            <a:r>
              <a:rPr lang="en-US" sz="1275" dirty="0">
                <a:solidFill>
                  <a:srgbClr val="000000"/>
                </a:solidFill>
                <a:latin typeface="Arial" pitchFamily="34" charset="0"/>
                <a:ea typeface="Arial" pitchFamily="34" charset="-122"/>
                <a:cs typeface="Arial" pitchFamily="34" charset="-120"/>
              </a:rPr>
              <a:t>
</a:t>
            </a:r>
            <a:pPr indent="0" marL="0">
              <a:lnSpc>
                <a:spcPts val="1454"/>
              </a:lnSpc>
              <a:buNone/>
            </a:pPr>
            <a:r>
              <a:rPr lang="en-US" sz="1275" dirty="0">
                <a:solidFill>
                  <a:srgbClr val="000000"/>
                </a:solidFill>
                <a:latin typeface="Arial" pitchFamily="34" charset="0"/>
                <a:ea typeface="Arial" pitchFamily="34" charset="-122"/>
                <a:cs typeface="Arial" pitchFamily="34" charset="-120"/>
              </a:rPr>
              <a:t>the development and maintenance of substance use disorders.</a:t>
            </a:r>
            <a:endParaRPr lang="en-US" sz="1275" dirty="0"/>
          </a:p>
        </p:txBody>
      </p:sp>
      <p:sp>
        <p:nvSpPr>
          <p:cNvPr id="9" name="Text 4"/>
          <p:cNvSpPr/>
          <p:nvPr/>
        </p:nvSpPr>
        <p:spPr>
          <a:xfrm>
            <a:off x="590550" y="1524000"/>
            <a:ext cx="9052471" cy="325636"/>
          </a:xfrm>
          <a:prstGeom prst="rect">
            <a:avLst/>
          </a:prstGeom>
          <a:noFill/>
          <a:ln/>
        </p:spPr>
        <p:txBody>
          <a:bodyPr wrap="square" lIns="0" tIns="0" rIns="0" bIns="0" rtlCol="0" anchor="ctr" vert="horz"/>
          <a:lstStyle/>
          <a:p>
            <a:pPr indent="0" marL="0">
              <a:lnSpc>
                <a:spcPts val="1283"/>
              </a:lnSpc>
              <a:buNone/>
            </a:pPr>
            <a:r>
              <a:rPr lang="en-US" sz="1125" dirty="0">
                <a:solidFill>
                  <a:srgbClr val="FFFFFF"/>
                </a:solidFill>
                <a:latin typeface="Arial" pitchFamily="34" charset="0"/>
                <a:ea typeface="Arial" pitchFamily="34" charset="-122"/>
                <a:cs typeface="Arial" pitchFamily="34" charset="-120"/>
              </a:rPr>
              <a:t>• Definition: Psychopharmacology is the study of how drugs affect the mind and behaviour through their actions</a:t>
            </a:r>
            <a:pPr indent="0" marL="0">
              <a:lnSpc>
                <a:spcPts val="1283"/>
              </a:lnSpc>
              <a:buNone/>
            </a:pPr>
            <a:r>
              <a:rPr lang="en-US" sz="1125" dirty="0">
                <a:solidFill>
                  <a:srgbClr val="FFFFFF"/>
                </a:solidFill>
                <a:latin typeface="Arial" pitchFamily="34" charset="0"/>
                <a:ea typeface="Arial" pitchFamily="34" charset="-122"/>
                <a:cs typeface="Arial" pitchFamily="34" charset="-120"/>
              </a:rPr>
              <a:t>
</a:t>
            </a:r>
            <a:pPr indent="0" marL="0">
              <a:lnSpc>
                <a:spcPts val="1283"/>
              </a:lnSpc>
              <a:buNone/>
            </a:pPr>
            <a:r>
              <a:rPr lang="en-US" sz="1125" dirty="0">
                <a:solidFill>
                  <a:srgbClr val="FFFFFF"/>
                </a:solidFill>
                <a:latin typeface="Arial" pitchFamily="34" charset="0"/>
                <a:ea typeface="Arial" pitchFamily="34" charset="-122"/>
                <a:cs typeface="Arial" pitchFamily="34" charset="-120"/>
              </a:rPr>
              <a:t>on the nervous system. Drugs alter neurotransmitter systems via agonist or antagonist mechanisms.</a:t>
            </a:r>
            <a:endParaRPr lang="en-US" sz="1125" dirty="0"/>
          </a:p>
        </p:txBody>
      </p:sp>
      <p:sp>
        <p:nvSpPr>
          <p:cNvPr id="10" name="Text 5"/>
          <p:cNvSpPr/>
          <p:nvPr/>
        </p:nvSpPr>
        <p:spPr>
          <a:xfrm>
            <a:off x="590550" y="1933575"/>
            <a:ext cx="3291840" cy="173682"/>
          </a:xfrm>
          <a:prstGeom prst="rect">
            <a:avLst/>
          </a:prstGeom>
          <a:noFill/>
          <a:ln/>
        </p:spPr>
        <p:txBody>
          <a:bodyPr wrap="square" lIns="0" tIns="0" rIns="0" bIns="0" rtlCol="0" anchor="ctr" vert="horz"/>
          <a:lstStyle/>
          <a:p>
            <a:pPr indent="0" marL="0">
              <a:lnSpc>
                <a:spcPts val="1368"/>
              </a:lnSpc>
              <a:buNone/>
            </a:pPr>
            <a:r>
              <a:rPr lang="en-US" sz="1200" dirty="0">
                <a:solidFill>
                  <a:srgbClr val="FFFFFF"/>
                </a:solidFill>
                <a:latin typeface="Arial" pitchFamily="34" charset="0"/>
                <a:ea typeface="Arial" pitchFamily="34" charset="-122"/>
                <a:cs typeface="Arial" pitchFamily="34" charset="-120"/>
              </a:rPr>
              <a:t>• Drug Mechanisms:</a:t>
            </a:r>
            <a:endParaRPr lang="en-US" sz="1200" dirty="0"/>
          </a:p>
        </p:txBody>
      </p:sp>
      <p:sp>
        <p:nvSpPr>
          <p:cNvPr id="11" name="Text 6"/>
          <p:cNvSpPr/>
          <p:nvPr/>
        </p:nvSpPr>
        <p:spPr>
          <a:xfrm>
            <a:off x="590550" y="2143125"/>
            <a:ext cx="9010650" cy="325636"/>
          </a:xfrm>
          <a:prstGeom prst="rect">
            <a:avLst/>
          </a:prstGeom>
          <a:noFill/>
          <a:ln/>
        </p:spPr>
        <p:txBody>
          <a:bodyPr wrap="square" lIns="0" tIns="0" rIns="0" bIns="0" rtlCol="0" anchor="ctr" vert="horz"/>
          <a:lstStyle/>
          <a:p>
            <a:pPr indent="0" marL="0">
              <a:lnSpc>
                <a:spcPts val="1283"/>
              </a:lnSpc>
              <a:buNone/>
            </a:pPr>
            <a:r>
              <a:rPr lang="en-US" sz="1125" dirty="0">
                <a:solidFill>
                  <a:srgbClr val="FFFFFF"/>
                </a:solidFill>
                <a:latin typeface="Arial" pitchFamily="34" charset="0"/>
                <a:ea typeface="Arial" pitchFamily="34" charset="-122"/>
                <a:cs typeface="Arial" pitchFamily="34" charset="-120"/>
              </a:rPr>
              <a:t>– Agonists: Mimic or enhance neurotransmitter action (e.g., morphine = opioid agonist; nicotine = ACh agonist;</a:t>
            </a:r>
            <a:pPr indent="0" marL="0">
              <a:lnSpc>
                <a:spcPts val="1283"/>
              </a:lnSpc>
              <a:buNone/>
            </a:pPr>
            <a:r>
              <a:rPr lang="en-US" sz="1125" dirty="0">
                <a:solidFill>
                  <a:srgbClr val="FFFFFF"/>
                </a:solidFill>
                <a:latin typeface="Arial" pitchFamily="34" charset="0"/>
                <a:ea typeface="Arial" pitchFamily="34" charset="-122"/>
                <a:cs typeface="Arial" pitchFamily="34" charset="-120"/>
              </a:rPr>
              <a:t>
</a:t>
            </a:r>
            <a:pPr indent="0" marL="0">
              <a:lnSpc>
                <a:spcPts val="1283"/>
              </a:lnSpc>
              <a:buNone/>
            </a:pPr>
            <a:r>
              <a:rPr lang="en-US" sz="1125" dirty="0">
                <a:solidFill>
                  <a:srgbClr val="FFFFFF"/>
                </a:solidFill>
                <a:latin typeface="Arial" pitchFamily="34" charset="0"/>
                <a:ea typeface="Arial" pitchFamily="34" charset="-122"/>
                <a:cs typeface="Arial" pitchFamily="34" charset="-120"/>
              </a:rPr>
              <a:t>benzodiazepines = GABA agonist).</a:t>
            </a:r>
            <a:endParaRPr lang="en-US" sz="1125" dirty="0"/>
          </a:p>
        </p:txBody>
      </p:sp>
      <p:sp>
        <p:nvSpPr>
          <p:cNvPr id="12" name="Text 7"/>
          <p:cNvSpPr/>
          <p:nvPr/>
        </p:nvSpPr>
        <p:spPr>
          <a:xfrm>
            <a:off x="590550" y="2524125"/>
            <a:ext cx="18288000" cy="162818"/>
          </a:xfrm>
          <a:prstGeom prst="rect">
            <a:avLst/>
          </a:prstGeom>
          <a:noFill/>
          <a:ln/>
        </p:spPr>
        <p:txBody>
          <a:bodyPr wrap="square" lIns="0" tIns="0" rIns="0" bIns="0" rtlCol="0" anchor="ctr" vert="horz"/>
          <a:lstStyle/>
          <a:p>
            <a:pPr indent="0" marL="0">
              <a:lnSpc>
                <a:spcPts val="1283"/>
              </a:lnSpc>
              <a:buNone/>
            </a:pPr>
            <a:r>
              <a:rPr lang="en-US" sz="1125" dirty="0">
                <a:solidFill>
                  <a:srgbClr val="FFFFFF"/>
                </a:solidFill>
                <a:latin typeface="Arial" pitchFamily="34" charset="0"/>
                <a:ea typeface="Arial" pitchFamily="34" charset="-122"/>
                <a:cs typeface="Arial" pitchFamily="34" charset="-120"/>
              </a:rPr>
              <a:t>– Antagonists: Block receptors (e.g., haloperidol = dopamine D2 antagonist; naloxone = opioid antagonist).</a:t>
            </a:r>
            <a:endParaRPr lang="en-US" sz="1125" dirty="0"/>
          </a:p>
        </p:txBody>
      </p:sp>
      <p:sp>
        <p:nvSpPr>
          <p:cNvPr id="13" name="Text 8"/>
          <p:cNvSpPr/>
          <p:nvPr/>
        </p:nvSpPr>
        <p:spPr>
          <a:xfrm>
            <a:off x="590550" y="2714625"/>
            <a:ext cx="8371433" cy="325636"/>
          </a:xfrm>
          <a:prstGeom prst="rect">
            <a:avLst/>
          </a:prstGeom>
          <a:noFill/>
          <a:ln/>
        </p:spPr>
        <p:txBody>
          <a:bodyPr wrap="square" lIns="0" tIns="0" rIns="0" bIns="0" rtlCol="0" anchor="ctr" vert="horz"/>
          <a:lstStyle/>
          <a:p>
            <a:pPr indent="0" marL="0">
              <a:lnSpc>
                <a:spcPts val="1283"/>
              </a:lnSpc>
              <a:buNone/>
            </a:pPr>
            <a:r>
              <a:rPr lang="en-US" sz="1125" dirty="0">
                <a:solidFill>
                  <a:srgbClr val="FFFFFF"/>
                </a:solidFill>
                <a:latin typeface="Arial" pitchFamily="34" charset="0"/>
                <a:ea typeface="Arial" pitchFamily="34" charset="-122"/>
                <a:cs typeface="Arial" pitchFamily="34" charset="-120"/>
              </a:rPr>
              <a:t>– Reuptake inhibitors: Block transporter proteins (e.g., SSRIs block serotonin reuptake; cocaine blocks</a:t>
            </a:r>
            <a:pPr indent="0" marL="0">
              <a:lnSpc>
                <a:spcPts val="1283"/>
              </a:lnSpc>
              <a:buNone/>
            </a:pPr>
            <a:r>
              <a:rPr lang="en-US" sz="1125" dirty="0">
                <a:solidFill>
                  <a:srgbClr val="FFFFFF"/>
                </a:solidFill>
                <a:latin typeface="Arial" pitchFamily="34" charset="0"/>
                <a:ea typeface="Arial" pitchFamily="34" charset="-122"/>
                <a:cs typeface="Arial" pitchFamily="34" charset="-120"/>
              </a:rPr>
              <a:t>
</a:t>
            </a:r>
            <a:pPr indent="0" marL="0">
              <a:lnSpc>
                <a:spcPts val="1283"/>
              </a:lnSpc>
              <a:buNone/>
            </a:pPr>
            <a:r>
              <a:rPr lang="en-US" sz="1125" dirty="0">
                <a:solidFill>
                  <a:srgbClr val="FFFFFF"/>
                </a:solidFill>
                <a:latin typeface="Arial" pitchFamily="34" charset="0"/>
                <a:ea typeface="Arial" pitchFamily="34" charset="-122"/>
                <a:cs typeface="Arial" pitchFamily="34" charset="-120"/>
              </a:rPr>
              <a:t>dopamine/noradrenaline/serotonin reuptake).</a:t>
            </a:r>
            <a:endParaRPr lang="en-US" sz="1125" dirty="0"/>
          </a:p>
        </p:txBody>
      </p:sp>
      <p:sp>
        <p:nvSpPr>
          <p:cNvPr id="14" name="Text 9"/>
          <p:cNvSpPr/>
          <p:nvPr/>
        </p:nvSpPr>
        <p:spPr>
          <a:xfrm>
            <a:off x="590550" y="3057525"/>
            <a:ext cx="16116300" cy="162818"/>
          </a:xfrm>
          <a:prstGeom prst="rect">
            <a:avLst/>
          </a:prstGeom>
          <a:noFill/>
          <a:ln/>
        </p:spPr>
        <p:txBody>
          <a:bodyPr wrap="square" lIns="0" tIns="0" rIns="0" bIns="0" rtlCol="0" anchor="ctr" vert="horz"/>
          <a:lstStyle/>
          <a:p>
            <a:pPr indent="0" marL="0">
              <a:lnSpc>
                <a:spcPts val="1283"/>
              </a:lnSpc>
              <a:buNone/>
            </a:pPr>
            <a:r>
              <a:rPr lang="en-US" sz="1125" dirty="0">
                <a:solidFill>
                  <a:srgbClr val="FFFFFF"/>
                </a:solidFill>
                <a:latin typeface="Arial" pitchFamily="34" charset="0"/>
                <a:ea typeface="Arial" pitchFamily="34" charset="-122"/>
                <a:cs typeface="Arial" pitchFamily="34" charset="-120"/>
              </a:rPr>
              <a:t>– MAO inhibitors: Prevent enzymatic breakdown of monoamines (e.g., phenelzine for depression).</a:t>
            </a:r>
            <a:endParaRPr lang="en-US" sz="1125" dirty="0"/>
          </a:p>
        </p:txBody>
      </p:sp>
      <p:sp>
        <p:nvSpPr>
          <p:cNvPr id="15" name="Text 10"/>
          <p:cNvSpPr/>
          <p:nvPr/>
        </p:nvSpPr>
        <p:spPr>
          <a:xfrm>
            <a:off x="590550" y="3276600"/>
            <a:ext cx="8769548" cy="488454"/>
          </a:xfrm>
          <a:prstGeom prst="rect">
            <a:avLst/>
          </a:prstGeom>
          <a:noFill/>
          <a:ln/>
        </p:spPr>
        <p:txBody>
          <a:bodyPr wrap="square" lIns="0" tIns="0" rIns="0" bIns="0" rtlCol="0" anchor="ctr" vert="horz"/>
          <a:lstStyle/>
          <a:p>
            <a:pPr indent="0" marL="0">
              <a:lnSpc>
                <a:spcPts val="1283"/>
              </a:lnSpc>
              <a:buNone/>
            </a:pPr>
            <a:r>
              <a:rPr lang="en-US" sz="1125" dirty="0">
                <a:solidFill>
                  <a:srgbClr val="FFFFFF"/>
                </a:solidFill>
                <a:latin typeface="Arial" pitchFamily="34" charset="0"/>
                <a:ea typeface="Arial" pitchFamily="34" charset="-122"/>
                <a:cs typeface="Arial" pitchFamily="34" charset="-120"/>
              </a:rPr>
              <a:t>• Addiction &amp; the Reward Pathway: Mesolimbic dopamine pathway (VTA → nucleus accumbens) is the neural</a:t>
            </a:r>
            <a:pPr indent="0" marL="0">
              <a:lnSpc>
                <a:spcPts val="1283"/>
              </a:lnSpc>
              <a:buNone/>
            </a:pPr>
            <a:r>
              <a:rPr lang="en-US" sz="1125" dirty="0">
                <a:solidFill>
                  <a:srgbClr val="FFFFFF"/>
                </a:solidFill>
                <a:latin typeface="Arial" pitchFamily="34" charset="0"/>
                <a:ea typeface="Arial" pitchFamily="34" charset="-122"/>
                <a:cs typeface="Arial" pitchFamily="34" charset="-120"/>
              </a:rPr>
              <a:t>
</a:t>
            </a:r>
            <a:pPr indent="0" marL="0">
              <a:lnSpc>
                <a:spcPts val="1283"/>
              </a:lnSpc>
              <a:buNone/>
            </a:pPr>
            <a:r>
              <a:rPr lang="en-US" sz="1125" dirty="0">
                <a:solidFill>
                  <a:srgbClr val="FFFFFF"/>
                </a:solidFill>
                <a:latin typeface="Arial" pitchFamily="34" charset="0"/>
                <a:ea typeface="Arial" pitchFamily="34" charset="-122"/>
                <a:cs typeface="Arial" pitchFamily="34" charset="-120"/>
              </a:rPr>
              <a:t>substrate of reward and addiction. All addictive drugs increase dopamine in nucleus accumbens. Tolerance:</a:t>
            </a:r>
            <a:pPr indent="0" marL="0">
              <a:lnSpc>
                <a:spcPts val="1283"/>
              </a:lnSpc>
              <a:buNone/>
            </a:pPr>
            <a:r>
              <a:rPr lang="en-US" sz="1125" dirty="0">
                <a:solidFill>
                  <a:srgbClr val="FFFFFF"/>
                </a:solidFill>
                <a:latin typeface="Arial" pitchFamily="34" charset="0"/>
                <a:ea typeface="Arial" pitchFamily="34" charset="-122"/>
                <a:cs typeface="Arial" pitchFamily="34" charset="-120"/>
              </a:rPr>
              <a:t>
</a:t>
            </a:r>
            <a:pPr indent="0" marL="0">
              <a:lnSpc>
                <a:spcPts val="1283"/>
              </a:lnSpc>
              <a:buNone/>
            </a:pPr>
            <a:r>
              <a:rPr lang="en-US" sz="1125" dirty="0">
                <a:solidFill>
                  <a:srgbClr val="FFFFFF"/>
                </a:solidFill>
                <a:latin typeface="Arial" pitchFamily="34" charset="0"/>
                <a:ea typeface="Arial" pitchFamily="34" charset="-122"/>
                <a:cs typeface="Arial" pitchFamily="34" charset="-120"/>
              </a:rPr>
              <a:t>receptor downregulation requires increasing doses. Withdrawal: rebound effects when drug removed.</a:t>
            </a:r>
            <a:endParaRPr lang="en-US" sz="1125" dirty="0"/>
          </a:p>
        </p:txBody>
      </p:sp>
      <p:sp>
        <p:nvSpPr>
          <p:cNvPr id="16" name="Text 11"/>
          <p:cNvSpPr/>
          <p:nvPr/>
        </p:nvSpPr>
        <p:spPr>
          <a:xfrm>
            <a:off x="590550" y="4010025"/>
            <a:ext cx="4457700" cy="162818"/>
          </a:xfrm>
          <a:prstGeom prst="rect">
            <a:avLst/>
          </a:prstGeom>
          <a:noFill/>
          <a:ln/>
        </p:spPr>
        <p:txBody>
          <a:bodyPr wrap="square" lIns="0" tIns="0" rIns="0" bIns="0" rtlCol="0" anchor="ctr" vert="horz"/>
          <a:lstStyle/>
          <a:p>
            <a:pPr indent="0" marL="0">
              <a:lnSpc>
                <a:spcPts val="1283"/>
              </a:lnSpc>
              <a:buNone/>
            </a:pPr>
            <a:r>
              <a:rPr lang="en-US" sz="1125" dirty="0">
                <a:solidFill>
                  <a:srgbClr val="FFFFFF"/>
                </a:solidFill>
                <a:latin typeface="Arial" pitchFamily="34" charset="0"/>
                <a:ea typeface="Arial" pitchFamily="34" charset="-122"/>
                <a:cs typeface="Arial" pitchFamily="34" charset="-120"/>
              </a:rPr>
              <a:t>• Psychiatric Medications:</a:t>
            </a:r>
            <a:endParaRPr lang="en-US" sz="1125" dirty="0"/>
          </a:p>
        </p:txBody>
      </p:sp>
      <p:sp>
        <p:nvSpPr>
          <p:cNvPr id="17" name="Text 12"/>
          <p:cNvSpPr/>
          <p:nvPr/>
        </p:nvSpPr>
        <p:spPr>
          <a:xfrm>
            <a:off x="590550" y="4219575"/>
            <a:ext cx="17556480" cy="173682"/>
          </a:xfrm>
          <a:prstGeom prst="rect">
            <a:avLst/>
          </a:prstGeom>
          <a:noFill/>
          <a:ln/>
        </p:spPr>
        <p:txBody>
          <a:bodyPr wrap="square" lIns="0" tIns="0" rIns="0" bIns="0" rtlCol="0" anchor="ctr" vert="horz"/>
          <a:lstStyle/>
          <a:p>
            <a:pPr indent="0" marL="0">
              <a:lnSpc>
                <a:spcPts val="1368"/>
              </a:lnSpc>
              <a:buNone/>
            </a:pPr>
            <a:r>
              <a:rPr lang="en-US" sz="1200" dirty="0">
                <a:solidFill>
                  <a:srgbClr val="FFFFFF"/>
                </a:solidFill>
                <a:latin typeface="Arial" pitchFamily="34" charset="0"/>
                <a:ea typeface="Arial" pitchFamily="34" charset="-122"/>
                <a:cs typeface="Arial" pitchFamily="34" charset="-120"/>
              </a:rPr>
              <a:t>– Antidepressants: SSRIs (fluoxetine), SNRIs, TCAs, MAOIs — all increase monoamine availability.</a:t>
            </a:r>
            <a:endParaRPr lang="en-US" sz="1200" dirty="0"/>
          </a:p>
        </p:txBody>
      </p:sp>
      <p:sp>
        <p:nvSpPr>
          <p:cNvPr id="18" name="Text 13"/>
          <p:cNvSpPr/>
          <p:nvPr/>
        </p:nvSpPr>
        <p:spPr>
          <a:xfrm>
            <a:off x="590550" y="4410075"/>
            <a:ext cx="8811518" cy="325636"/>
          </a:xfrm>
          <a:prstGeom prst="rect">
            <a:avLst/>
          </a:prstGeom>
          <a:noFill/>
          <a:ln/>
        </p:spPr>
        <p:txBody>
          <a:bodyPr wrap="square" lIns="0" tIns="0" rIns="0" bIns="0" rtlCol="0" anchor="ctr" vert="horz"/>
          <a:lstStyle/>
          <a:p>
            <a:pPr indent="0" marL="0">
              <a:lnSpc>
                <a:spcPts val="1283"/>
              </a:lnSpc>
              <a:buNone/>
            </a:pPr>
            <a:r>
              <a:rPr lang="en-US" sz="1125" dirty="0">
                <a:solidFill>
                  <a:srgbClr val="FFFFFF"/>
                </a:solidFill>
                <a:latin typeface="Arial" pitchFamily="34" charset="0"/>
                <a:ea typeface="Arial" pitchFamily="34" charset="-122"/>
                <a:cs typeface="Arial" pitchFamily="34" charset="-120"/>
              </a:rPr>
              <a:t>– Antipsychotics: Typical (haloperidol — D2 antagonist); atypical (clozapine — D2/5-HT2A antagonist). Treat</a:t>
            </a:r>
            <a:pPr indent="0" marL="0">
              <a:lnSpc>
                <a:spcPts val="1283"/>
              </a:lnSpc>
              <a:buNone/>
            </a:pPr>
            <a:r>
              <a:rPr lang="en-US" sz="1125" dirty="0">
                <a:solidFill>
                  <a:srgbClr val="FFFFFF"/>
                </a:solidFill>
                <a:latin typeface="Arial" pitchFamily="34" charset="0"/>
                <a:ea typeface="Arial" pitchFamily="34" charset="-122"/>
                <a:cs typeface="Arial" pitchFamily="34" charset="-120"/>
              </a:rPr>
              <a:t>
</a:t>
            </a:r>
            <a:pPr indent="0" marL="0">
              <a:lnSpc>
                <a:spcPts val="1283"/>
              </a:lnSpc>
              <a:buNone/>
            </a:pPr>
            <a:r>
              <a:rPr lang="en-US" sz="1125" dirty="0">
                <a:solidFill>
                  <a:srgbClr val="FFFFFF"/>
                </a:solidFill>
                <a:latin typeface="Arial" pitchFamily="34" charset="0"/>
                <a:ea typeface="Arial" pitchFamily="34" charset="-122"/>
                <a:cs typeface="Arial" pitchFamily="34" charset="-120"/>
              </a:rPr>
              <a:t>positive symptoms of schizophrenia.</a:t>
            </a:r>
            <a:endParaRPr lang="en-US" sz="1125" dirty="0"/>
          </a:p>
        </p:txBody>
      </p:sp>
      <p:sp>
        <p:nvSpPr>
          <p:cNvPr id="19" name="Text 14"/>
          <p:cNvSpPr/>
          <p:nvPr/>
        </p:nvSpPr>
        <p:spPr>
          <a:xfrm>
            <a:off x="590550" y="4752975"/>
            <a:ext cx="15788640" cy="173682"/>
          </a:xfrm>
          <a:prstGeom prst="rect">
            <a:avLst/>
          </a:prstGeom>
          <a:noFill/>
          <a:ln/>
        </p:spPr>
        <p:txBody>
          <a:bodyPr wrap="square" lIns="0" tIns="0" rIns="0" bIns="0" rtlCol="0" anchor="ctr" vert="horz"/>
          <a:lstStyle/>
          <a:p>
            <a:pPr indent="0" marL="0">
              <a:lnSpc>
                <a:spcPts val="1368"/>
              </a:lnSpc>
              <a:buNone/>
            </a:pPr>
            <a:r>
              <a:rPr lang="en-US" sz="1200" dirty="0">
                <a:solidFill>
                  <a:srgbClr val="FFFFFF"/>
                </a:solidFill>
                <a:latin typeface="Arial" pitchFamily="34" charset="0"/>
                <a:ea typeface="Arial" pitchFamily="34" charset="-122"/>
                <a:cs typeface="Arial" pitchFamily="34" charset="-120"/>
              </a:rPr>
              <a:t>– Anxiolytics: Benzodiazepines (GABA-A agonists); buspirone (5-HT1A partial agonist).</a:t>
            </a:r>
            <a:endParaRPr lang="en-US" sz="1200" dirty="0"/>
          </a:p>
        </p:txBody>
      </p:sp>
      <p:sp>
        <p:nvSpPr>
          <p:cNvPr id="20" name="Text 15"/>
          <p:cNvSpPr/>
          <p:nvPr/>
        </p:nvSpPr>
        <p:spPr>
          <a:xfrm>
            <a:off x="590550" y="4943475"/>
            <a:ext cx="14058900" cy="162818"/>
          </a:xfrm>
          <a:prstGeom prst="rect">
            <a:avLst/>
          </a:prstGeom>
          <a:noFill/>
          <a:ln/>
        </p:spPr>
        <p:txBody>
          <a:bodyPr wrap="square" lIns="0" tIns="0" rIns="0" bIns="0" rtlCol="0" anchor="ctr" vert="horz"/>
          <a:lstStyle/>
          <a:p>
            <a:pPr indent="0" marL="0">
              <a:lnSpc>
                <a:spcPts val="1283"/>
              </a:lnSpc>
              <a:buNone/>
            </a:pPr>
            <a:r>
              <a:rPr lang="en-US" sz="1125" dirty="0">
                <a:solidFill>
                  <a:srgbClr val="FFFFFF"/>
                </a:solidFill>
                <a:latin typeface="Arial" pitchFamily="34" charset="0"/>
                <a:ea typeface="Arial" pitchFamily="34" charset="-122"/>
                <a:cs typeface="Arial" pitchFamily="34" charset="-120"/>
              </a:rPr>
              <a:t>– Mood stabilisers: Lithium (mechanism unclear; affects second messenger systems).</a:t>
            </a:r>
            <a:endParaRPr lang="en-US" sz="1125" dirty="0"/>
          </a:p>
        </p:txBody>
      </p:sp>
      <p:sp>
        <p:nvSpPr>
          <p:cNvPr id="21" name="Text 16"/>
          <p:cNvSpPr/>
          <p:nvPr/>
        </p:nvSpPr>
        <p:spPr>
          <a:xfrm>
            <a:off x="590550" y="5200650"/>
            <a:ext cx="8905875" cy="455861"/>
          </a:xfrm>
          <a:prstGeom prst="rect">
            <a:avLst/>
          </a:prstGeom>
          <a:noFill/>
          <a:ln/>
        </p:spPr>
        <p:txBody>
          <a:bodyPr wrap="square" lIns="0" tIns="0" rIns="0" bIns="0" rtlCol="0" anchor="ctr" vert="horz"/>
          <a:lstStyle/>
          <a:p>
            <a:pPr indent="0" marL="0">
              <a:lnSpc>
                <a:spcPts val="1197"/>
              </a:lnSpc>
              <a:buNone/>
            </a:pPr>
            <a:r>
              <a:rPr lang="en-US" sz="1050" dirty="0">
                <a:solidFill>
                  <a:srgbClr val="FFFFFF"/>
                </a:solidFill>
                <a:latin typeface="Arial" pitchFamily="34" charset="0"/>
                <a:ea typeface="Arial" pitchFamily="34" charset="-122"/>
                <a:cs typeface="Arial" pitchFamily="34" charset="-120"/>
              </a:rPr>
              <a:t>• Critical Evaluation: Pharmacological treatments are effective but not curative. Side effects (tardive dyskinesia,</a:t>
            </a:r>
            <a:pPr indent="0" marL="0">
              <a:lnSpc>
                <a:spcPts val="1197"/>
              </a:lnSpc>
              <a:buNone/>
            </a:pPr>
            <a:r>
              <a:rPr lang="en-US" sz="1050" dirty="0">
                <a:solidFill>
                  <a:srgbClr val="FFFFFF"/>
                </a:solidFill>
                <a:latin typeface="Arial" pitchFamily="34" charset="0"/>
                <a:ea typeface="Arial" pitchFamily="34" charset="-122"/>
                <a:cs typeface="Arial" pitchFamily="34" charset="-120"/>
              </a:rPr>
              <a:t>
</a:t>
            </a:r>
            <a:pPr indent="0" marL="0">
              <a:lnSpc>
                <a:spcPts val="1197"/>
              </a:lnSpc>
              <a:buNone/>
            </a:pPr>
            <a:r>
              <a:rPr lang="en-US" sz="1050" dirty="0">
                <a:solidFill>
                  <a:srgbClr val="FFFFFF"/>
                </a:solidFill>
                <a:latin typeface="Arial" pitchFamily="34" charset="0"/>
                <a:ea typeface="Arial" pitchFamily="34" charset="-122"/>
                <a:cs typeface="Arial" pitchFamily="34" charset="-120"/>
              </a:rPr>
              <a:t>sexual dysfunction, weight gain) affect adherence. Placebo effects account for significant proportion of</a:t>
            </a:r>
            <a:pPr indent="0" marL="0">
              <a:lnSpc>
                <a:spcPts val="1197"/>
              </a:lnSpc>
              <a:buNone/>
            </a:pPr>
            <a:r>
              <a:rPr lang="en-US" sz="1050" dirty="0">
                <a:solidFill>
                  <a:srgbClr val="FFFFFF"/>
                </a:solidFill>
                <a:latin typeface="Arial" pitchFamily="34" charset="0"/>
                <a:ea typeface="Arial" pitchFamily="34" charset="-122"/>
                <a:cs typeface="Arial" pitchFamily="34" charset="-120"/>
              </a:rPr>
              <a:t>
</a:t>
            </a:r>
            <a:pPr indent="0" marL="0">
              <a:lnSpc>
                <a:spcPts val="1197"/>
              </a:lnSpc>
              <a:buNone/>
            </a:pPr>
            <a:r>
              <a:rPr lang="en-US" sz="1050" dirty="0">
                <a:solidFill>
                  <a:srgbClr val="FFFFFF"/>
                </a:solidFill>
                <a:latin typeface="Arial" pitchFamily="34" charset="0"/>
                <a:ea typeface="Arial" pitchFamily="34" charset="-122"/>
                <a:cs typeface="Arial" pitchFamily="34" charset="-120"/>
              </a:rPr>
              <a:t>antidepressant efficacy (Kirsch et al., 2008). Combination with psychotherapy often superior to medication alone.</a:t>
            </a:r>
            <a:endParaRPr lang="en-US" sz="1050" dirty="0"/>
          </a:p>
        </p:txBody>
      </p:sp>
      <p:sp>
        <p:nvSpPr>
          <p:cNvPr id="22" name="Text 17"/>
          <p:cNvSpPr/>
          <p:nvPr/>
        </p:nvSpPr>
        <p:spPr>
          <a:xfrm>
            <a:off x="9144000" y="2628900"/>
            <a:ext cx="2765971" cy="976908"/>
          </a:xfrm>
          <a:prstGeom prst="rect">
            <a:avLst/>
          </a:prstGeom>
          <a:noFill/>
          <a:ln/>
        </p:spPr>
        <p:txBody>
          <a:bodyPr wrap="square" lIns="0" tIns="0" rIns="0" bIns="0" rtlCol="0" anchor="ctr" vert="horz"/>
          <a:lstStyle/>
          <a:p>
            <a:pPr indent="0" marL="0">
              <a:lnSpc>
                <a:spcPts val="1283"/>
              </a:lnSpc>
              <a:buNone/>
            </a:pPr>
            <a:r>
              <a:rPr lang="en-US" sz="1125" dirty="0">
                <a:solidFill>
                  <a:srgbClr val="FFFFFF"/>
                </a:solidFill>
                <a:latin typeface="Arial" pitchFamily="34" charset="0"/>
                <a:ea typeface="Arial" pitchFamily="34" charset="-122"/>
                <a:cs typeface="Arial" pitchFamily="34" charset="-120"/>
              </a:rPr>
              <a:t>Synapse diagram showing drug</a:t>
            </a:r>
            <a:pPr indent="0" marL="0">
              <a:lnSpc>
                <a:spcPts val="1283"/>
              </a:lnSpc>
              <a:buNone/>
            </a:pPr>
            <a:r>
              <a:rPr lang="en-US" sz="1125" dirty="0">
                <a:solidFill>
                  <a:srgbClr val="FFFFFF"/>
                </a:solidFill>
                <a:latin typeface="Arial" pitchFamily="34" charset="0"/>
                <a:ea typeface="Arial" pitchFamily="34" charset="-122"/>
                <a:cs typeface="Arial" pitchFamily="34" charset="-120"/>
              </a:rPr>
              <a:t>
</a:t>
            </a:r>
            <a:pPr indent="0" marL="0">
              <a:lnSpc>
                <a:spcPts val="1283"/>
              </a:lnSpc>
              <a:buNone/>
            </a:pPr>
            <a:r>
              <a:rPr lang="en-US" sz="1125" dirty="0">
                <a:solidFill>
                  <a:srgbClr val="FFFFFF"/>
                </a:solidFill>
                <a:latin typeface="Arial" pitchFamily="34" charset="0"/>
                <a:ea typeface="Arial" pitchFamily="34" charset="-122"/>
                <a:cs typeface="Arial" pitchFamily="34" charset="-120"/>
              </a:rPr>
              <a:t>action sites: reuptake transporter</a:t>
            </a:r>
            <a:pPr indent="0" marL="0">
              <a:lnSpc>
                <a:spcPts val="1283"/>
              </a:lnSpc>
              <a:buNone/>
            </a:pPr>
            <a:r>
              <a:rPr lang="en-US" sz="1125" dirty="0">
                <a:solidFill>
                  <a:srgbClr val="FFFFFF"/>
                </a:solidFill>
                <a:latin typeface="Arial" pitchFamily="34" charset="0"/>
                <a:ea typeface="Arial" pitchFamily="34" charset="-122"/>
                <a:cs typeface="Arial" pitchFamily="34" charset="-120"/>
              </a:rPr>
              <a:t>
</a:t>
            </a:r>
            <a:pPr indent="0" marL="0">
              <a:lnSpc>
                <a:spcPts val="1283"/>
              </a:lnSpc>
              <a:buNone/>
            </a:pPr>
            <a:r>
              <a:rPr lang="en-US" sz="1125" dirty="0">
                <a:solidFill>
                  <a:srgbClr val="FFFFFF"/>
                </a:solidFill>
                <a:latin typeface="Arial" pitchFamily="34" charset="0"/>
                <a:ea typeface="Arial" pitchFamily="34" charset="-122"/>
                <a:cs typeface="Arial" pitchFamily="34" charset="-120"/>
              </a:rPr>
              <a:t>(SSRI blocks here), receptor</a:t>
            </a:r>
            <a:pPr indent="0" marL="0">
              <a:lnSpc>
                <a:spcPts val="1283"/>
              </a:lnSpc>
              <a:buNone/>
            </a:pPr>
            <a:r>
              <a:rPr lang="en-US" sz="1125" dirty="0">
                <a:solidFill>
                  <a:srgbClr val="FFFFFF"/>
                </a:solidFill>
                <a:latin typeface="Arial" pitchFamily="34" charset="0"/>
                <a:ea typeface="Arial" pitchFamily="34" charset="-122"/>
                <a:cs typeface="Arial" pitchFamily="34" charset="-120"/>
              </a:rPr>
              <a:t>
</a:t>
            </a:r>
            <a:pPr indent="0" marL="0">
              <a:lnSpc>
                <a:spcPts val="1283"/>
              </a:lnSpc>
              <a:buNone/>
            </a:pPr>
            <a:r>
              <a:rPr lang="en-US" sz="1125" dirty="0">
                <a:solidFill>
                  <a:srgbClr val="FFFFFF"/>
                </a:solidFill>
                <a:latin typeface="Arial" pitchFamily="34" charset="0"/>
                <a:ea typeface="Arial" pitchFamily="34" charset="-122"/>
                <a:cs typeface="Arial" pitchFamily="34" charset="-120"/>
              </a:rPr>
              <a:t>(agonist/antagonist),</a:t>
            </a:r>
            <a:pPr indent="0" marL="0">
              <a:lnSpc>
                <a:spcPts val="1283"/>
              </a:lnSpc>
              <a:buNone/>
            </a:pPr>
            <a:r>
              <a:rPr lang="en-US" sz="1125" dirty="0">
                <a:solidFill>
                  <a:srgbClr val="FFFFFF"/>
                </a:solidFill>
                <a:latin typeface="Arial" pitchFamily="34" charset="0"/>
                <a:ea typeface="Arial" pitchFamily="34" charset="-122"/>
                <a:cs typeface="Arial" pitchFamily="34" charset="-120"/>
              </a:rPr>
              <a:t>
</a:t>
            </a:r>
            <a:pPr indent="0" marL="0">
              <a:lnSpc>
                <a:spcPts val="1283"/>
              </a:lnSpc>
              <a:buNone/>
            </a:pPr>
            <a:r>
              <a:rPr lang="en-US" sz="1125" dirty="0">
                <a:solidFill>
                  <a:srgbClr val="FFFFFF"/>
                </a:solidFill>
                <a:latin typeface="Arial" pitchFamily="34" charset="0"/>
                <a:ea typeface="Arial" pitchFamily="34" charset="-122"/>
                <a:cs typeface="Arial" pitchFamily="34" charset="-120"/>
              </a:rPr>
              <a:t>MAO enzyme (MAOI blocks</a:t>
            </a:r>
            <a:pPr indent="0" marL="0">
              <a:lnSpc>
                <a:spcPts val="1283"/>
              </a:lnSpc>
              <a:buNone/>
            </a:pPr>
            <a:r>
              <a:rPr lang="en-US" sz="1125" dirty="0">
                <a:solidFill>
                  <a:srgbClr val="FFFFFF"/>
                </a:solidFill>
                <a:latin typeface="Arial" pitchFamily="34" charset="0"/>
                <a:ea typeface="Arial" pitchFamily="34" charset="-122"/>
                <a:cs typeface="Arial" pitchFamily="34" charset="-120"/>
              </a:rPr>
              <a:t>
</a:t>
            </a:r>
            <a:pPr indent="0" marL="0">
              <a:lnSpc>
                <a:spcPts val="1283"/>
              </a:lnSpc>
              <a:buNone/>
            </a:pPr>
            <a:r>
              <a:rPr lang="en-US" sz="1125" dirty="0">
                <a:solidFill>
                  <a:srgbClr val="FFFFFF"/>
                </a:solidFill>
                <a:latin typeface="Arial" pitchFamily="34" charset="0"/>
                <a:ea typeface="Arial" pitchFamily="34" charset="-122"/>
                <a:cs typeface="Arial" pitchFamily="34" charset="-120"/>
              </a:rPr>
              <a:t>here), vesicle release.</a:t>
            </a:r>
            <a:endParaRPr lang="en-US" sz="1125" dirty="0"/>
          </a:p>
        </p:txBody>
      </p:sp>
      <p:sp>
        <p:nvSpPr>
          <p:cNvPr id="23" name="Text 18"/>
          <p:cNvSpPr/>
          <p:nvPr/>
        </p:nvSpPr>
        <p:spPr>
          <a:xfrm>
            <a:off x="9144000" y="3962400"/>
            <a:ext cx="2734568" cy="868412"/>
          </a:xfrm>
          <a:prstGeom prst="rect">
            <a:avLst/>
          </a:prstGeom>
          <a:noFill/>
          <a:ln/>
        </p:spPr>
        <p:txBody>
          <a:bodyPr wrap="square" lIns="0" tIns="0" rIns="0" bIns="0" rtlCol="0" anchor="ctr" vert="horz"/>
          <a:lstStyle/>
          <a:p>
            <a:pPr indent="0" marL="0">
              <a:lnSpc>
                <a:spcPts val="1368"/>
              </a:lnSpc>
              <a:buNone/>
            </a:pPr>
            <a:r>
              <a:rPr lang="en-US" sz="1200" dirty="0">
                <a:solidFill>
                  <a:srgbClr val="FFFFFF"/>
                </a:solidFill>
                <a:latin typeface="Arial" pitchFamily="34" charset="0"/>
                <a:ea typeface="Arial" pitchFamily="34" charset="-122"/>
                <a:cs typeface="Arial" pitchFamily="34" charset="-120"/>
              </a:rPr>
              <a:t>Inset: reward pathway diagram</a:t>
            </a:r>
            <a:pPr indent="0" marL="0">
              <a:lnSpc>
                <a:spcPts val="1368"/>
              </a:lnSpc>
              <a:buNone/>
            </a:pPr>
            <a:r>
              <a:rPr lang="en-US" sz="1200" dirty="0">
                <a:solidFill>
                  <a:srgbClr val="FFFFFF"/>
                </a:solidFill>
                <a:latin typeface="Arial" pitchFamily="34" charset="0"/>
                <a:ea typeface="Arial" pitchFamily="34" charset="-122"/>
                <a:cs typeface="Arial" pitchFamily="34" charset="-120"/>
              </a:rPr>
              <a:t>
</a:t>
            </a:r>
            <a:pPr indent="0" marL="0">
              <a:lnSpc>
                <a:spcPts val="1368"/>
              </a:lnSpc>
              <a:buNone/>
            </a:pPr>
            <a:r>
              <a:rPr lang="en-US" sz="1200" dirty="0">
                <a:solidFill>
                  <a:srgbClr val="FFFFFF"/>
                </a:solidFill>
                <a:latin typeface="Arial" pitchFamily="34" charset="0"/>
                <a:ea typeface="Arial" pitchFamily="34" charset="-122"/>
                <a:cs typeface="Arial" pitchFamily="34" charset="-120"/>
              </a:rPr>
              <a:t>showing VTA → nucleus</a:t>
            </a:r>
            <a:pPr indent="0" marL="0">
              <a:lnSpc>
                <a:spcPts val="1368"/>
              </a:lnSpc>
              <a:buNone/>
            </a:pPr>
            <a:r>
              <a:rPr lang="en-US" sz="1200" dirty="0">
                <a:solidFill>
                  <a:srgbClr val="FFFFFF"/>
                </a:solidFill>
                <a:latin typeface="Arial" pitchFamily="34" charset="0"/>
                <a:ea typeface="Arial" pitchFamily="34" charset="-122"/>
                <a:cs typeface="Arial" pitchFamily="34" charset="-120"/>
              </a:rPr>
              <a:t>
</a:t>
            </a:r>
            <a:pPr indent="0" marL="0">
              <a:lnSpc>
                <a:spcPts val="1368"/>
              </a:lnSpc>
              <a:buNone/>
            </a:pPr>
            <a:r>
              <a:rPr lang="en-US" sz="1200" dirty="0">
                <a:solidFill>
                  <a:srgbClr val="FFFFFF"/>
                </a:solidFill>
                <a:latin typeface="Arial" pitchFamily="34" charset="0"/>
                <a:ea typeface="Arial" pitchFamily="34" charset="-122"/>
                <a:cs typeface="Arial" pitchFamily="34" charset="-120"/>
              </a:rPr>
              <a:t>accumbens → prefrontal cortex</a:t>
            </a:r>
            <a:pPr indent="0" marL="0">
              <a:lnSpc>
                <a:spcPts val="1368"/>
              </a:lnSpc>
              <a:buNone/>
            </a:pPr>
            <a:r>
              <a:rPr lang="en-US" sz="1200" dirty="0">
                <a:solidFill>
                  <a:srgbClr val="FFFFFF"/>
                </a:solidFill>
                <a:latin typeface="Arial" pitchFamily="34" charset="0"/>
                <a:ea typeface="Arial" pitchFamily="34" charset="-122"/>
                <a:cs typeface="Arial" pitchFamily="34" charset="-120"/>
              </a:rPr>
              <a:t>
</a:t>
            </a:r>
            <a:pPr indent="0" marL="0">
              <a:lnSpc>
                <a:spcPts val="1368"/>
              </a:lnSpc>
              <a:buNone/>
            </a:pPr>
            <a:r>
              <a:rPr lang="en-US" sz="1200" dirty="0">
                <a:solidFill>
                  <a:srgbClr val="FFFFFF"/>
                </a:solidFill>
                <a:latin typeface="Arial" pitchFamily="34" charset="0"/>
                <a:ea typeface="Arial" pitchFamily="34" charset="-122"/>
                <a:cs typeface="Arial" pitchFamily="34" charset="-120"/>
              </a:rPr>
              <a:t>with dopamine highlighted in</a:t>
            </a:r>
            <a:pPr indent="0" marL="0">
              <a:lnSpc>
                <a:spcPts val="1368"/>
              </a:lnSpc>
              <a:buNone/>
            </a:pPr>
            <a:r>
              <a:rPr lang="en-US" sz="1200" dirty="0">
                <a:solidFill>
                  <a:srgbClr val="FFFFFF"/>
                </a:solidFill>
                <a:latin typeface="Arial" pitchFamily="34" charset="0"/>
                <a:ea typeface="Arial" pitchFamily="34" charset="-122"/>
                <a:cs typeface="Arial" pitchFamily="34" charset="-120"/>
              </a:rPr>
              <a:t>
</a:t>
            </a:r>
            <a:pPr indent="0" marL="0">
              <a:lnSpc>
                <a:spcPts val="1368"/>
              </a:lnSpc>
              <a:buNone/>
            </a:pPr>
            <a:r>
              <a:rPr lang="en-US" sz="1200" dirty="0">
                <a:solidFill>
                  <a:srgbClr val="FFFFFF"/>
                </a:solidFill>
                <a:latin typeface="Arial" pitchFamily="34" charset="0"/>
                <a:ea typeface="Arial" pitchFamily="34" charset="-122"/>
                <a:cs typeface="Arial" pitchFamily="34" charset="-120"/>
              </a:rPr>
              <a:t>gold.</a:t>
            </a:r>
            <a:endParaRPr lang="en-US" sz="1200" dirty="0"/>
          </a:p>
        </p:txBody>
      </p:sp>
      <p:sp>
        <p:nvSpPr>
          <p:cNvPr id="24" name="Text 19"/>
          <p:cNvSpPr/>
          <p:nvPr/>
        </p:nvSpPr>
        <p:spPr>
          <a:xfrm>
            <a:off x="8820150" y="190500"/>
            <a:ext cx="3048000" cy="182910"/>
          </a:xfrm>
          <a:prstGeom prst="rect">
            <a:avLst/>
          </a:prstGeom>
          <a:noFill/>
          <a:ln/>
        </p:spPr>
        <p:txBody>
          <a:bodyPr wrap="square" lIns="0" tIns="0" rIns="0" bIns="0" rtlCol="0" anchor="ctr" vert="horz"/>
          <a:lstStyle/>
          <a:p>
            <a:pPr algn="r" indent="0" marL="0">
              <a:lnSpc>
                <a:spcPts val="1440"/>
              </a:lnSpc>
              <a:buNone/>
            </a:pPr>
            <a:r>
              <a:rPr lang="en-US" sz="1200" dirty="0">
                <a:solidFill>
                  <a:srgbClr val="FFFFFF"/>
                </a:solidFill>
                <a:latin typeface="Arial" pitchFamily="34" charset="0"/>
                <a:ea typeface="Arial" pitchFamily="34" charset="-122"/>
                <a:cs typeface="Arial" pitchFamily="34" charset="-120"/>
              </a:rPr>
              <a:t>Slide 18 of 20</a:t>
            </a:r>
            <a:endParaRPr lang="en-US" sz="1200" dirty="0"/>
          </a:p>
        </p:txBody>
      </p:sp>
      <p:sp>
        <p:nvSpPr>
          <p:cNvPr id="25" name="Text 20"/>
          <p:cNvSpPr/>
          <p:nvPr/>
        </p:nvSpPr>
        <p:spPr>
          <a:xfrm>
            <a:off x="466725" y="190500"/>
            <a:ext cx="4754880" cy="182910"/>
          </a:xfrm>
          <a:prstGeom prst="rect">
            <a:avLst/>
          </a:prstGeom>
          <a:noFill/>
          <a:ln/>
        </p:spPr>
        <p:txBody>
          <a:bodyPr wrap="square" lIns="0" tIns="0" rIns="0" bIns="0" rtlCol="0" anchor="ctr" vert="horz"/>
          <a:lstStyle/>
          <a:p>
            <a:pPr indent="0" marL="0">
              <a:lnSpc>
                <a:spcPts val="1440"/>
              </a:lnSpc>
              <a:buNone/>
            </a:pPr>
            <a:r>
              <a:rPr lang="en-US" sz="1200" dirty="0">
                <a:solidFill>
                  <a:srgbClr val="F0C443"/>
                </a:solidFill>
                <a:latin typeface="Arial" pitchFamily="34" charset="0"/>
                <a:ea typeface="Arial" pitchFamily="34" charset="-122"/>
                <a:cs typeface="Arial" pitchFamily="34" charset="-120"/>
              </a:rPr>
              <a:t>PSYCH403 · Biopsychology</a:t>
            </a:r>
            <a:endParaRPr lang="en-US"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9034165" y="1611511"/>
            <a:ext cx="2572494" cy="4100959"/>
          </a:xfrm>
          <a:prstGeom prst="rect">
            <a:avLst/>
          </a:prstGeom>
        </p:spPr>
      </p:pic>
      <p:pic>
        <p:nvPicPr>
          <p:cNvPr id="4" name="Image 2" descr="preencoded.png">    </p:cNvPr>
          <p:cNvPicPr>
            <a:picLocks noChangeAspect="1"/>
          </p:cNvPicPr>
          <p:nvPr/>
        </p:nvPicPr>
        <p:blipFill>
          <a:blip r:embed="rId3"/>
          <a:stretch>
            <a:fillRect/>
          </a:stretch>
        </p:blipFill>
        <p:spPr>
          <a:xfrm>
            <a:off x="8924479" y="1227534"/>
            <a:ext cx="292596" cy="239911"/>
          </a:xfrm>
          <a:prstGeom prst="rect">
            <a:avLst/>
          </a:prstGeom>
        </p:spPr>
      </p:pic>
      <p:pic>
        <p:nvPicPr>
          <p:cNvPr id="5" name="Image 3" descr="preencoded.png">    </p:cNvPr>
          <p:cNvPicPr>
            <a:picLocks noChangeAspect="1"/>
          </p:cNvPicPr>
          <p:nvPr/>
        </p:nvPicPr>
        <p:blipFill>
          <a:blip r:embed="rId4"/>
          <a:stretch>
            <a:fillRect/>
          </a:stretch>
        </p:blipFill>
        <p:spPr>
          <a:xfrm>
            <a:off x="487561" y="1172617"/>
            <a:ext cx="243780" cy="239911"/>
          </a:xfrm>
          <a:prstGeom prst="rect">
            <a:avLst/>
          </a:prstGeom>
        </p:spPr>
      </p:pic>
      <p:sp>
        <p:nvSpPr>
          <p:cNvPr id="6" name="Text 0"/>
          <p:cNvSpPr/>
          <p:nvPr/>
        </p:nvSpPr>
        <p:spPr>
          <a:xfrm>
            <a:off x="466725" y="400050"/>
            <a:ext cx="16337280" cy="426690"/>
          </a:xfrm>
          <a:prstGeom prst="rect">
            <a:avLst/>
          </a:prstGeom>
          <a:noFill/>
          <a:ln/>
        </p:spPr>
        <p:txBody>
          <a:bodyPr wrap="square" lIns="0" tIns="0" rIns="0" bIns="0" rtlCol="0" anchor="ctr" vert="horz"/>
          <a:lstStyle/>
          <a:p>
            <a:pPr indent="0" marL="0">
              <a:lnSpc>
                <a:spcPts val="3360"/>
              </a:lnSpc>
              <a:buNone/>
            </a:pPr>
            <a:r>
              <a:rPr lang="en-US" sz="2400" b="1" dirty="0">
                <a:solidFill>
                  <a:srgbClr val="FFFFFF"/>
                </a:solidFill>
                <a:latin typeface="Arial" pitchFamily="34" charset="0"/>
                <a:ea typeface="Arial" pitchFamily="34" charset="-122"/>
                <a:cs typeface="Arial" pitchFamily="34" charset="-120"/>
              </a:rPr>
              <a:t>Sessions 17-18: Emotion, Learning &amp; Memory</a:t>
            </a:r>
            <a:endParaRPr lang="en-US" sz="2400" dirty="0"/>
          </a:p>
        </p:txBody>
      </p:sp>
      <p:sp>
        <p:nvSpPr>
          <p:cNvPr id="7" name="Text 1"/>
          <p:cNvSpPr/>
          <p:nvPr/>
        </p:nvSpPr>
        <p:spPr>
          <a:xfrm>
            <a:off x="838200" y="1152525"/>
            <a:ext cx="2606040" cy="217140"/>
          </a:xfrm>
          <a:prstGeom prst="rect">
            <a:avLst/>
          </a:prstGeom>
          <a:noFill/>
          <a:ln/>
        </p:spPr>
        <p:txBody>
          <a:bodyPr wrap="square" lIns="0" tIns="0" rIns="0" bIns="0" rtlCol="0" anchor="ctr" vert="horz"/>
          <a:lstStyle/>
          <a:p>
            <a:pPr indent="0" marL="0">
              <a:lnSpc>
                <a:spcPts val="1710"/>
              </a:lnSpc>
              <a:buNone/>
            </a:pPr>
            <a:r>
              <a:rPr lang="en-US" sz="1425" b="1" dirty="0">
                <a:solidFill>
                  <a:srgbClr val="F0A359"/>
                </a:solidFill>
                <a:latin typeface="Arial" pitchFamily="34" charset="0"/>
                <a:ea typeface="Arial" pitchFamily="34" charset="-122"/>
                <a:cs typeface="Arial" pitchFamily="34" charset="-120"/>
              </a:rPr>
              <a:t>Main Content</a:t>
            </a:r>
            <a:endParaRPr lang="en-US" sz="1425" dirty="0"/>
          </a:p>
        </p:txBody>
      </p:sp>
      <p:sp>
        <p:nvSpPr>
          <p:cNvPr id="8" name="Text 2"/>
          <p:cNvSpPr/>
          <p:nvPr/>
        </p:nvSpPr>
        <p:spPr>
          <a:xfrm>
            <a:off x="9144000" y="1171575"/>
            <a:ext cx="3886200" cy="266700"/>
          </a:xfrm>
          <a:prstGeom prst="rect">
            <a:avLst/>
          </a:prstGeom>
          <a:noFill/>
          <a:ln/>
        </p:spPr>
        <p:txBody>
          <a:bodyPr wrap="square" lIns="0" tIns="0" rIns="0" bIns="0" rtlCol="0" anchor="ctr" vert="horz"/>
          <a:lstStyle/>
          <a:p>
            <a:pPr indent="0" marL="0">
              <a:lnSpc>
                <a:spcPts val="2100"/>
              </a:lnSpc>
              <a:buNone/>
            </a:pPr>
            <a:r>
              <a:rPr lang="en-US" sz="1500" b="1" dirty="0">
                <a:solidFill>
                  <a:srgbClr val="F0A359"/>
                </a:solidFill>
                <a:latin typeface="Arial" pitchFamily="34" charset="0"/>
                <a:ea typeface="Arial" pitchFamily="34" charset="-122"/>
                <a:cs typeface="Arial" pitchFamily="34" charset="-120"/>
              </a:rPr>
              <a:t>Visual Suggestion</a:t>
            </a:r>
            <a:endParaRPr lang="en-US" sz="1500" dirty="0"/>
          </a:p>
        </p:txBody>
      </p:sp>
      <p:sp>
        <p:nvSpPr>
          <p:cNvPr id="9" name="Text 3"/>
          <p:cNvSpPr/>
          <p:nvPr/>
        </p:nvSpPr>
        <p:spPr>
          <a:xfrm>
            <a:off x="590550" y="1485900"/>
            <a:ext cx="9042053" cy="971848"/>
          </a:xfrm>
          <a:prstGeom prst="rect">
            <a:avLst/>
          </a:prstGeom>
          <a:noFill/>
          <a:ln/>
        </p:spPr>
        <p:txBody>
          <a:bodyPr wrap="square" lIns="0" tIns="0" rIns="0" bIns="0" rtlCol="0" anchor="ctr" vert="horz"/>
          <a:lstStyle/>
          <a:p>
            <a:pPr indent="0" marL="0">
              <a:lnSpc>
                <a:spcPts val="1530"/>
              </a:lnSpc>
              <a:buNone/>
            </a:pPr>
            <a:r>
              <a:rPr lang="en-US" sz="1275" dirty="0">
                <a:solidFill>
                  <a:srgbClr val="FFFFFF"/>
                </a:solidFill>
                <a:latin typeface="Arial" pitchFamily="34" charset="0"/>
                <a:ea typeface="Arial" pitchFamily="34" charset="-122"/>
                <a:cs typeface="Arial" pitchFamily="34" charset="-120"/>
              </a:rPr>
              <a:t>• Neural Basis of Emotion:</a:t>
            </a:r>
            <a:pPr indent="0" marL="0">
              <a:lnSpc>
                <a:spcPts val="1530"/>
              </a:lnSpc>
              <a:buNone/>
            </a:pPr>
            <a:r>
              <a:rPr lang="en-US" sz="1275" dirty="0">
                <a:solidFill>
                  <a:srgbClr val="FFFFFF"/>
                </a:solidFill>
                <a:latin typeface="Arial" pitchFamily="34" charset="0"/>
                <a:ea typeface="Arial" pitchFamily="34" charset="-122"/>
                <a:cs typeface="Arial" pitchFamily="34" charset="-120"/>
              </a:rPr>
              <a:t>
</a:t>
            </a:r>
            <a:pPr indent="0" marL="0">
              <a:lnSpc>
                <a:spcPts val="1530"/>
              </a:lnSpc>
              <a:buNone/>
            </a:pPr>
            <a:r>
              <a:rPr lang="en-US" sz="1275" dirty="0">
                <a:solidFill>
                  <a:srgbClr val="FFFFFF"/>
                </a:solidFill>
                <a:latin typeface="Arial" pitchFamily="34" charset="0"/>
                <a:ea typeface="Arial" pitchFamily="34" charset="-122"/>
                <a:cs typeface="Arial" pitchFamily="34" charset="-120"/>
              </a:rPr>
              <a:t>James-Lange theory (1884): physiological arousal precedes emotional experience.</a:t>
            </a:r>
            <a:pPr indent="0" marL="0">
              <a:lnSpc>
                <a:spcPts val="1530"/>
              </a:lnSpc>
              <a:buNone/>
            </a:pPr>
            <a:r>
              <a:rPr lang="en-US" sz="1275" dirty="0">
                <a:solidFill>
                  <a:srgbClr val="FFFFFF"/>
                </a:solidFill>
                <a:latin typeface="Arial" pitchFamily="34" charset="0"/>
                <a:ea typeface="Arial" pitchFamily="34" charset="-122"/>
                <a:cs typeface="Arial" pitchFamily="34" charset="-120"/>
              </a:rPr>
              <a:t>
</a:t>
            </a:r>
            <a:pPr indent="0" marL="0">
              <a:lnSpc>
                <a:spcPts val="1530"/>
              </a:lnSpc>
              <a:buNone/>
            </a:pPr>
            <a:r>
              <a:rPr lang="en-US" sz="1275" dirty="0">
                <a:solidFill>
                  <a:srgbClr val="FFFFFF"/>
                </a:solidFill>
                <a:latin typeface="Arial" pitchFamily="34" charset="0"/>
                <a:ea typeface="Arial" pitchFamily="34" charset="-122"/>
                <a:cs typeface="Arial" pitchFamily="34" charset="-120"/>
              </a:rPr>
              <a:t>Cannon-Bard theory: thalamus simultaneously sends signals to cortex (emotion) and body (arousal).</a:t>
            </a:r>
            <a:pPr indent="0" marL="0">
              <a:lnSpc>
                <a:spcPts val="1530"/>
              </a:lnSpc>
              <a:buNone/>
            </a:pPr>
            <a:r>
              <a:rPr lang="en-US" sz="1275" dirty="0">
                <a:solidFill>
                  <a:srgbClr val="FFFFFF"/>
                </a:solidFill>
                <a:latin typeface="Arial" pitchFamily="34" charset="0"/>
                <a:ea typeface="Arial" pitchFamily="34" charset="-122"/>
                <a:cs typeface="Arial" pitchFamily="34" charset="-120"/>
              </a:rPr>
              <a:t>
</a:t>
            </a:r>
            <a:pPr indent="0" marL="0">
              <a:lnSpc>
                <a:spcPts val="1530"/>
              </a:lnSpc>
              <a:buNone/>
            </a:pPr>
            <a:r>
              <a:rPr lang="en-US" sz="1275" dirty="0">
                <a:solidFill>
                  <a:srgbClr val="FFFFFF"/>
                </a:solidFill>
                <a:latin typeface="Arial" pitchFamily="34" charset="0"/>
                <a:ea typeface="Arial" pitchFamily="34" charset="-122"/>
                <a:cs typeface="Arial" pitchFamily="34" charset="-120"/>
              </a:rPr>
              <a:t>Schachter-Singer two-factor theory: arousal + cognitive label = emotion.</a:t>
            </a:r>
            <a:pPr indent="0" marL="0">
              <a:lnSpc>
                <a:spcPts val="1530"/>
              </a:lnSpc>
              <a:buNone/>
            </a:pPr>
            <a:r>
              <a:rPr lang="en-US" sz="1275" dirty="0">
                <a:solidFill>
                  <a:srgbClr val="FFFFFF"/>
                </a:solidFill>
                <a:latin typeface="Arial" pitchFamily="34" charset="0"/>
                <a:ea typeface="Arial" pitchFamily="34" charset="-122"/>
                <a:cs typeface="Arial" pitchFamily="34" charset="-120"/>
              </a:rPr>
              <a:t>
</a:t>
            </a:r>
            <a:pPr indent="0" marL="0">
              <a:lnSpc>
                <a:spcPts val="1530"/>
              </a:lnSpc>
              <a:buNone/>
            </a:pPr>
            <a:r>
              <a:rPr lang="en-US" sz="1275" dirty="0">
                <a:solidFill>
                  <a:srgbClr val="FFFFFF"/>
                </a:solidFill>
                <a:latin typeface="Arial" pitchFamily="34" charset="0"/>
                <a:ea typeface="Arial" pitchFamily="34" charset="-122"/>
                <a:cs typeface="Arial" pitchFamily="34" charset="-120"/>
              </a:rPr>
              <a:t>Modern view: distributed neural networks including amygdala, insula, ACC, vmPFC.</a:t>
            </a:r>
            <a:endParaRPr lang="en-US" sz="1275" dirty="0"/>
          </a:p>
        </p:txBody>
      </p:sp>
      <p:sp>
        <p:nvSpPr>
          <p:cNvPr id="10" name="Text 4"/>
          <p:cNvSpPr/>
          <p:nvPr/>
        </p:nvSpPr>
        <p:spPr>
          <a:xfrm>
            <a:off x="590550" y="2352675"/>
            <a:ext cx="9220200" cy="685800"/>
          </a:xfrm>
          <a:prstGeom prst="rect">
            <a:avLst/>
          </a:prstGeom>
          <a:noFill/>
          <a:ln/>
        </p:spPr>
        <p:txBody>
          <a:bodyPr wrap="square" lIns="0" tIns="0" rIns="0" bIns="0" rtlCol="0" anchor="ctr" vert="horz"/>
          <a:lstStyle/>
          <a:p>
            <a:pPr indent="0" marL="0">
              <a:lnSpc>
                <a:spcPts val="1350"/>
              </a:lnSpc>
              <a:buNone/>
            </a:pPr>
            <a:r>
              <a:rPr lang="en-US" sz="1125" dirty="0">
                <a:solidFill>
                  <a:srgbClr val="FFFFFF"/>
                </a:solidFill>
                <a:latin typeface="Arial" pitchFamily="34" charset="0"/>
                <a:ea typeface="Arial" pitchFamily="34" charset="-122"/>
                <a:cs typeface="Arial" pitchFamily="34" charset="-120"/>
              </a:rPr>
              <a:t>• Emotional Regulation:</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Prefrontal cortex (especially vmPFC and dIPFC) modulates amygdala activity.</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Cognitive reappraisal (Gross, 1998) — reinterpreting emotional stimuli reduces amygdala activation (fMRI</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evidence). Emotion dysregulation in depression, BPD, and PTSD linked to PFC-amygdala connectivity disruption.</a:t>
            </a:r>
            <a:endParaRPr lang="en-US" sz="1125" dirty="0"/>
          </a:p>
        </p:txBody>
      </p:sp>
      <p:sp>
        <p:nvSpPr>
          <p:cNvPr id="11" name="Text 5"/>
          <p:cNvSpPr/>
          <p:nvPr/>
        </p:nvSpPr>
        <p:spPr>
          <a:xfrm>
            <a:off x="590550" y="3038475"/>
            <a:ext cx="7512248" cy="446782"/>
          </a:xfrm>
          <a:prstGeom prst="rect">
            <a:avLst/>
          </a:prstGeom>
          <a:noFill/>
          <a:ln/>
        </p:spPr>
        <p:txBody>
          <a:bodyPr wrap="square" lIns="0" tIns="0" rIns="0" bIns="0" rtlCol="0" anchor="ctr" vert="horz"/>
          <a:lstStyle/>
          <a:p>
            <a:pPr indent="0" marL="0">
              <a:lnSpc>
                <a:spcPts val="1760"/>
              </a:lnSpc>
              <a:buNone/>
            </a:pPr>
            <a:r>
              <a:rPr lang="en-US" sz="1275" dirty="0">
                <a:solidFill>
                  <a:srgbClr val="FFFFFF"/>
                </a:solidFill>
                <a:latin typeface="Arial" pitchFamily="34" charset="0"/>
                <a:ea typeface="Arial" pitchFamily="34" charset="-122"/>
                <a:cs typeface="Arial" pitchFamily="34" charset="-120"/>
              </a:rPr>
              <a:t>• Types of Memory:</a:t>
            </a:r>
            <a:pPr indent="0" marL="0">
              <a:lnSpc>
                <a:spcPts val="1760"/>
              </a:lnSpc>
              <a:buNone/>
            </a:pPr>
            <a:r>
              <a:rPr lang="en-US" sz="1275" dirty="0">
                <a:solidFill>
                  <a:srgbClr val="FFFFFF"/>
                </a:solidFill>
                <a:latin typeface="Arial" pitchFamily="34" charset="0"/>
                <a:ea typeface="Arial" pitchFamily="34" charset="-122"/>
                <a:cs typeface="Arial" pitchFamily="34" charset="-120"/>
              </a:rPr>
              <a:t>
</a:t>
            </a:r>
            <a:pPr indent="0" marL="0">
              <a:lnSpc>
                <a:spcPts val="1760"/>
              </a:lnSpc>
              <a:buNone/>
            </a:pPr>
            <a:r>
              <a:rPr lang="en-US" sz="1275" dirty="0">
                <a:solidFill>
                  <a:srgbClr val="FFFFFF"/>
                </a:solidFill>
                <a:latin typeface="Arial" pitchFamily="34" charset="0"/>
                <a:ea typeface="Arial" pitchFamily="34" charset="-122"/>
                <a:cs typeface="Arial" pitchFamily="34" charset="-120"/>
              </a:rPr>
              <a:t>Declarative (explicit): Episodic (personal events) and semantic (facts).</a:t>
            </a:r>
            <a:endParaRPr lang="en-US" sz="1275" dirty="0"/>
          </a:p>
        </p:txBody>
      </p:sp>
      <p:sp>
        <p:nvSpPr>
          <p:cNvPr id="12" name="Text 6"/>
          <p:cNvSpPr/>
          <p:nvPr/>
        </p:nvSpPr>
        <p:spPr>
          <a:xfrm>
            <a:off x="590550" y="3276600"/>
            <a:ext cx="8759130" cy="548729"/>
          </a:xfrm>
          <a:prstGeom prst="rect">
            <a:avLst/>
          </a:prstGeom>
          <a:noFill/>
          <a:ln/>
        </p:spPr>
        <p:txBody>
          <a:bodyPr wrap="square" lIns="0" tIns="0" rIns="0" bIns="0" rtlCol="0" anchor="ctr" vert="horz"/>
          <a:lstStyle/>
          <a:p>
            <a:pPr indent="0" marL="0">
              <a:lnSpc>
                <a:spcPts val="1440"/>
              </a:lnSpc>
              <a:buNone/>
            </a:pPr>
            <a:r>
              <a:rPr lang="en-US" sz="1200" dirty="0">
                <a:solidFill>
                  <a:srgbClr val="FFFFFF"/>
                </a:solidFill>
                <a:latin typeface="Arial" pitchFamily="34" charset="0"/>
                <a:ea typeface="Arial" pitchFamily="34" charset="-122"/>
                <a:cs typeface="Arial" pitchFamily="34" charset="-120"/>
              </a:rPr>
              <a:t>Hippocampus-dependent.</a:t>
            </a:r>
            <a:pPr indent="0" marL="0">
              <a:lnSpc>
                <a:spcPts val="1440"/>
              </a:lnSpc>
              <a:buNone/>
            </a:pPr>
            <a:r>
              <a:rPr lang="en-US" sz="1200" dirty="0">
                <a:solidFill>
                  <a:srgbClr val="FFFFFF"/>
                </a:solidFill>
                <a:latin typeface="Arial" pitchFamily="34" charset="0"/>
                <a:ea typeface="Arial" pitchFamily="34" charset="-122"/>
                <a:cs typeface="Arial" pitchFamily="34" charset="-120"/>
              </a:rPr>
              <a:t>
</a:t>
            </a:r>
            <a:pPr indent="0" marL="0">
              <a:lnSpc>
                <a:spcPts val="1440"/>
              </a:lnSpc>
              <a:buNone/>
            </a:pPr>
            <a:r>
              <a:rPr lang="en-US" sz="1200" dirty="0">
                <a:solidFill>
                  <a:srgbClr val="FFFFFF"/>
                </a:solidFill>
                <a:latin typeface="Arial" pitchFamily="34" charset="0"/>
                <a:ea typeface="Arial" pitchFamily="34" charset="-122"/>
                <a:cs typeface="Arial" pitchFamily="34" charset="-120"/>
              </a:rPr>
              <a:t>Non-declarative (implicit): Procedural (skills — cerebellum/basal ganglia), priming (neocortex), classical</a:t>
            </a:r>
            <a:pPr indent="0" marL="0">
              <a:lnSpc>
                <a:spcPts val="1440"/>
              </a:lnSpc>
              <a:buNone/>
            </a:pPr>
            <a:r>
              <a:rPr lang="en-US" sz="1200" dirty="0">
                <a:solidFill>
                  <a:srgbClr val="FFFFFF"/>
                </a:solidFill>
                <a:latin typeface="Arial" pitchFamily="34" charset="0"/>
                <a:ea typeface="Arial" pitchFamily="34" charset="-122"/>
                <a:cs typeface="Arial" pitchFamily="34" charset="-120"/>
              </a:rPr>
              <a:t>
</a:t>
            </a:r>
            <a:pPr indent="0" marL="0">
              <a:lnSpc>
                <a:spcPts val="1440"/>
              </a:lnSpc>
              <a:buNone/>
            </a:pPr>
            <a:r>
              <a:rPr lang="en-US" sz="1200" dirty="0">
                <a:solidFill>
                  <a:srgbClr val="FFFFFF"/>
                </a:solidFill>
                <a:latin typeface="Arial" pitchFamily="34" charset="0"/>
                <a:ea typeface="Arial" pitchFamily="34" charset="-122"/>
                <a:cs typeface="Arial" pitchFamily="34" charset="-120"/>
              </a:rPr>
              <a:t>conditioning (amygdala/cerebellum), habituation.</a:t>
            </a:r>
            <a:endParaRPr lang="en-US" sz="1200" dirty="0"/>
          </a:p>
        </p:txBody>
      </p:sp>
      <p:sp>
        <p:nvSpPr>
          <p:cNvPr id="13" name="Text 7"/>
          <p:cNvSpPr/>
          <p:nvPr/>
        </p:nvSpPr>
        <p:spPr>
          <a:xfrm>
            <a:off x="590550" y="3867150"/>
            <a:ext cx="8842921" cy="685800"/>
          </a:xfrm>
          <a:prstGeom prst="rect">
            <a:avLst/>
          </a:prstGeom>
          <a:noFill/>
          <a:ln/>
        </p:spPr>
        <p:txBody>
          <a:bodyPr wrap="square" lIns="0" tIns="0" rIns="0" bIns="0" rtlCol="0" anchor="ctr" vert="horz"/>
          <a:lstStyle/>
          <a:p>
            <a:pPr indent="0" marL="0">
              <a:lnSpc>
                <a:spcPts val="1350"/>
              </a:lnSpc>
              <a:buNone/>
            </a:pPr>
            <a:r>
              <a:rPr lang="en-US" sz="1125" dirty="0">
                <a:solidFill>
                  <a:srgbClr val="FFFFFF"/>
                </a:solidFill>
                <a:latin typeface="Arial" pitchFamily="34" charset="0"/>
                <a:ea typeface="Arial" pitchFamily="34" charset="-122"/>
                <a:cs typeface="Arial" pitchFamily="34" charset="-120"/>
              </a:rPr>
              <a:t>• Long-Term Potentiation (LTP):</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Hebb's rule: "neurons that fire together, wire together." LTP is the cellular</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mechanism of learning — repeated stimulation strengthens synaptic connections via AMPA/NMDA receptor</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upregulation. Bliss &amp; Lomo (1973) first demonstrated LTP in hippocampus.</a:t>
            </a:r>
            <a:endParaRPr lang="en-US" sz="1125" dirty="0"/>
          </a:p>
        </p:txBody>
      </p:sp>
      <p:sp>
        <p:nvSpPr>
          <p:cNvPr id="14" name="Text 8"/>
          <p:cNvSpPr/>
          <p:nvPr/>
        </p:nvSpPr>
        <p:spPr>
          <a:xfrm>
            <a:off x="590550" y="4552950"/>
            <a:ext cx="9094440" cy="685800"/>
          </a:xfrm>
          <a:prstGeom prst="rect">
            <a:avLst/>
          </a:prstGeom>
          <a:noFill/>
          <a:ln/>
        </p:spPr>
        <p:txBody>
          <a:bodyPr wrap="square" lIns="0" tIns="0" rIns="0" bIns="0" rtlCol="0" anchor="ctr" vert="horz"/>
          <a:lstStyle/>
          <a:p>
            <a:pPr indent="0" marL="0">
              <a:lnSpc>
                <a:spcPts val="1350"/>
              </a:lnSpc>
              <a:buNone/>
            </a:pPr>
            <a:r>
              <a:rPr lang="en-US" sz="1125" dirty="0">
                <a:solidFill>
                  <a:srgbClr val="FFFFFF"/>
                </a:solidFill>
                <a:latin typeface="Arial" pitchFamily="34" charset="0"/>
                <a:ea typeface="Arial" pitchFamily="34" charset="-122"/>
                <a:cs typeface="Arial" pitchFamily="34" charset="-120"/>
              </a:rPr>
              <a:t>• Memory Consolidation:</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Synaptic consolidation (hours): protein synthesis stabilises synaptic changes.</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Systems consolidation (years): hippocampus gradually transfers memories to neocortex for long-term storage.</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Sleep-dependent consolidation: SWS for declarative, REM for procedural/emotional memories.</a:t>
            </a:r>
            <a:endParaRPr lang="en-US" sz="1125" dirty="0"/>
          </a:p>
        </p:txBody>
      </p:sp>
      <p:sp>
        <p:nvSpPr>
          <p:cNvPr id="15" name="Text 9"/>
          <p:cNvSpPr/>
          <p:nvPr/>
        </p:nvSpPr>
        <p:spPr>
          <a:xfrm>
            <a:off x="590550" y="5162550"/>
            <a:ext cx="8958263" cy="857250"/>
          </a:xfrm>
          <a:prstGeom prst="rect">
            <a:avLst/>
          </a:prstGeom>
          <a:noFill/>
          <a:ln/>
        </p:spPr>
        <p:txBody>
          <a:bodyPr wrap="square" lIns="0" tIns="0" rIns="0" bIns="0" rtlCol="0" anchor="ctr" vert="horz"/>
          <a:lstStyle/>
          <a:p>
            <a:pPr indent="0" marL="0">
              <a:lnSpc>
                <a:spcPts val="1350"/>
              </a:lnSpc>
              <a:buNone/>
            </a:pPr>
            <a:r>
              <a:rPr lang="en-US" sz="1125" dirty="0">
                <a:solidFill>
                  <a:srgbClr val="FFFFFF"/>
                </a:solidFill>
                <a:latin typeface="Arial" pitchFamily="34" charset="0"/>
                <a:ea typeface="Arial" pitchFamily="34" charset="-122"/>
                <a:cs typeface="Arial" pitchFamily="34" charset="-120"/>
              </a:rPr>
              <a:t>• Key Study — Clive Wearing:</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Severe anterograde and retrograde amnesia following herpes encephalitis</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destroying hippocampus and surrounding areas. Could not form new declarative memories but retained</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procedural memory (piano playing) and emotional memory (recognised wife). Demonstrates multiple memory</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systems.</a:t>
            </a:r>
            <a:endParaRPr lang="en-US" sz="1125" dirty="0"/>
          </a:p>
        </p:txBody>
      </p:sp>
      <p:sp>
        <p:nvSpPr>
          <p:cNvPr id="16" name="Text 10"/>
          <p:cNvSpPr/>
          <p:nvPr/>
        </p:nvSpPr>
        <p:spPr>
          <a:xfrm>
            <a:off x="590550" y="6296025"/>
            <a:ext cx="12405271" cy="338435"/>
          </a:xfrm>
          <a:prstGeom prst="rect">
            <a:avLst/>
          </a:prstGeom>
          <a:noFill/>
          <a:ln/>
        </p:spPr>
        <p:txBody>
          <a:bodyPr wrap="square" lIns="0" tIns="0" rIns="0" bIns="0" rtlCol="0" anchor="ctr" vert="horz"/>
          <a:lstStyle/>
          <a:p>
            <a:pPr indent="0" marL="0">
              <a:lnSpc>
                <a:spcPts val="1332"/>
              </a:lnSpc>
              <a:buNone/>
            </a:pPr>
            <a:r>
              <a:rPr lang="en-US" sz="1200" dirty="0">
                <a:solidFill>
                  <a:srgbClr val="1C2142"/>
                </a:solidFill>
                <a:latin typeface="Arial" pitchFamily="34" charset="0"/>
                <a:ea typeface="Arial" pitchFamily="34" charset="-122"/>
                <a:cs typeface="Arial" pitchFamily="34" charset="-120"/>
              </a:rPr>
              <a:t>Using evidence from case studies (H.M., Clive Wearing) and experimental research (LTP), critically evaluate the claim that memory is not a single</a:t>
            </a:r>
            <a:pPr indent="0" marL="0">
              <a:lnSpc>
                <a:spcPts val="1332"/>
              </a:lnSpc>
              <a:buNone/>
            </a:pPr>
            <a:r>
              <a:rPr lang="en-US" sz="1200" dirty="0">
                <a:solidFill>
                  <a:srgbClr val="1C2142"/>
                </a:solidFill>
                <a:latin typeface="Arial" pitchFamily="34" charset="0"/>
                <a:ea typeface="Arial" pitchFamily="34" charset="-122"/>
                <a:cs typeface="Arial" pitchFamily="34" charset="-120"/>
              </a:rPr>
              <a:t>
</a:t>
            </a:r>
            <a:pPr indent="0" marL="0">
              <a:lnSpc>
                <a:spcPts val="1332"/>
              </a:lnSpc>
              <a:buNone/>
            </a:pPr>
            <a:r>
              <a:rPr lang="en-US" sz="1200" dirty="0">
                <a:solidFill>
                  <a:srgbClr val="1C2142"/>
                </a:solidFill>
                <a:latin typeface="Arial" pitchFamily="34" charset="0"/>
                <a:ea typeface="Arial" pitchFamily="34" charset="-122"/>
                <a:cs typeface="Arial" pitchFamily="34" charset="-120"/>
              </a:rPr>
              <a:t>unitary system. To what extent does the distinction between declarative and non-declarative memory reflect distinct neural substrates?</a:t>
            </a:r>
            <a:endParaRPr lang="en-US" sz="1200" dirty="0"/>
          </a:p>
        </p:txBody>
      </p:sp>
      <p:sp>
        <p:nvSpPr>
          <p:cNvPr id="17" name="Text 11"/>
          <p:cNvSpPr/>
          <p:nvPr/>
        </p:nvSpPr>
        <p:spPr>
          <a:xfrm>
            <a:off x="9409658" y="57150"/>
            <a:ext cx="2476500" cy="148530"/>
          </a:xfrm>
          <a:prstGeom prst="rect">
            <a:avLst/>
          </a:prstGeom>
          <a:noFill/>
          <a:ln/>
        </p:spPr>
        <p:txBody>
          <a:bodyPr wrap="square" lIns="0" tIns="0" rIns="0" bIns="0" rtlCol="0" anchor="ctr" vert="horz"/>
          <a:lstStyle/>
          <a:p>
            <a:pPr algn="r" indent="0" marL="0">
              <a:lnSpc>
                <a:spcPts val="1170"/>
              </a:lnSpc>
              <a:buNone/>
            </a:pPr>
            <a:r>
              <a:rPr lang="en-US" sz="975" dirty="0">
                <a:solidFill>
                  <a:srgbClr val="FFFFFF"/>
                </a:solidFill>
                <a:latin typeface="Arial" pitchFamily="34" charset="0"/>
                <a:ea typeface="Arial" pitchFamily="34" charset="-122"/>
                <a:cs typeface="Arial" pitchFamily="34" charset="-120"/>
              </a:rPr>
              <a:t>Slide 19 of 20</a:t>
            </a:r>
            <a:endParaRPr lang="en-US" sz="975" dirty="0"/>
          </a:p>
        </p:txBody>
      </p:sp>
      <p:sp>
        <p:nvSpPr>
          <p:cNvPr id="18" name="Text 12"/>
          <p:cNvSpPr/>
          <p:nvPr/>
        </p:nvSpPr>
        <p:spPr>
          <a:xfrm>
            <a:off x="466725" y="57150"/>
            <a:ext cx="4160520" cy="159990"/>
          </a:xfrm>
          <a:prstGeom prst="rect">
            <a:avLst/>
          </a:prstGeom>
          <a:noFill/>
          <a:ln/>
        </p:spPr>
        <p:txBody>
          <a:bodyPr wrap="square" lIns="0" tIns="0" rIns="0" bIns="0" rtlCol="0" anchor="ctr" vert="horz"/>
          <a:lstStyle/>
          <a:p>
            <a:pPr indent="0" marL="0">
              <a:lnSpc>
                <a:spcPts val="1260"/>
              </a:lnSpc>
              <a:buNone/>
            </a:pPr>
            <a:r>
              <a:rPr lang="en-US" sz="1050" dirty="0">
                <a:solidFill>
                  <a:srgbClr val="FFFFFF"/>
                </a:solidFill>
                <a:latin typeface="Arial" pitchFamily="34" charset="0"/>
                <a:ea typeface="Arial" pitchFamily="34" charset="-122"/>
                <a:cs typeface="Arial" pitchFamily="34" charset="-120"/>
              </a:rPr>
              <a:t>PSYCH403 - Biopsychology</a:t>
            </a:r>
            <a:endParaRPr lang="en-US" sz="10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548580" y="5897761"/>
            <a:ext cx="280392" cy="260598"/>
          </a:xfrm>
          <a:prstGeom prst="rect">
            <a:avLst/>
          </a:prstGeom>
        </p:spPr>
      </p:pic>
      <p:pic>
        <p:nvPicPr>
          <p:cNvPr id="4" name="Image 2" descr="preencoded.png">    </p:cNvPr>
          <p:cNvPicPr>
            <a:picLocks noChangeAspect="1"/>
          </p:cNvPicPr>
          <p:nvPr/>
        </p:nvPicPr>
        <p:blipFill>
          <a:blip r:embed="rId3"/>
          <a:stretch>
            <a:fillRect/>
          </a:stretch>
        </p:blipFill>
        <p:spPr>
          <a:xfrm>
            <a:off x="7973467" y="1831032"/>
            <a:ext cx="3669655" cy="3710136"/>
          </a:xfrm>
          <a:prstGeom prst="rect">
            <a:avLst/>
          </a:prstGeom>
        </p:spPr>
      </p:pic>
      <p:pic>
        <p:nvPicPr>
          <p:cNvPr id="5" name="Image 3" descr="preencoded.png">    </p:cNvPr>
          <p:cNvPicPr>
            <a:picLocks noChangeAspect="1"/>
          </p:cNvPicPr>
          <p:nvPr/>
        </p:nvPicPr>
        <p:blipFill>
          <a:blip r:embed="rId4"/>
          <a:stretch>
            <a:fillRect/>
          </a:stretch>
        </p:blipFill>
        <p:spPr>
          <a:xfrm>
            <a:off x="8010079" y="1405830"/>
            <a:ext cx="304800" cy="281136"/>
          </a:xfrm>
          <a:prstGeom prst="rect">
            <a:avLst/>
          </a:prstGeom>
        </p:spPr>
      </p:pic>
      <p:pic>
        <p:nvPicPr>
          <p:cNvPr id="6" name="Image 4" descr="preencoded.png">    </p:cNvPr>
          <p:cNvPicPr>
            <a:picLocks noChangeAspect="1"/>
          </p:cNvPicPr>
          <p:nvPr/>
        </p:nvPicPr>
        <p:blipFill>
          <a:blip r:embed="rId5"/>
          <a:stretch>
            <a:fillRect/>
          </a:stretch>
        </p:blipFill>
        <p:spPr>
          <a:xfrm>
            <a:off x="548580" y="1289298"/>
            <a:ext cx="280392" cy="253603"/>
          </a:xfrm>
          <a:prstGeom prst="rect">
            <a:avLst/>
          </a:prstGeom>
        </p:spPr>
      </p:pic>
      <p:sp>
        <p:nvSpPr>
          <p:cNvPr id="7" name="Text 0"/>
          <p:cNvSpPr/>
          <p:nvPr/>
        </p:nvSpPr>
        <p:spPr>
          <a:xfrm>
            <a:off x="590550" y="600075"/>
            <a:ext cx="23469600" cy="457200"/>
          </a:xfrm>
          <a:prstGeom prst="rect">
            <a:avLst/>
          </a:prstGeom>
          <a:noFill/>
          <a:ln/>
        </p:spPr>
        <p:txBody>
          <a:bodyPr wrap="square" lIns="0" tIns="0" rIns="0" bIns="0" rtlCol="0" anchor="ctr" vert="horz"/>
          <a:lstStyle/>
          <a:p>
            <a:pPr indent="0" marL="0">
              <a:lnSpc>
                <a:spcPts val="3600"/>
              </a:lnSpc>
              <a:buNone/>
            </a:pPr>
            <a:r>
              <a:rPr lang="en-US" sz="3000" b="1" dirty="0">
                <a:solidFill>
                  <a:srgbClr val="FFFFFF"/>
                </a:solidFill>
                <a:latin typeface="Arial" pitchFamily="34" charset="0"/>
                <a:ea typeface="Arial" pitchFamily="34" charset="-122"/>
                <a:cs typeface="Arial" pitchFamily="34" charset="-120"/>
              </a:rPr>
              <a:t>Learning Outcomes &amp; 20-Session Curriculum Overview</a:t>
            </a:r>
            <a:endParaRPr lang="en-US" sz="3000" dirty="0"/>
          </a:p>
        </p:txBody>
      </p:sp>
      <p:sp>
        <p:nvSpPr>
          <p:cNvPr id="8" name="Text 1"/>
          <p:cNvSpPr/>
          <p:nvPr/>
        </p:nvSpPr>
        <p:spPr>
          <a:xfrm>
            <a:off x="838200" y="1285875"/>
            <a:ext cx="3291840" cy="274290"/>
          </a:xfrm>
          <a:prstGeom prst="rect">
            <a:avLst/>
          </a:prstGeom>
          <a:noFill/>
          <a:ln/>
        </p:spPr>
        <p:txBody>
          <a:bodyPr wrap="square" lIns="0" tIns="0" rIns="0" bIns="0" rtlCol="0" anchor="ctr" vert="horz"/>
          <a:lstStyle/>
          <a:p>
            <a:pPr indent="0" marL="0">
              <a:lnSpc>
                <a:spcPts val="2160"/>
              </a:lnSpc>
              <a:buNone/>
            </a:pPr>
            <a:r>
              <a:rPr lang="en-US" sz="1800" b="1" dirty="0">
                <a:solidFill>
                  <a:srgbClr val="FACC15"/>
                </a:solidFill>
                <a:latin typeface="Arial" pitchFamily="34" charset="0"/>
                <a:ea typeface="Arial" pitchFamily="34" charset="-122"/>
                <a:cs typeface="Arial" pitchFamily="34" charset="-120"/>
              </a:rPr>
              <a:t>Main Content</a:t>
            </a:r>
            <a:endParaRPr lang="en-US" sz="1800" dirty="0"/>
          </a:p>
        </p:txBody>
      </p:sp>
      <p:sp>
        <p:nvSpPr>
          <p:cNvPr id="9" name="Text 2"/>
          <p:cNvSpPr/>
          <p:nvPr/>
        </p:nvSpPr>
        <p:spPr>
          <a:xfrm>
            <a:off x="771525" y="1676400"/>
            <a:ext cx="8081010" cy="240060"/>
          </a:xfrm>
          <a:prstGeom prst="rect">
            <a:avLst/>
          </a:prstGeom>
          <a:noFill/>
          <a:ln/>
        </p:spPr>
        <p:txBody>
          <a:bodyPr wrap="square" lIns="0" tIns="0" rIns="0" bIns="0" rtlCol="0" anchor="ctr" vert="horz"/>
          <a:lstStyle/>
          <a:p>
            <a:pPr indent="0" marL="0">
              <a:lnSpc>
                <a:spcPts val="1890"/>
              </a:lnSpc>
              <a:buNone/>
            </a:pPr>
            <a:r>
              <a:rPr lang="en-US" sz="1575" b="1" dirty="0">
                <a:solidFill>
                  <a:srgbClr val="FACC15"/>
                </a:solidFill>
                <a:latin typeface="Arial" pitchFamily="34" charset="0"/>
                <a:ea typeface="Arial" pitchFamily="34" charset="-122"/>
                <a:cs typeface="Arial" pitchFamily="34" charset="-120"/>
              </a:rPr>
              <a:t>LO1 – Neural Structure &amp; Function</a:t>
            </a:r>
            <a:endParaRPr lang="en-US" sz="1575" dirty="0"/>
          </a:p>
        </p:txBody>
      </p:sp>
      <p:sp>
        <p:nvSpPr>
          <p:cNvPr id="10" name="Text 3"/>
          <p:cNvSpPr/>
          <p:nvPr/>
        </p:nvSpPr>
        <p:spPr>
          <a:xfrm>
            <a:off x="771525" y="2705100"/>
            <a:ext cx="6400800" cy="240060"/>
          </a:xfrm>
          <a:prstGeom prst="rect">
            <a:avLst/>
          </a:prstGeom>
          <a:noFill/>
          <a:ln/>
        </p:spPr>
        <p:txBody>
          <a:bodyPr wrap="square" lIns="0" tIns="0" rIns="0" bIns="0" rtlCol="0" anchor="ctr" vert="horz"/>
          <a:lstStyle/>
          <a:p>
            <a:pPr indent="0" marL="0">
              <a:lnSpc>
                <a:spcPts val="1890"/>
              </a:lnSpc>
              <a:buNone/>
            </a:pPr>
            <a:r>
              <a:rPr lang="en-US" sz="1575" b="1" dirty="0">
                <a:solidFill>
                  <a:srgbClr val="FACC15"/>
                </a:solidFill>
                <a:latin typeface="Arial" pitchFamily="34" charset="0"/>
                <a:ea typeface="Arial" pitchFamily="34" charset="-122"/>
                <a:cs typeface="Arial" pitchFamily="34" charset="-120"/>
              </a:rPr>
              <a:t>LO2 – Neural Communication</a:t>
            </a:r>
            <a:endParaRPr lang="en-US" sz="1575" dirty="0"/>
          </a:p>
        </p:txBody>
      </p:sp>
      <p:sp>
        <p:nvSpPr>
          <p:cNvPr id="11" name="Text 4"/>
          <p:cNvSpPr/>
          <p:nvPr/>
        </p:nvSpPr>
        <p:spPr>
          <a:xfrm>
            <a:off x="771525" y="3771900"/>
            <a:ext cx="9281160" cy="240060"/>
          </a:xfrm>
          <a:prstGeom prst="rect">
            <a:avLst/>
          </a:prstGeom>
          <a:noFill/>
          <a:ln/>
        </p:spPr>
        <p:txBody>
          <a:bodyPr wrap="square" lIns="0" tIns="0" rIns="0" bIns="0" rtlCol="0" anchor="ctr" vert="horz"/>
          <a:lstStyle/>
          <a:p>
            <a:pPr indent="0" marL="0">
              <a:lnSpc>
                <a:spcPts val="1890"/>
              </a:lnSpc>
              <a:buNone/>
            </a:pPr>
            <a:r>
              <a:rPr lang="en-US" sz="1575" b="1" dirty="0">
                <a:solidFill>
                  <a:srgbClr val="FACC15"/>
                </a:solidFill>
                <a:latin typeface="Arial" pitchFamily="34" charset="0"/>
                <a:ea typeface="Arial" pitchFamily="34" charset="-122"/>
                <a:cs typeface="Arial" pitchFamily="34" charset="-120"/>
              </a:rPr>
              <a:t>LO3 – Research Methods in Neuroscience</a:t>
            </a:r>
            <a:endParaRPr lang="en-US" sz="1575" dirty="0"/>
          </a:p>
        </p:txBody>
      </p:sp>
      <p:sp>
        <p:nvSpPr>
          <p:cNvPr id="12" name="Text 5"/>
          <p:cNvSpPr/>
          <p:nvPr/>
        </p:nvSpPr>
        <p:spPr>
          <a:xfrm>
            <a:off x="771525" y="4800600"/>
            <a:ext cx="9761220" cy="240060"/>
          </a:xfrm>
          <a:prstGeom prst="rect">
            <a:avLst/>
          </a:prstGeom>
          <a:noFill/>
          <a:ln/>
        </p:spPr>
        <p:txBody>
          <a:bodyPr wrap="square" lIns="0" tIns="0" rIns="0" bIns="0" rtlCol="0" anchor="ctr" vert="horz"/>
          <a:lstStyle/>
          <a:p>
            <a:pPr indent="0" marL="0">
              <a:lnSpc>
                <a:spcPts val="1890"/>
              </a:lnSpc>
              <a:buNone/>
            </a:pPr>
            <a:r>
              <a:rPr lang="en-US" sz="1575" b="1" dirty="0">
                <a:solidFill>
                  <a:srgbClr val="FACC15"/>
                </a:solidFill>
                <a:latin typeface="Arial" pitchFamily="34" charset="0"/>
                <a:ea typeface="Arial" pitchFamily="34" charset="-122"/>
                <a:cs typeface="Arial" pitchFamily="34" charset="-120"/>
              </a:rPr>
              <a:t>LO4 – Endocrine System &amp; Stress Response</a:t>
            </a:r>
            <a:endParaRPr lang="en-US" sz="1575" dirty="0"/>
          </a:p>
        </p:txBody>
      </p:sp>
      <p:sp>
        <p:nvSpPr>
          <p:cNvPr id="13" name="Text 6"/>
          <p:cNvSpPr/>
          <p:nvPr/>
        </p:nvSpPr>
        <p:spPr>
          <a:xfrm>
            <a:off x="8277225" y="1400175"/>
            <a:ext cx="4663440" cy="274290"/>
          </a:xfrm>
          <a:prstGeom prst="rect">
            <a:avLst/>
          </a:prstGeom>
          <a:noFill/>
          <a:ln/>
        </p:spPr>
        <p:txBody>
          <a:bodyPr wrap="square" lIns="0" tIns="0" rIns="0" bIns="0" rtlCol="0" anchor="ctr" vert="horz"/>
          <a:lstStyle/>
          <a:p>
            <a:pPr indent="0" marL="0">
              <a:lnSpc>
                <a:spcPts val="2160"/>
              </a:lnSpc>
              <a:buNone/>
            </a:pPr>
            <a:r>
              <a:rPr lang="en-US" sz="1800" b="1" dirty="0">
                <a:solidFill>
                  <a:srgbClr val="FACC15"/>
                </a:solidFill>
                <a:latin typeface="Arial" pitchFamily="34" charset="0"/>
                <a:ea typeface="Arial" pitchFamily="34" charset="-122"/>
                <a:cs typeface="Arial" pitchFamily="34" charset="-120"/>
              </a:rPr>
              <a:t>Visual Suggestion</a:t>
            </a:r>
            <a:endParaRPr lang="en-US" sz="1800" dirty="0"/>
          </a:p>
        </p:txBody>
      </p:sp>
      <p:sp>
        <p:nvSpPr>
          <p:cNvPr id="14" name="Text 7"/>
          <p:cNvSpPr/>
          <p:nvPr/>
        </p:nvSpPr>
        <p:spPr>
          <a:xfrm>
            <a:off x="838200" y="5924550"/>
            <a:ext cx="4469130" cy="262830"/>
          </a:xfrm>
          <a:prstGeom prst="rect">
            <a:avLst/>
          </a:prstGeom>
          <a:noFill/>
          <a:ln/>
        </p:spPr>
        <p:txBody>
          <a:bodyPr wrap="square" lIns="0" tIns="0" rIns="0" bIns="0" rtlCol="0" anchor="ctr" vert="horz"/>
          <a:lstStyle/>
          <a:p>
            <a:pPr indent="0" marL="0">
              <a:lnSpc>
                <a:spcPts val="2070"/>
              </a:lnSpc>
              <a:buNone/>
            </a:pPr>
            <a:r>
              <a:rPr lang="en-US" sz="1725" b="1" dirty="0">
                <a:solidFill>
                  <a:srgbClr val="1C1C1C"/>
                </a:solidFill>
                <a:latin typeface="Arial" pitchFamily="34" charset="0"/>
                <a:ea typeface="Arial" pitchFamily="34" charset="-122"/>
                <a:cs typeface="Arial" pitchFamily="34" charset="-120"/>
              </a:rPr>
              <a:t>Discussion Prompt</a:t>
            </a:r>
            <a:endParaRPr lang="en-US" sz="1725" dirty="0"/>
          </a:p>
        </p:txBody>
      </p:sp>
      <p:sp>
        <p:nvSpPr>
          <p:cNvPr id="15" name="Text 8"/>
          <p:cNvSpPr/>
          <p:nvPr/>
        </p:nvSpPr>
        <p:spPr>
          <a:xfrm>
            <a:off x="466725" y="6219825"/>
            <a:ext cx="12258675" cy="381000"/>
          </a:xfrm>
          <a:prstGeom prst="rect">
            <a:avLst/>
          </a:prstGeom>
          <a:noFill/>
          <a:ln/>
        </p:spPr>
        <p:txBody>
          <a:bodyPr wrap="square" lIns="0" tIns="0" rIns="0" bIns="0" rtlCol="0" anchor="ctr" vert="horz"/>
          <a:lstStyle/>
          <a:p>
            <a:pPr indent="0" marL="0">
              <a:lnSpc>
                <a:spcPts val="1500"/>
              </a:lnSpc>
              <a:buNone/>
            </a:pPr>
            <a:r>
              <a:rPr lang="en-US" sz="1500" dirty="0">
                <a:solidFill>
                  <a:srgbClr val="1C1C1C"/>
                </a:solidFill>
                <a:latin typeface="Arial" pitchFamily="34" charset="0"/>
                <a:ea typeface="Arial" pitchFamily="34" charset="-122"/>
                <a:cs typeface="Arial" pitchFamily="34" charset="-120"/>
              </a:rPr>
              <a:t>How do the four learning outcomes of PSYCH403 reflect the interdisciplinary nature of biopsychology? To what</a:t>
            </a:r>
            <a:pPr indent="0" marL="0">
              <a:lnSpc>
                <a:spcPts val="1500"/>
              </a:lnSpc>
              <a:buNone/>
            </a:pPr>
            <a:r>
              <a:rPr lang="en-US" sz="1500" dirty="0">
                <a:solidFill>
                  <a:srgbClr val="1C1C1C"/>
                </a:solidFill>
                <a:latin typeface="Arial" pitchFamily="34" charset="0"/>
                <a:ea typeface="Arial" pitchFamily="34" charset="-122"/>
                <a:cs typeface="Arial" pitchFamily="34" charset="-120"/>
              </a:rPr>
              <a:t>
</a:t>
            </a:r>
            <a:pPr indent="0" marL="0">
              <a:lnSpc>
                <a:spcPts val="1500"/>
              </a:lnSpc>
              <a:buNone/>
            </a:pPr>
            <a:r>
              <a:rPr lang="en-US" sz="1500" dirty="0">
                <a:solidFill>
                  <a:srgbClr val="1C1C1C"/>
                </a:solidFill>
                <a:latin typeface="Arial" pitchFamily="34" charset="0"/>
                <a:ea typeface="Arial" pitchFamily="34" charset="-122"/>
                <a:cs typeface="Arial" pitchFamily="34" charset="-120"/>
              </a:rPr>
              <a:t>extent can biological explanations alone account for the full complexity of human psychological experience?</a:t>
            </a:r>
            <a:endParaRPr lang="en-US" sz="1500" dirty="0"/>
          </a:p>
        </p:txBody>
      </p:sp>
      <p:sp>
        <p:nvSpPr>
          <p:cNvPr id="16" name="Text 9"/>
          <p:cNvSpPr/>
          <p:nvPr/>
        </p:nvSpPr>
        <p:spPr>
          <a:xfrm>
            <a:off x="466725" y="95250"/>
            <a:ext cx="5052060" cy="161925"/>
          </a:xfrm>
          <a:prstGeom prst="rect">
            <a:avLst/>
          </a:prstGeom>
          <a:noFill/>
          <a:ln/>
        </p:spPr>
        <p:txBody>
          <a:bodyPr wrap="square" lIns="0" tIns="0" rIns="0" bIns="0" rtlCol="0" anchor="ctr" vert="horz"/>
          <a:lstStyle/>
          <a:p>
            <a:pPr indent="0" marL="0">
              <a:lnSpc>
                <a:spcPts val="1275"/>
              </a:lnSpc>
              <a:buNone/>
            </a:pPr>
            <a:r>
              <a:rPr lang="en-US" sz="1275" b="1" dirty="0">
                <a:solidFill>
                  <a:srgbClr val="FACC15"/>
                </a:solidFill>
                <a:latin typeface="Arial" pitchFamily="34" charset="0"/>
                <a:ea typeface="Arial" pitchFamily="34" charset="-122"/>
                <a:cs typeface="Arial" pitchFamily="34" charset="-120"/>
              </a:rPr>
              <a:t>PSYCH403 · Biopsychology</a:t>
            </a:r>
            <a:endParaRPr lang="en-US" sz="1275" dirty="0"/>
          </a:p>
        </p:txBody>
      </p:sp>
      <p:sp>
        <p:nvSpPr>
          <p:cNvPr id="17" name="Text 10"/>
          <p:cNvSpPr/>
          <p:nvPr/>
        </p:nvSpPr>
        <p:spPr>
          <a:xfrm>
            <a:off x="8704808" y="95250"/>
            <a:ext cx="3257550" cy="180975"/>
          </a:xfrm>
          <a:prstGeom prst="rect">
            <a:avLst/>
          </a:prstGeom>
          <a:noFill/>
          <a:ln/>
        </p:spPr>
        <p:txBody>
          <a:bodyPr wrap="square" lIns="0" tIns="0" rIns="0" bIns="0" rtlCol="0" anchor="ctr" vert="horz"/>
          <a:lstStyle/>
          <a:p>
            <a:pPr algn="r" indent="0" marL="0">
              <a:lnSpc>
                <a:spcPts val="1425"/>
              </a:lnSpc>
              <a:buNone/>
            </a:pPr>
            <a:r>
              <a:rPr lang="en-US" sz="1425" b="1" dirty="0">
                <a:solidFill>
                  <a:srgbClr val="FFFFFF"/>
                </a:solidFill>
                <a:latin typeface="Arial" pitchFamily="34" charset="0"/>
                <a:ea typeface="Arial" pitchFamily="34" charset="-122"/>
                <a:cs typeface="Arial" pitchFamily="34" charset="-120"/>
              </a:rPr>
              <a:t>Slide 2 of 20</a:t>
            </a:r>
            <a:endParaRPr lang="en-US" sz="1425" dirty="0"/>
          </a:p>
        </p:txBody>
      </p:sp>
      <p:sp>
        <p:nvSpPr>
          <p:cNvPr id="18" name="Text 11"/>
          <p:cNvSpPr/>
          <p:nvPr/>
        </p:nvSpPr>
        <p:spPr>
          <a:xfrm>
            <a:off x="771525" y="1933575"/>
            <a:ext cx="7533233" cy="534442"/>
          </a:xfrm>
          <a:prstGeom prst="rect">
            <a:avLst/>
          </a:prstGeom>
          <a:noFill/>
          <a:ln/>
        </p:spPr>
        <p:txBody>
          <a:bodyPr wrap="square" lIns="0" tIns="0" rIns="0" bIns="0" rtlCol="0" anchor="ctr" vert="horz"/>
          <a:lstStyle/>
          <a:p>
            <a:pPr indent="0" marL="0">
              <a:lnSpc>
                <a:spcPts val="1402"/>
              </a:lnSpc>
              <a:buNone/>
            </a:pPr>
            <a:r>
              <a:rPr lang="en-US" sz="1275" dirty="0">
                <a:solidFill>
                  <a:srgbClr val="FFFFFF"/>
                </a:solidFill>
                <a:latin typeface="Arial" pitchFamily="34" charset="0"/>
                <a:ea typeface="Arial" pitchFamily="34" charset="-122"/>
                <a:cs typeface="Arial" pitchFamily="34" charset="-120"/>
              </a:rPr>
              <a:t>Identify and describe major brain structures, their locations and functions;</a:t>
            </a:r>
            <a:pPr indent="0" marL="0">
              <a:lnSpc>
                <a:spcPts val="1402"/>
              </a:lnSpc>
              <a:buNone/>
            </a:pPr>
            <a:r>
              <a:rPr lang="en-US" sz="1275" dirty="0">
                <a:solidFill>
                  <a:srgbClr val="FFFFFF"/>
                </a:solidFill>
                <a:latin typeface="Arial" pitchFamily="34" charset="0"/>
                <a:ea typeface="Arial" pitchFamily="34" charset="-122"/>
                <a:cs typeface="Arial" pitchFamily="34" charset="-120"/>
              </a:rPr>
              <a:t>
</a:t>
            </a:r>
            <a:pPr indent="0" marL="0">
              <a:lnSpc>
                <a:spcPts val="1402"/>
              </a:lnSpc>
              <a:buNone/>
            </a:pPr>
            <a:r>
              <a:rPr lang="en-US" sz="1275" dirty="0">
                <a:solidFill>
                  <a:srgbClr val="FFFFFF"/>
                </a:solidFill>
                <a:latin typeface="Arial" pitchFamily="34" charset="0"/>
                <a:ea typeface="Arial" pitchFamily="34" charset="-122"/>
                <a:cs typeface="Arial" pitchFamily="34" charset="-120"/>
              </a:rPr>
              <a:t>understand sensory, motor and language cortices; analyse cerebral lateralisation</a:t>
            </a:r>
            <a:pPr indent="0" marL="0">
              <a:lnSpc>
                <a:spcPts val="1402"/>
              </a:lnSpc>
              <a:buNone/>
            </a:pPr>
            <a:r>
              <a:rPr lang="en-US" sz="1275" dirty="0">
                <a:solidFill>
                  <a:srgbClr val="FFFFFF"/>
                </a:solidFill>
                <a:latin typeface="Arial" pitchFamily="34" charset="0"/>
                <a:ea typeface="Arial" pitchFamily="34" charset="-122"/>
                <a:cs typeface="Arial" pitchFamily="34" charset="-120"/>
              </a:rPr>
              <a:t>
</a:t>
            </a:r>
            <a:pPr indent="0" marL="0">
              <a:lnSpc>
                <a:spcPts val="1402"/>
              </a:lnSpc>
              <a:buNone/>
            </a:pPr>
            <a:r>
              <a:rPr lang="en-US" sz="1275" dirty="0">
                <a:solidFill>
                  <a:srgbClr val="FFFFFF"/>
                </a:solidFill>
                <a:latin typeface="Arial" pitchFamily="34" charset="0"/>
                <a:ea typeface="Arial" pitchFamily="34" charset="-122"/>
                <a:cs typeface="Arial" pitchFamily="34" charset="-120"/>
              </a:rPr>
              <a:t>and hemispheric specialisation.</a:t>
            </a:r>
            <a:endParaRPr lang="en-US" sz="1275" dirty="0"/>
          </a:p>
        </p:txBody>
      </p:sp>
      <p:sp>
        <p:nvSpPr>
          <p:cNvPr id="19" name="Text 12"/>
          <p:cNvSpPr/>
          <p:nvPr/>
        </p:nvSpPr>
        <p:spPr>
          <a:xfrm>
            <a:off x="771525" y="2962275"/>
            <a:ext cx="7376071" cy="534442"/>
          </a:xfrm>
          <a:prstGeom prst="rect">
            <a:avLst/>
          </a:prstGeom>
          <a:noFill/>
          <a:ln/>
        </p:spPr>
        <p:txBody>
          <a:bodyPr wrap="square" lIns="0" tIns="0" rIns="0" bIns="0" rtlCol="0" anchor="ctr" vert="horz"/>
          <a:lstStyle/>
          <a:p>
            <a:pPr indent="0" marL="0">
              <a:lnSpc>
                <a:spcPts val="1402"/>
              </a:lnSpc>
              <a:buNone/>
            </a:pPr>
            <a:r>
              <a:rPr lang="en-US" sz="1275" dirty="0">
                <a:solidFill>
                  <a:srgbClr val="FFFFFF"/>
                </a:solidFill>
                <a:latin typeface="Arial" pitchFamily="34" charset="0"/>
                <a:ea typeface="Arial" pitchFamily="34" charset="-122"/>
                <a:cs typeface="Arial" pitchFamily="34" charset="-120"/>
              </a:rPr>
              <a:t>Explain the structure and function of sensory, motor and interneurons; describe</a:t>
            </a:r>
            <a:pPr indent="0" marL="0">
              <a:lnSpc>
                <a:spcPts val="1402"/>
              </a:lnSpc>
              <a:buNone/>
            </a:pPr>
            <a:r>
              <a:rPr lang="en-US" sz="1275" dirty="0">
                <a:solidFill>
                  <a:srgbClr val="FFFFFF"/>
                </a:solidFill>
                <a:latin typeface="Arial" pitchFamily="34" charset="0"/>
                <a:ea typeface="Arial" pitchFamily="34" charset="-122"/>
                <a:cs typeface="Arial" pitchFamily="34" charset="-120"/>
              </a:rPr>
              <a:t>
</a:t>
            </a:r>
            <a:pPr indent="0" marL="0">
              <a:lnSpc>
                <a:spcPts val="1402"/>
              </a:lnSpc>
              <a:buNone/>
            </a:pPr>
            <a:r>
              <a:rPr lang="en-US" sz="1275" dirty="0">
                <a:solidFill>
                  <a:srgbClr val="FFFFFF"/>
                </a:solidFill>
                <a:latin typeface="Arial" pitchFamily="34" charset="0"/>
                <a:ea typeface="Arial" pitchFamily="34" charset="-122"/>
                <a:cs typeface="Arial" pitchFamily="34" charset="-120"/>
              </a:rPr>
              <a:t>synaptic transmission, action potentials, and the role of neurotransmitters</a:t>
            </a:r>
            <a:pPr indent="0" marL="0">
              <a:lnSpc>
                <a:spcPts val="1402"/>
              </a:lnSpc>
              <a:buNone/>
            </a:pPr>
            <a:r>
              <a:rPr lang="en-US" sz="1275" dirty="0">
                <a:solidFill>
                  <a:srgbClr val="FFFFFF"/>
                </a:solidFill>
                <a:latin typeface="Arial" pitchFamily="34" charset="0"/>
                <a:ea typeface="Arial" pitchFamily="34" charset="-122"/>
                <a:cs typeface="Arial" pitchFamily="34" charset="-120"/>
              </a:rPr>
              <a:t>
</a:t>
            </a:r>
            <a:pPr indent="0" marL="0">
              <a:lnSpc>
                <a:spcPts val="1402"/>
              </a:lnSpc>
              <a:buNone/>
            </a:pPr>
            <a:r>
              <a:rPr lang="en-US" sz="1275" dirty="0">
                <a:solidFill>
                  <a:srgbClr val="FFFFFF"/>
                </a:solidFill>
                <a:latin typeface="Arial" pitchFamily="34" charset="0"/>
                <a:ea typeface="Arial" pitchFamily="34" charset="-122"/>
                <a:cs typeface="Arial" pitchFamily="34" charset="-120"/>
              </a:rPr>
              <a:t>(excitatory vs. inhibitory); evaluate psychopharmacological interventions.</a:t>
            </a:r>
            <a:endParaRPr lang="en-US" sz="1275" dirty="0"/>
          </a:p>
        </p:txBody>
      </p:sp>
      <p:sp>
        <p:nvSpPr>
          <p:cNvPr id="20" name="Text 13"/>
          <p:cNvSpPr/>
          <p:nvPr/>
        </p:nvSpPr>
        <p:spPr>
          <a:xfrm>
            <a:off x="771525" y="4010025"/>
            <a:ext cx="7449443" cy="534442"/>
          </a:xfrm>
          <a:prstGeom prst="rect">
            <a:avLst/>
          </a:prstGeom>
          <a:noFill/>
          <a:ln/>
        </p:spPr>
        <p:txBody>
          <a:bodyPr wrap="square" lIns="0" tIns="0" rIns="0" bIns="0" rtlCol="0" anchor="ctr" vert="horz"/>
          <a:lstStyle/>
          <a:p>
            <a:pPr indent="0" marL="0">
              <a:lnSpc>
                <a:spcPts val="1402"/>
              </a:lnSpc>
              <a:buNone/>
            </a:pPr>
            <a:r>
              <a:rPr lang="en-US" sz="1275" dirty="0">
                <a:solidFill>
                  <a:srgbClr val="FFFFFF"/>
                </a:solidFill>
                <a:latin typeface="Arial" pitchFamily="34" charset="0"/>
                <a:ea typeface="Arial" pitchFamily="34" charset="-122"/>
                <a:cs typeface="Arial" pitchFamily="34" charset="-120"/>
              </a:rPr>
              <a:t>Critically evaluate clinical, post-mortem, and neuroimaging methods (fMRI, PET,</a:t>
            </a:r>
            <a:pPr indent="0" marL="0">
              <a:lnSpc>
                <a:spcPts val="1402"/>
              </a:lnSpc>
              <a:buNone/>
            </a:pPr>
            <a:r>
              <a:rPr lang="en-US" sz="1275" dirty="0">
                <a:solidFill>
                  <a:srgbClr val="FFFFFF"/>
                </a:solidFill>
                <a:latin typeface="Arial" pitchFamily="34" charset="0"/>
                <a:ea typeface="Arial" pitchFamily="34" charset="-122"/>
                <a:cs typeface="Arial" pitchFamily="34" charset="-120"/>
              </a:rPr>
              <a:t>
</a:t>
            </a:r>
            <a:pPr indent="0" marL="0">
              <a:lnSpc>
                <a:spcPts val="1402"/>
              </a:lnSpc>
              <a:buNone/>
            </a:pPr>
            <a:r>
              <a:rPr lang="en-US" sz="1275" dirty="0">
                <a:solidFill>
                  <a:srgbClr val="FFFFFF"/>
                </a:solidFill>
                <a:latin typeface="Arial" pitchFamily="34" charset="0"/>
                <a:ea typeface="Arial" pitchFamily="34" charset="-122"/>
                <a:cs typeface="Arial" pitchFamily="34" charset="-120"/>
              </a:rPr>
              <a:t>EEG, TMS); assess the strengths and limitations of each approach; apply</a:t>
            </a:r>
            <a:pPr indent="0" marL="0">
              <a:lnSpc>
                <a:spcPts val="1402"/>
              </a:lnSpc>
              <a:buNone/>
            </a:pPr>
            <a:r>
              <a:rPr lang="en-US" sz="1275" dirty="0">
                <a:solidFill>
                  <a:srgbClr val="FFFFFF"/>
                </a:solidFill>
                <a:latin typeface="Arial" pitchFamily="34" charset="0"/>
                <a:ea typeface="Arial" pitchFamily="34" charset="-122"/>
                <a:cs typeface="Arial" pitchFamily="34" charset="-120"/>
              </a:rPr>
              <a:t>
</a:t>
            </a:r>
            <a:pPr indent="0" marL="0">
              <a:lnSpc>
                <a:spcPts val="1402"/>
              </a:lnSpc>
              <a:buNone/>
            </a:pPr>
            <a:r>
              <a:rPr lang="en-US" sz="1275" dirty="0">
                <a:solidFill>
                  <a:srgbClr val="FFFFFF"/>
                </a:solidFill>
                <a:latin typeface="Arial" pitchFamily="34" charset="0"/>
                <a:ea typeface="Arial" pitchFamily="34" charset="-122"/>
                <a:cs typeface="Arial" pitchFamily="34" charset="-120"/>
              </a:rPr>
              <a:t>methodological knowledge to case studies.</a:t>
            </a:r>
            <a:endParaRPr lang="en-US" sz="1275" dirty="0"/>
          </a:p>
        </p:txBody>
      </p:sp>
      <p:sp>
        <p:nvSpPr>
          <p:cNvPr id="21" name="Text 14"/>
          <p:cNvSpPr/>
          <p:nvPr/>
        </p:nvSpPr>
        <p:spPr>
          <a:xfrm>
            <a:off x="771525" y="5076825"/>
            <a:ext cx="7449443" cy="534442"/>
          </a:xfrm>
          <a:prstGeom prst="rect">
            <a:avLst/>
          </a:prstGeom>
          <a:noFill/>
          <a:ln/>
        </p:spPr>
        <p:txBody>
          <a:bodyPr wrap="square" lIns="0" tIns="0" rIns="0" bIns="0" rtlCol="0" anchor="ctr" vert="horz"/>
          <a:lstStyle/>
          <a:p>
            <a:pPr indent="0" marL="0">
              <a:lnSpc>
                <a:spcPts val="1402"/>
              </a:lnSpc>
              <a:buNone/>
            </a:pPr>
            <a:r>
              <a:rPr lang="en-US" sz="1275" dirty="0">
                <a:solidFill>
                  <a:srgbClr val="FFFFFF"/>
                </a:solidFill>
                <a:latin typeface="Arial" pitchFamily="34" charset="0"/>
                <a:ea typeface="Arial" pitchFamily="34" charset="-122"/>
                <a:cs typeface="Arial" pitchFamily="34" charset="-120"/>
              </a:rPr>
              <a:t>Explain the HPA axis and fight-or-flight response; evaluate the effects of chronic</a:t>
            </a:r>
            <a:pPr indent="0" marL="0">
              <a:lnSpc>
                <a:spcPts val="1402"/>
              </a:lnSpc>
              <a:buNone/>
            </a:pPr>
            <a:r>
              <a:rPr lang="en-US" sz="1275" dirty="0">
                <a:solidFill>
                  <a:srgbClr val="FFFFFF"/>
                </a:solidFill>
                <a:latin typeface="Arial" pitchFamily="34" charset="0"/>
                <a:ea typeface="Arial" pitchFamily="34" charset="-122"/>
                <a:cs typeface="Arial" pitchFamily="34" charset="-120"/>
              </a:rPr>
              <a:t>
</a:t>
            </a:r>
            <a:pPr indent="0" marL="0">
              <a:lnSpc>
                <a:spcPts val="1402"/>
              </a:lnSpc>
              <a:buNone/>
            </a:pPr>
            <a:r>
              <a:rPr lang="en-US" sz="1275" dirty="0">
                <a:solidFill>
                  <a:srgbClr val="FFFFFF"/>
                </a:solidFill>
                <a:latin typeface="Arial" pitchFamily="34" charset="0"/>
                <a:ea typeface="Arial" pitchFamily="34" charset="-122"/>
                <a:cs typeface="Arial" pitchFamily="34" charset="-120"/>
              </a:rPr>
              <a:t>stress on brain structure (hippocampal atrophy); apply biopsychological models</a:t>
            </a:r>
            <a:pPr indent="0" marL="0">
              <a:lnSpc>
                <a:spcPts val="1402"/>
              </a:lnSpc>
              <a:buNone/>
            </a:pPr>
            <a:r>
              <a:rPr lang="en-US" sz="1275" dirty="0">
                <a:solidFill>
                  <a:srgbClr val="FFFFFF"/>
                </a:solidFill>
                <a:latin typeface="Arial" pitchFamily="34" charset="0"/>
                <a:ea typeface="Arial" pitchFamily="34" charset="-122"/>
                <a:cs typeface="Arial" pitchFamily="34" charset="-120"/>
              </a:rPr>
              <a:t>
</a:t>
            </a:r>
            <a:pPr indent="0" marL="0">
              <a:lnSpc>
                <a:spcPts val="1402"/>
              </a:lnSpc>
              <a:buNone/>
            </a:pPr>
            <a:r>
              <a:rPr lang="en-US" sz="1275" dirty="0">
                <a:solidFill>
                  <a:srgbClr val="FFFFFF"/>
                </a:solidFill>
                <a:latin typeface="Arial" pitchFamily="34" charset="0"/>
                <a:ea typeface="Arial" pitchFamily="34" charset="-122"/>
                <a:cs typeface="Arial" pitchFamily="34" charset="-120"/>
              </a:rPr>
              <a:t>to mental health conditions.</a:t>
            </a:r>
            <a:endParaRPr lang="en-US" sz="127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8997553" y="1371600"/>
            <a:ext cx="316855" cy="274290"/>
          </a:xfrm>
          <a:prstGeom prst="rect">
            <a:avLst/>
          </a:prstGeom>
        </p:spPr>
      </p:pic>
      <p:pic>
        <p:nvPicPr>
          <p:cNvPr id="4" name="Image 2" descr="preencoded.png">    </p:cNvPr>
          <p:cNvPicPr>
            <a:picLocks noChangeAspect="1"/>
          </p:cNvPicPr>
          <p:nvPr/>
        </p:nvPicPr>
        <p:blipFill>
          <a:blip r:embed="rId3"/>
          <a:stretch>
            <a:fillRect/>
          </a:stretch>
        </p:blipFill>
        <p:spPr>
          <a:xfrm>
            <a:off x="658267" y="1364605"/>
            <a:ext cx="268188" cy="260598"/>
          </a:xfrm>
          <a:prstGeom prst="rect">
            <a:avLst/>
          </a:prstGeom>
        </p:spPr>
      </p:pic>
      <p:sp>
        <p:nvSpPr>
          <p:cNvPr id="5" name="Text 0"/>
          <p:cNvSpPr/>
          <p:nvPr/>
        </p:nvSpPr>
        <p:spPr>
          <a:xfrm>
            <a:off x="590550" y="533400"/>
            <a:ext cx="22734270" cy="308670"/>
          </a:xfrm>
          <a:prstGeom prst="rect">
            <a:avLst/>
          </a:prstGeom>
          <a:noFill/>
          <a:ln/>
        </p:spPr>
        <p:txBody>
          <a:bodyPr wrap="square" lIns="0" tIns="0" rIns="0" bIns="0" rtlCol="0" anchor="ctr" vert="horz"/>
          <a:lstStyle/>
          <a:p>
            <a:pPr indent="0" marL="0">
              <a:lnSpc>
                <a:spcPts val="2430"/>
              </a:lnSpc>
              <a:buNone/>
            </a:pPr>
            <a:r>
              <a:rPr lang="en-US" sz="2025" b="1" dirty="0">
                <a:solidFill>
                  <a:srgbClr val="FFFFFF"/>
                </a:solidFill>
                <a:latin typeface="Arial" pitchFamily="34" charset="0"/>
                <a:ea typeface="Arial" pitchFamily="34" charset="-122"/>
                <a:cs typeface="Arial" pitchFamily="34" charset="-120"/>
              </a:rPr>
              <a:t>Sessions 19-20: Developmental Biopsychology &amp; Evolutionary Perspectives</a:t>
            </a:r>
            <a:endParaRPr lang="en-US" sz="2025" dirty="0"/>
          </a:p>
        </p:txBody>
      </p:sp>
      <p:sp>
        <p:nvSpPr>
          <p:cNvPr id="6" name="Text 1"/>
          <p:cNvSpPr/>
          <p:nvPr/>
        </p:nvSpPr>
        <p:spPr>
          <a:xfrm>
            <a:off x="962025" y="1352550"/>
            <a:ext cx="2880360" cy="240060"/>
          </a:xfrm>
          <a:prstGeom prst="rect">
            <a:avLst/>
          </a:prstGeom>
          <a:noFill/>
          <a:ln/>
        </p:spPr>
        <p:txBody>
          <a:bodyPr wrap="square" lIns="0" tIns="0" rIns="0" bIns="0" rtlCol="0" anchor="ctr" vert="horz"/>
          <a:lstStyle/>
          <a:p>
            <a:pPr indent="0" marL="0">
              <a:lnSpc>
                <a:spcPts val="1890"/>
              </a:lnSpc>
              <a:buNone/>
            </a:pPr>
            <a:r>
              <a:rPr lang="en-US" sz="1575" b="1" dirty="0">
                <a:solidFill>
                  <a:srgbClr val="FFD700"/>
                </a:solidFill>
                <a:latin typeface="Arial" pitchFamily="34" charset="0"/>
                <a:ea typeface="Arial" pitchFamily="34" charset="-122"/>
                <a:cs typeface="Arial" pitchFamily="34" charset="-120"/>
              </a:rPr>
              <a:t>Main Content</a:t>
            </a:r>
            <a:endParaRPr lang="en-US" sz="1575" dirty="0"/>
          </a:p>
        </p:txBody>
      </p:sp>
      <p:sp>
        <p:nvSpPr>
          <p:cNvPr id="7" name="Text 2"/>
          <p:cNvSpPr/>
          <p:nvPr/>
        </p:nvSpPr>
        <p:spPr>
          <a:xfrm>
            <a:off x="9496425" y="1352550"/>
            <a:ext cx="3497580" cy="205680"/>
          </a:xfrm>
          <a:prstGeom prst="rect">
            <a:avLst/>
          </a:prstGeom>
          <a:noFill/>
          <a:ln/>
        </p:spPr>
        <p:txBody>
          <a:bodyPr wrap="square" lIns="0" tIns="0" rIns="0" bIns="0" rtlCol="0" anchor="ctr" vert="horz"/>
          <a:lstStyle/>
          <a:p>
            <a:pPr indent="0" marL="0">
              <a:lnSpc>
                <a:spcPts val="1620"/>
              </a:lnSpc>
              <a:buNone/>
            </a:pPr>
            <a:r>
              <a:rPr lang="en-US" sz="1350" b="1" dirty="0">
                <a:solidFill>
                  <a:srgbClr val="FFD700"/>
                </a:solidFill>
                <a:latin typeface="Arial" pitchFamily="34" charset="0"/>
                <a:ea typeface="Arial" pitchFamily="34" charset="-122"/>
                <a:cs typeface="Arial" pitchFamily="34" charset="-120"/>
              </a:rPr>
              <a:t>Visual Suggestion</a:t>
            </a:r>
            <a:endParaRPr lang="en-US" sz="1350" dirty="0"/>
          </a:p>
        </p:txBody>
      </p:sp>
      <p:sp>
        <p:nvSpPr>
          <p:cNvPr id="8" name="Text 3"/>
          <p:cNvSpPr/>
          <p:nvPr/>
        </p:nvSpPr>
        <p:spPr>
          <a:xfrm>
            <a:off x="876300" y="1724025"/>
            <a:ext cx="8717161" cy="479971"/>
          </a:xfrm>
          <a:prstGeom prst="rect">
            <a:avLst/>
          </a:prstGeom>
          <a:noFill/>
          <a:ln/>
        </p:spPr>
        <p:txBody>
          <a:bodyPr wrap="square" lIns="0" tIns="0" rIns="0" bIns="0" rtlCol="0" anchor="ctr" vert="horz"/>
          <a:lstStyle/>
          <a:p>
            <a:pPr indent="0" marL="0">
              <a:lnSpc>
                <a:spcPts val="1260"/>
              </a:lnSpc>
              <a:buNone/>
            </a:pPr>
            <a:r>
              <a:rPr lang="en-US" sz="1050" dirty="0">
                <a:solidFill>
                  <a:srgbClr val="FFFFFF"/>
                </a:solidFill>
                <a:latin typeface="Arial" pitchFamily="34" charset="0"/>
                <a:ea typeface="Arial" pitchFamily="34" charset="-122"/>
                <a:cs typeface="Arial" pitchFamily="34" charset="-120"/>
              </a:rPr>
              <a:t>• Brain Development: Neural tube forms at 3-4 weeks gestation. Neurogenesis peaks prenatally; most neurons</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present at birth. Synaptic overproduction (synaptogenesis) followed by synaptic pruning — 'use it or lose it' principle.</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Myelination continues into early adulthood (prefrontal cortex last to mature — explains adolescent risk-taking).</a:t>
            </a:r>
            <a:endParaRPr lang="en-US" sz="1050" dirty="0"/>
          </a:p>
        </p:txBody>
      </p:sp>
      <p:sp>
        <p:nvSpPr>
          <p:cNvPr id="9" name="Text 4"/>
          <p:cNvSpPr/>
          <p:nvPr/>
        </p:nvSpPr>
        <p:spPr>
          <a:xfrm>
            <a:off x="876300" y="2295525"/>
            <a:ext cx="11849993" cy="868561"/>
          </a:xfrm>
          <a:prstGeom prst="rect">
            <a:avLst/>
          </a:prstGeom>
          <a:noFill/>
          <a:ln/>
        </p:spPr>
        <p:txBody>
          <a:bodyPr wrap="square" lIns="0" tIns="0" rIns="0" bIns="0" rtlCol="0" anchor="ctr" vert="horz"/>
          <a:lstStyle/>
          <a:p>
            <a:pPr indent="0" marL="0">
              <a:lnSpc>
                <a:spcPts val="1710"/>
              </a:lnSpc>
              <a:buNone/>
            </a:pPr>
            <a:r>
              <a:rPr lang="en-US" sz="1425" dirty="0">
                <a:solidFill>
                  <a:srgbClr val="FFFFFF"/>
                </a:solidFill>
                <a:latin typeface="Arial" pitchFamily="34" charset="0"/>
                <a:ea typeface="Arial" pitchFamily="34" charset="-122"/>
                <a:cs typeface="Arial" pitchFamily="34" charset="-120"/>
              </a:rPr>
              <a:t>• Critical Periods: Windows of heightened neural plasticity during which specific experiences are essential for</a:t>
            </a:r>
            <a:pPr indent="0" marL="0">
              <a:lnSpc>
                <a:spcPts val="1710"/>
              </a:lnSpc>
              <a:buNone/>
            </a:pPr>
            <a:r>
              <a:rPr lang="en-US" sz="1425" dirty="0">
                <a:solidFill>
                  <a:srgbClr val="FFFFFF"/>
                </a:solidFill>
                <a:latin typeface="Arial" pitchFamily="34" charset="0"/>
                <a:ea typeface="Arial" pitchFamily="34" charset="-122"/>
                <a:cs typeface="Arial" pitchFamily="34" charset="-120"/>
              </a:rPr>
              <a:t>
</a:t>
            </a:r>
            <a:pPr indent="0" marL="0">
              <a:lnSpc>
                <a:spcPts val="1710"/>
              </a:lnSpc>
              <a:buNone/>
            </a:pPr>
            <a:r>
              <a:rPr lang="en-US" sz="1425" dirty="0">
                <a:solidFill>
                  <a:srgbClr val="FFFFFF"/>
                </a:solidFill>
                <a:latin typeface="Arial" pitchFamily="34" charset="0"/>
                <a:ea typeface="Arial" pitchFamily="34" charset="-122"/>
                <a:cs typeface="Arial" pitchFamily="34" charset="-120"/>
              </a:rPr>
              <a:t>normal development. Examples: visual cortex (Hubel &amp; Wiesel, 1963 — monocular deprivation in kittens);</a:t>
            </a:r>
            <a:pPr indent="0" marL="0">
              <a:lnSpc>
                <a:spcPts val="1710"/>
              </a:lnSpc>
              <a:buNone/>
            </a:pPr>
            <a:r>
              <a:rPr lang="en-US" sz="1425" dirty="0">
                <a:solidFill>
                  <a:srgbClr val="FFFFFF"/>
                </a:solidFill>
                <a:latin typeface="Arial" pitchFamily="34" charset="0"/>
                <a:ea typeface="Arial" pitchFamily="34" charset="-122"/>
                <a:cs typeface="Arial" pitchFamily="34" charset="-120"/>
              </a:rPr>
              <a:t>
</a:t>
            </a:r>
            <a:pPr indent="0" marL="0">
              <a:lnSpc>
                <a:spcPts val="1710"/>
              </a:lnSpc>
              <a:buNone/>
            </a:pPr>
            <a:r>
              <a:rPr lang="en-US" sz="1425" dirty="0">
                <a:solidFill>
                  <a:srgbClr val="FFFFFF"/>
                </a:solidFill>
                <a:latin typeface="Arial" pitchFamily="34" charset="0"/>
                <a:ea typeface="Arial" pitchFamily="34" charset="-122"/>
                <a:cs typeface="Arial" pitchFamily="34" charset="-120"/>
              </a:rPr>
              <a:t>language acquisition (Lenneberg, 1967 — critical period hypothesis); Genie case study — feral child deprived of</a:t>
            </a:r>
            <a:pPr indent="0" marL="0">
              <a:lnSpc>
                <a:spcPts val="1710"/>
              </a:lnSpc>
              <a:buNone/>
            </a:pPr>
            <a:r>
              <a:rPr lang="en-US" sz="1425" dirty="0">
                <a:solidFill>
                  <a:srgbClr val="FFFFFF"/>
                </a:solidFill>
                <a:latin typeface="Arial" pitchFamily="34" charset="0"/>
                <a:ea typeface="Arial" pitchFamily="34" charset="-122"/>
                <a:cs typeface="Arial" pitchFamily="34" charset="-120"/>
              </a:rPr>
              <a:t>
</a:t>
            </a:r>
            <a:pPr indent="0" marL="0">
              <a:lnSpc>
                <a:spcPts val="1710"/>
              </a:lnSpc>
              <a:buNone/>
            </a:pPr>
            <a:r>
              <a:rPr lang="en-US" sz="1425" dirty="0">
                <a:solidFill>
                  <a:srgbClr val="FFFFFF"/>
                </a:solidFill>
                <a:latin typeface="Arial" pitchFamily="34" charset="0"/>
                <a:ea typeface="Arial" pitchFamily="34" charset="-122"/>
                <a:cs typeface="Arial" pitchFamily="34" charset="-120"/>
              </a:rPr>
              <a:t>language input during critical period showed permanent language deficits.</a:t>
            </a:r>
            <a:endParaRPr lang="en-US" sz="1425" dirty="0"/>
          </a:p>
        </p:txBody>
      </p:sp>
      <p:sp>
        <p:nvSpPr>
          <p:cNvPr id="10" name="Text 5"/>
          <p:cNvSpPr/>
          <p:nvPr/>
        </p:nvSpPr>
        <p:spPr>
          <a:xfrm>
            <a:off x="876300" y="3048000"/>
            <a:ext cx="8507611" cy="639961"/>
          </a:xfrm>
          <a:prstGeom prst="rect">
            <a:avLst/>
          </a:prstGeom>
          <a:noFill/>
          <a:ln/>
        </p:spPr>
        <p:txBody>
          <a:bodyPr wrap="square" lIns="0" tIns="0" rIns="0" bIns="0" rtlCol="0" anchor="ctr" vert="horz"/>
          <a:lstStyle/>
          <a:p>
            <a:pPr indent="0" marL="0">
              <a:lnSpc>
                <a:spcPts val="1260"/>
              </a:lnSpc>
              <a:buNone/>
            </a:pPr>
            <a:r>
              <a:rPr lang="en-US" sz="1050" dirty="0">
                <a:solidFill>
                  <a:srgbClr val="FFFFFF"/>
                </a:solidFill>
                <a:latin typeface="Arial" pitchFamily="34" charset="0"/>
                <a:ea typeface="Arial" pitchFamily="34" charset="-122"/>
                <a:cs typeface="Arial" pitchFamily="34" charset="-120"/>
              </a:rPr>
              <a:t>• Neuroplasticity Across the Lifespan: Infant brain: highly plastic, rapid learning. Adolescence: synaptic pruning,</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myelination of PFC, heightened reward sensitivity (dopaminergic). Adulthood: reduced plasticity but maintained</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neurogenesis (hippocampus). Ageing: cognitive reserve, use-dependent plasticity, neurodegeneration</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(Alzheimer's, Parkinson's).</a:t>
            </a:r>
            <a:endParaRPr lang="en-US" sz="1050" dirty="0"/>
          </a:p>
        </p:txBody>
      </p:sp>
      <p:sp>
        <p:nvSpPr>
          <p:cNvPr id="11" name="Text 6"/>
          <p:cNvSpPr/>
          <p:nvPr/>
        </p:nvSpPr>
        <p:spPr>
          <a:xfrm>
            <a:off x="876300" y="3848100"/>
            <a:ext cx="8193286" cy="639961"/>
          </a:xfrm>
          <a:prstGeom prst="rect">
            <a:avLst/>
          </a:prstGeom>
          <a:noFill/>
          <a:ln/>
        </p:spPr>
        <p:txBody>
          <a:bodyPr wrap="square" lIns="0" tIns="0" rIns="0" bIns="0" rtlCol="0" anchor="ctr" vert="horz"/>
          <a:lstStyle/>
          <a:p>
            <a:pPr indent="0" marL="0">
              <a:lnSpc>
                <a:spcPts val="1260"/>
              </a:lnSpc>
              <a:buNone/>
            </a:pPr>
            <a:r>
              <a:rPr lang="en-US" sz="1050" dirty="0">
                <a:solidFill>
                  <a:srgbClr val="FFFFFF"/>
                </a:solidFill>
                <a:latin typeface="Arial" pitchFamily="34" charset="0"/>
                <a:ea typeface="Arial" pitchFamily="34" charset="-122"/>
                <a:cs typeface="Arial" pitchFamily="34" charset="-120"/>
              </a:rPr>
              <a:t>• Evolutionary Perspectives: Evolutionary psychology applies Darwinian principles to explain psychological</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mechanisms as adaptations. Trivers (1972) — parental investment theory explains sex differences in mate</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selection. Buss (1989) — cross-cultural study of 37 cultures confirmed evolutionary predictions about mate</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preferences. Pinker (1997) — language as an evolved instinct.</a:t>
            </a:r>
            <a:endParaRPr lang="en-US" sz="1050" dirty="0"/>
          </a:p>
        </p:txBody>
      </p:sp>
      <p:sp>
        <p:nvSpPr>
          <p:cNvPr id="12" name="Text 7"/>
          <p:cNvSpPr/>
          <p:nvPr/>
        </p:nvSpPr>
        <p:spPr>
          <a:xfrm>
            <a:off x="876300" y="4600575"/>
            <a:ext cx="8434388" cy="479971"/>
          </a:xfrm>
          <a:prstGeom prst="rect">
            <a:avLst/>
          </a:prstGeom>
          <a:noFill/>
          <a:ln/>
        </p:spPr>
        <p:txBody>
          <a:bodyPr wrap="square" lIns="0" tIns="0" rIns="0" bIns="0" rtlCol="0" anchor="ctr" vert="horz"/>
          <a:lstStyle/>
          <a:p>
            <a:pPr indent="0" marL="0">
              <a:lnSpc>
                <a:spcPts val="1260"/>
              </a:lnSpc>
              <a:buNone/>
            </a:pPr>
            <a:r>
              <a:rPr lang="en-US" sz="1050" dirty="0">
                <a:solidFill>
                  <a:srgbClr val="FFFFFF"/>
                </a:solidFill>
                <a:latin typeface="Arial" pitchFamily="34" charset="0"/>
                <a:ea typeface="Arial" pitchFamily="34" charset="-122"/>
                <a:cs typeface="Arial" pitchFamily="34" charset="-120"/>
              </a:rPr>
              <a:t>• Ethical Issues in Biopsychology: Animal research ethics (3Rs: Replace, Reduce, Refine; Animals Act 1986).</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Neuroimaging privacy concerns. Genetic determinism and its social implications. Neuroethics: deep brain</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stimulation, cognitive enhancement, brain-computer interfaces. Informed consent in neurological research.</a:t>
            </a:r>
            <a:endParaRPr lang="en-US" sz="1050" dirty="0"/>
          </a:p>
        </p:txBody>
      </p:sp>
      <p:sp>
        <p:nvSpPr>
          <p:cNvPr id="13" name="Text 8"/>
          <p:cNvSpPr/>
          <p:nvPr/>
        </p:nvSpPr>
        <p:spPr>
          <a:xfrm>
            <a:off x="876300" y="5172075"/>
            <a:ext cx="8476208" cy="479971"/>
          </a:xfrm>
          <a:prstGeom prst="rect">
            <a:avLst/>
          </a:prstGeom>
          <a:noFill/>
          <a:ln/>
        </p:spPr>
        <p:txBody>
          <a:bodyPr wrap="square" lIns="0" tIns="0" rIns="0" bIns="0" rtlCol="0" anchor="ctr" vert="horz"/>
          <a:lstStyle/>
          <a:p>
            <a:pPr indent="0" marL="0">
              <a:lnSpc>
                <a:spcPts val="1260"/>
              </a:lnSpc>
              <a:buNone/>
            </a:pPr>
            <a:r>
              <a:rPr lang="en-US" sz="1050" dirty="0">
                <a:solidFill>
                  <a:srgbClr val="FFFFFF"/>
                </a:solidFill>
                <a:latin typeface="Arial" pitchFamily="34" charset="0"/>
                <a:ea typeface="Arial" pitchFamily="34" charset="-122"/>
                <a:cs typeface="Arial" pitchFamily="34" charset="-120"/>
              </a:rPr>
              <a:t>• Future Directions: Optogenetics — light-controlled neural circuits. Brain organoids — 3D neural tissue models.</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Connectomics — mapping complete neural wiring diagrams. AI-brain interfaces. Personalised psychiatry based</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on neuroimaging biomarkers.</a:t>
            </a:r>
            <a:endParaRPr lang="en-US" sz="1050" dirty="0"/>
          </a:p>
        </p:txBody>
      </p:sp>
      <p:sp>
        <p:nvSpPr>
          <p:cNvPr id="14" name="Text 9"/>
          <p:cNvSpPr/>
          <p:nvPr/>
        </p:nvSpPr>
        <p:spPr>
          <a:xfrm>
            <a:off x="9067800" y="1724025"/>
            <a:ext cx="2923133" cy="959941"/>
          </a:xfrm>
          <a:prstGeom prst="rect">
            <a:avLst/>
          </a:prstGeom>
          <a:noFill/>
          <a:ln/>
        </p:spPr>
        <p:txBody>
          <a:bodyPr wrap="square" lIns="0" tIns="0" rIns="0" bIns="0" rtlCol="0" anchor="ctr" vert="horz"/>
          <a:lstStyle/>
          <a:p>
            <a:pPr indent="0" marL="0">
              <a:lnSpc>
                <a:spcPts val="1260"/>
              </a:lnSpc>
              <a:buNone/>
            </a:pPr>
            <a:r>
              <a:rPr lang="en-US" sz="1050" dirty="0">
                <a:solidFill>
                  <a:srgbClr val="FFFFFF"/>
                </a:solidFill>
                <a:latin typeface="Arial" pitchFamily="34" charset="0"/>
                <a:ea typeface="Arial" pitchFamily="34" charset="-122"/>
                <a:cs typeface="Arial" pitchFamily="34" charset="-120"/>
              </a:rPr>
              <a:t>Timeline of brain development from</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conception to old age: key milestones</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labelled (neural tube formation,</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synaptogenesis peak, synaptic</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pruning, myelination completion,</a:t>
            </a:r>
            <a:pPr indent="0" marL="0">
              <a:lnSpc>
                <a:spcPts val="1260"/>
              </a:lnSpc>
              <a:buNone/>
            </a:pPr>
            <a:r>
              <a:rPr lang="en-US" sz="1050" dirty="0">
                <a:solidFill>
                  <a:srgbClr val="FFFFFF"/>
                </a:solidFill>
                <a:latin typeface="Arial" pitchFamily="34" charset="0"/>
                <a:ea typeface="Arial" pitchFamily="34" charset="-122"/>
                <a:cs typeface="Arial" pitchFamily="34" charset="-120"/>
              </a:rPr>
              <a:t>
</a:t>
            </a:r>
            <a:pPr indent="0" marL="0">
              <a:lnSpc>
                <a:spcPts val="1260"/>
              </a:lnSpc>
              <a:buNone/>
            </a:pPr>
            <a:r>
              <a:rPr lang="en-US" sz="1050" dirty="0">
                <a:solidFill>
                  <a:srgbClr val="FFFFFF"/>
                </a:solidFill>
                <a:latin typeface="Arial" pitchFamily="34" charset="0"/>
                <a:ea typeface="Arial" pitchFamily="34" charset="-122"/>
                <a:cs typeface="Arial" pitchFamily="34" charset="-120"/>
              </a:rPr>
              <a:t>neurodegeneration onset).</a:t>
            </a:r>
            <a:endParaRPr lang="en-US" sz="1050" dirty="0"/>
          </a:p>
        </p:txBody>
      </p:sp>
      <p:sp>
        <p:nvSpPr>
          <p:cNvPr id="15" name="Text 10"/>
          <p:cNvSpPr/>
          <p:nvPr/>
        </p:nvSpPr>
        <p:spPr>
          <a:xfrm>
            <a:off x="9067800" y="2981325"/>
            <a:ext cx="2786955" cy="857250"/>
          </a:xfrm>
          <a:prstGeom prst="rect">
            <a:avLst/>
          </a:prstGeom>
          <a:noFill/>
          <a:ln/>
        </p:spPr>
        <p:txBody>
          <a:bodyPr wrap="square" lIns="0" tIns="0" rIns="0" bIns="0" rtlCol="0" anchor="ctr" vert="horz"/>
          <a:lstStyle/>
          <a:p>
            <a:pPr indent="0" marL="0">
              <a:lnSpc>
                <a:spcPts val="1350"/>
              </a:lnSpc>
              <a:buNone/>
            </a:pPr>
            <a:r>
              <a:rPr lang="en-US" sz="1125" dirty="0">
                <a:solidFill>
                  <a:srgbClr val="FFFFFF"/>
                </a:solidFill>
                <a:latin typeface="Arial" pitchFamily="34" charset="0"/>
                <a:ea typeface="Arial" pitchFamily="34" charset="-122"/>
                <a:cs typeface="Arial" pitchFamily="34" charset="-120"/>
              </a:rPr>
              <a:t>Inset: evolutionary tree showing</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brain size increase from early</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hominids to Homo sapiens. Colour:</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developmental stages in gradient</a:t>
            </a:r>
            <a:pPr indent="0" marL="0">
              <a:lnSpc>
                <a:spcPts val="1350"/>
              </a:lnSpc>
              <a:buNone/>
            </a:pPr>
            <a:r>
              <a:rPr lang="en-US" sz="1125" dirty="0">
                <a:solidFill>
                  <a:srgbClr val="FFFFFF"/>
                </a:solidFill>
                <a:latin typeface="Arial" pitchFamily="34" charset="0"/>
                <a:ea typeface="Arial" pitchFamily="34" charset="-122"/>
                <a:cs typeface="Arial" pitchFamily="34" charset="-120"/>
              </a:rPr>
              <a:t>
</a:t>
            </a:r>
            <a:pPr indent="0" marL="0">
              <a:lnSpc>
                <a:spcPts val="1350"/>
              </a:lnSpc>
              <a:buNone/>
            </a:pPr>
            <a:r>
              <a:rPr lang="en-US" sz="1125" dirty="0">
                <a:solidFill>
                  <a:srgbClr val="FFFFFF"/>
                </a:solidFill>
                <a:latin typeface="Arial" pitchFamily="34" charset="0"/>
                <a:ea typeface="Arial" pitchFamily="34" charset="-122"/>
                <a:cs typeface="Arial" pitchFamily="34" charset="-120"/>
              </a:rPr>
              <a:t>from teal to gold.</a:t>
            </a:r>
            <a:endParaRPr lang="en-US" sz="1125" dirty="0"/>
          </a:p>
        </p:txBody>
      </p:sp>
      <p:sp>
        <p:nvSpPr>
          <p:cNvPr id="16" name="Text 11"/>
          <p:cNvSpPr/>
          <p:nvPr/>
        </p:nvSpPr>
        <p:spPr>
          <a:xfrm>
            <a:off x="590550" y="190500"/>
            <a:ext cx="4457700" cy="142875"/>
          </a:xfrm>
          <a:prstGeom prst="rect">
            <a:avLst/>
          </a:prstGeom>
          <a:noFill/>
          <a:ln/>
        </p:spPr>
        <p:txBody>
          <a:bodyPr wrap="square" lIns="0" tIns="0" rIns="0" bIns="0" rtlCol="0" anchor="ctr" vert="horz"/>
          <a:lstStyle/>
          <a:p>
            <a:pPr indent="0" marL="0">
              <a:lnSpc>
                <a:spcPts val="1125"/>
              </a:lnSpc>
              <a:buNone/>
            </a:pPr>
            <a:r>
              <a:rPr lang="en-US" sz="1125" dirty="0">
                <a:solidFill>
                  <a:srgbClr val="FFD700"/>
                </a:solidFill>
                <a:latin typeface="Arial" pitchFamily="34" charset="0"/>
                <a:ea typeface="Arial" pitchFamily="34" charset="-122"/>
                <a:cs typeface="Arial" pitchFamily="34" charset="-120"/>
              </a:rPr>
              <a:t>PSYCH403 · Biopsychology</a:t>
            </a:r>
            <a:endParaRPr lang="en-US" sz="1125" dirty="0"/>
          </a:p>
        </p:txBody>
      </p:sp>
      <p:sp>
        <p:nvSpPr>
          <p:cNvPr id="17" name="Text 12"/>
          <p:cNvSpPr/>
          <p:nvPr/>
        </p:nvSpPr>
        <p:spPr>
          <a:xfrm>
            <a:off x="9106793" y="190500"/>
            <a:ext cx="2667000" cy="133350"/>
          </a:xfrm>
          <a:prstGeom prst="rect">
            <a:avLst/>
          </a:prstGeom>
          <a:noFill/>
          <a:ln/>
        </p:spPr>
        <p:txBody>
          <a:bodyPr wrap="square" lIns="0" tIns="0" rIns="0" bIns="0" rtlCol="0" anchor="ctr" vert="horz"/>
          <a:lstStyle/>
          <a:p>
            <a:pPr algn="r" indent="0" marL="0">
              <a:lnSpc>
                <a:spcPts val="1050"/>
              </a:lnSpc>
              <a:buNone/>
            </a:pPr>
            <a:r>
              <a:rPr lang="en-US" sz="1050" dirty="0">
                <a:solidFill>
                  <a:srgbClr val="FFFFFF"/>
                </a:solidFill>
                <a:latin typeface="Arial" pitchFamily="34" charset="0"/>
                <a:ea typeface="Arial" pitchFamily="34" charset="-122"/>
                <a:cs typeface="Arial" pitchFamily="34" charset="-120"/>
              </a:rPr>
              <a:t>Slide 20 of 20</a:t>
            </a:r>
            <a:endParaRPr lang="en-US" sz="1050" dirty="0"/>
          </a:p>
        </p:txBody>
      </p:sp>
      <p:sp>
        <p:nvSpPr>
          <p:cNvPr id="18" name="Text 13"/>
          <p:cNvSpPr/>
          <p:nvPr/>
        </p:nvSpPr>
        <p:spPr>
          <a:xfrm>
            <a:off x="876300" y="6153150"/>
            <a:ext cx="11703248" cy="428625"/>
          </a:xfrm>
          <a:prstGeom prst="rect">
            <a:avLst/>
          </a:prstGeom>
          <a:noFill/>
          <a:ln/>
        </p:spPr>
        <p:txBody>
          <a:bodyPr wrap="square" lIns="0" tIns="0" rIns="0" bIns="0" rtlCol="0" anchor="ctr" vert="horz"/>
          <a:lstStyle/>
          <a:p>
            <a:pPr algn="ctr" indent="0" marL="0">
              <a:lnSpc>
                <a:spcPts val="1125"/>
              </a:lnSpc>
              <a:buNone/>
            </a:pPr>
            <a:r>
              <a:rPr lang="en-US" sz="1125" dirty="0">
                <a:solidFill>
                  <a:srgbClr val="000000"/>
                </a:solidFill>
                <a:latin typeface="Arial" pitchFamily="34" charset="0"/>
                <a:ea typeface="Arial" pitchFamily="34" charset="-122"/>
                <a:cs typeface="Arial" pitchFamily="34" charset="-120"/>
              </a:rPr>
              <a:t>To what extent does evolutionary psychology provide a valid and scientifically rigorous framework for explaining human behaviour? Critically</a:t>
            </a:r>
            <a:pPr algn="ctr" indent="0" marL="0">
              <a:lnSpc>
                <a:spcPts val="1125"/>
              </a:lnSpc>
              <a:buNone/>
            </a:pPr>
            <a:r>
              <a:rPr lang="en-US" sz="1125" dirty="0">
                <a:solidFill>
                  <a:srgbClr val="000000"/>
                </a:solidFill>
                <a:latin typeface="Arial" pitchFamily="34" charset="0"/>
                <a:ea typeface="Arial" pitchFamily="34" charset="-122"/>
                <a:cs typeface="Arial" pitchFamily="34" charset="-120"/>
              </a:rPr>
              <a:t>
</a:t>
            </a:r>
            <a:pPr algn="ctr" indent="0" marL="0">
              <a:lnSpc>
                <a:spcPts val="1125"/>
              </a:lnSpc>
              <a:buNone/>
            </a:pPr>
            <a:r>
              <a:rPr lang="en-US" sz="1125" dirty="0">
                <a:solidFill>
                  <a:srgbClr val="000000"/>
                </a:solidFill>
                <a:latin typeface="Arial" pitchFamily="34" charset="0"/>
                <a:ea typeface="Arial" pitchFamily="34" charset="-122"/>
                <a:cs typeface="Arial" pitchFamily="34" charset="-120"/>
              </a:rPr>
              <a:t>evaluate the ethical implications of applying biological determinism to explain social inequalities, and consider the future ethical challenges</a:t>
            </a:r>
            <a:pPr algn="ctr" indent="0" marL="0">
              <a:lnSpc>
                <a:spcPts val="1125"/>
              </a:lnSpc>
              <a:buNone/>
            </a:pPr>
            <a:r>
              <a:rPr lang="en-US" sz="1125" dirty="0">
                <a:solidFill>
                  <a:srgbClr val="000000"/>
                </a:solidFill>
                <a:latin typeface="Arial" pitchFamily="34" charset="0"/>
                <a:ea typeface="Arial" pitchFamily="34" charset="-122"/>
                <a:cs typeface="Arial" pitchFamily="34" charset="-120"/>
              </a:rPr>
              <a:t>
</a:t>
            </a:r>
            <a:pPr algn="ctr" indent="0" marL="0">
              <a:lnSpc>
                <a:spcPts val="1125"/>
              </a:lnSpc>
              <a:buNone/>
            </a:pPr>
            <a:r>
              <a:rPr lang="en-US" sz="1125" dirty="0">
                <a:solidFill>
                  <a:srgbClr val="000000"/>
                </a:solidFill>
                <a:latin typeface="Arial" pitchFamily="34" charset="0"/>
                <a:ea typeface="Arial" pitchFamily="34" charset="-122"/>
                <a:cs typeface="Arial" pitchFamily="34" charset="-120"/>
              </a:rPr>
              <a:t>posed by advances in neurotechnology.</a:t>
            </a:r>
            <a:endParaRPr lang="en-US" sz="112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511969" y="6268194"/>
            <a:ext cx="316855" cy="287982"/>
          </a:xfrm>
          <a:prstGeom prst="rect">
            <a:avLst/>
          </a:prstGeom>
        </p:spPr>
      </p:pic>
      <p:pic>
        <p:nvPicPr>
          <p:cNvPr id="4" name="Image 2" descr="preencoded.png">    </p:cNvPr>
          <p:cNvPicPr>
            <a:picLocks noChangeAspect="1"/>
          </p:cNvPicPr>
          <p:nvPr/>
        </p:nvPicPr>
        <p:blipFill>
          <a:blip r:embed="rId3"/>
          <a:stretch>
            <a:fillRect/>
          </a:stretch>
        </p:blipFill>
        <p:spPr>
          <a:xfrm>
            <a:off x="8802588" y="1577280"/>
            <a:ext cx="341263" cy="274290"/>
          </a:xfrm>
          <a:prstGeom prst="rect">
            <a:avLst/>
          </a:prstGeom>
        </p:spPr>
      </p:pic>
      <p:pic>
        <p:nvPicPr>
          <p:cNvPr id="5" name="Image 3" descr="preencoded.png">    </p:cNvPr>
          <p:cNvPicPr>
            <a:picLocks noChangeAspect="1"/>
          </p:cNvPicPr>
          <p:nvPr/>
        </p:nvPicPr>
        <p:blipFill>
          <a:blip r:embed="rId4"/>
          <a:stretch>
            <a:fillRect/>
          </a:stretch>
        </p:blipFill>
        <p:spPr>
          <a:xfrm>
            <a:off x="451098" y="1501825"/>
            <a:ext cx="268188" cy="274290"/>
          </a:xfrm>
          <a:prstGeom prst="rect">
            <a:avLst/>
          </a:prstGeom>
        </p:spPr>
      </p:pic>
      <p:sp>
        <p:nvSpPr>
          <p:cNvPr id="6" name="Text 0"/>
          <p:cNvSpPr/>
          <p:nvPr/>
        </p:nvSpPr>
        <p:spPr>
          <a:xfrm>
            <a:off x="466725" y="781050"/>
            <a:ext cx="15415260" cy="388590"/>
          </a:xfrm>
          <a:prstGeom prst="rect">
            <a:avLst/>
          </a:prstGeom>
          <a:noFill/>
          <a:ln/>
        </p:spPr>
        <p:txBody>
          <a:bodyPr wrap="square" lIns="0" tIns="0" rIns="0" bIns="0" rtlCol="0" anchor="ctr" vert="horz"/>
          <a:lstStyle/>
          <a:p>
            <a:pPr indent="0" marL="0">
              <a:lnSpc>
                <a:spcPts val="3060"/>
              </a:lnSpc>
              <a:buNone/>
            </a:pPr>
            <a:r>
              <a:rPr lang="en-US" sz="2550" b="1" dirty="0">
                <a:solidFill>
                  <a:srgbClr val="FFFFFF"/>
                </a:solidFill>
                <a:latin typeface="Microsoft YaHei" pitchFamily="34" charset="0"/>
                <a:ea typeface="Microsoft YaHei" pitchFamily="34" charset="-122"/>
                <a:cs typeface="Microsoft YaHei" pitchFamily="34" charset="-120"/>
              </a:rPr>
              <a:t>Session 1: Foundations of Biopsychology</a:t>
            </a:r>
            <a:endParaRPr lang="en-US" sz="2550" dirty="0"/>
          </a:p>
        </p:txBody>
      </p:sp>
      <p:sp>
        <p:nvSpPr>
          <p:cNvPr id="7" name="Text 1"/>
          <p:cNvSpPr/>
          <p:nvPr/>
        </p:nvSpPr>
        <p:spPr>
          <a:xfrm>
            <a:off x="838200" y="1514475"/>
            <a:ext cx="2606040" cy="215354"/>
          </a:xfrm>
          <a:prstGeom prst="rect">
            <a:avLst/>
          </a:prstGeom>
          <a:noFill/>
          <a:ln/>
        </p:spPr>
        <p:txBody>
          <a:bodyPr wrap="square" lIns="0" tIns="0" rIns="0" bIns="0" rtlCol="0" anchor="ctr" vert="horz"/>
          <a:lstStyle/>
          <a:p>
            <a:pPr indent="0" marL="0">
              <a:lnSpc>
                <a:spcPts val="1696"/>
              </a:lnSpc>
              <a:buNone/>
            </a:pPr>
            <a:r>
              <a:rPr lang="en-US" sz="1425" b="1" dirty="0">
                <a:solidFill>
                  <a:srgbClr val="FACC15"/>
                </a:solidFill>
                <a:latin typeface="Microsoft YaHei" pitchFamily="34" charset="0"/>
                <a:ea typeface="Microsoft YaHei" pitchFamily="34" charset="-122"/>
                <a:cs typeface="Microsoft YaHei" pitchFamily="34" charset="-120"/>
              </a:rPr>
              <a:t>Main Content</a:t>
            </a:r>
            <a:endParaRPr lang="en-US" sz="1425" dirty="0"/>
          </a:p>
        </p:txBody>
      </p:sp>
      <p:sp>
        <p:nvSpPr>
          <p:cNvPr id="8" name="Text 2"/>
          <p:cNvSpPr/>
          <p:nvPr/>
        </p:nvSpPr>
        <p:spPr>
          <a:xfrm>
            <a:off x="9144000" y="1571625"/>
            <a:ext cx="4080510" cy="237976"/>
          </a:xfrm>
          <a:prstGeom prst="rect">
            <a:avLst/>
          </a:prstGeom>
          <a:noFill/>
          <a:ln/>
        </p:spPr>
        <p:txBody>
          <a:bodyPr wrap="square" lIns="0" tIns="0" rIns="0" bIns="0" rtlCol="0" anchor="ctr" vert="horz"/>
          <a:lstStyle/>
          <a:p>
            <a:pPr indent="0" marL="0">
              <a:lnSpc>
                <a:spcPts val="1874"/>
              </a:lnSpc>
              <a:buNone/>
            </a:pPr>
            <a:r>
              <a:rPr lang="en-US" sz="1575" b="1" dirty="0">
                <a:solidFill>
                  <a:srgbClr val="FACC15"/>
                </a:solidFill>
                <a:latin typeface="Microsoft YaHei" pitchFamily="34" charset="0"/>
                <a:ea typeface="Microsoft YaHei" pitchFamily="34" charset="-122"/>
                <a:cs typeface="Microsoft YaHei" pitchFamily="34" charset="-120"/>
              </a:rPr>
              <a:t>Visual Suggestion</a:t>
            </a:r>
            <a:endParaRPr lang="en-US" sz="1575" dirty="0"/>
          </a:p>
        </p:txBody>
      </p:sp>
      <p:sp>
        <p:nvSpPr>
          <p:cNvPr id="9" name="Text 3"/>
          <p:cNvSpPr/>
          <p:nvPr/>
        </p:nvSpPr>
        <p:spPr>
          <a:xfrm>
            <a:off x="876300" y="6296025"/>
            <a:ext cx="12028140" cy="322957"/>
          </a:xfrm>
          <a:prstGeom prst="rect">
            <a:avLst/>
          </a:prstGeom>
          <a:noFill/>
          <a:ln/>
        </p:spPr>
        <p:txBody>
          <a:bodyPr wrap="square" lIns="0" tIns="0" rIns="0" bIns="0" rtlCol="0" anchor="ctr" vert="horz"/>
          <a:lstStyle/>
          <a:p>
            <a:pPr indent="0" marL="0">
              <a:lnSpc>
                <a:spcPts val="1272"/>
              </a:lnSpc>
              <a:buNone/>
            </a:pPr>
            <a:r>
              <a:rPr lang="en-US" sz="1200" dirty="0">
                <a:solidFill>
                  <a:srgbClr val="000000"/>
                </a:solidFill>
                <a:latin typeface="Arial" pitchFamily="34" charset="0"/>
                <a:ea typeface="Arial" pitchFamily="34" charset="-122"/>
                <a:cs typeface="Arial" pitchFamily="34" charset="-120"/>
              </a:rPr>
              <a:t>Discussion Prompt To what extent does the case of Phineas Gage support the biological determinism perspective in psychology? Critically</a:t>
            </a:r>
            <a:pPr indent="0" marL="0">
              <a:lnSpc>
                <a:spcPts val="1272"/>
              </a:lnSpc>
              <a:buNone/>
            </a:pPr>
            <a:r>
              <a:rPr lang="en-US" sz="1200" dirty="0">
                <a:solidFill>
                  <a:srgbClr val="000000"/>
                </a:solidFill>
                <a:latin typeface="Arial" pitchFamily="34" charset="0"/>
                <a:ea typeface="Arial" pitchFamily="34" charset="-122"/>
                <a:cs typeface="Arial" pitchFamily="34" charset="-120"/>
              </a:rPr>
              <a:t>
</a:t>
            </a:r>
            <a:pPr indent="0" marL="0">
              <a:lnSpc>
                <a:spcPts val="1272"/>
              </a:lnSpc>
              <a:buNone/>
            </a:pPr>
            <a:r>
              <a:rPr lang="en-US" sz="1200" dirty="0">
                <a:solidFill>
                  <a:srgbClr val="000000"/>
                </a:solidFill>
                <a:latin typeface="Arial" pitchFamily="34" charset="0"/>
                <a:ea typeface="Arial" pitchFamily="34" charset="-122"/>
                <a:cs typeface="Arial" pitchFamily="34" charset="-120"/>
              </a:rPr>
              <a:t>evaluate the strengths and limitations of using case studies as evidence in biopsychological research.</a:t>
            </a:r>
            <a:endParaRPr lang="en-US" sz="1200" dirty="0"/>
          </a:p>
        </p:txBody>
      </p:sp>
      <p:sp>
        <p:nvSpPr>
          <p:cNvPr id="10" name="Text 4"/>
          <p:cNvSpPr/>
          <p:nvPr/>
        </p:nvSpPr>
        <p:spPr>
          <a:xfrm>
            <a:off x="714375" y="1905000"/>
            <a:ext cx="8769548" cy="617041"/>
          </a:xfrm>
          <a:prstGeom prst="rect">
            <a:avLst/>
          </a:prstGeom>
          <a:noFill/>
          <a:ln/>
        </p:spPr>
        <p:txBody>
          <a:bodyPr wrap="square" lIns="0" tIns="0" rIns="0" bIns="0" rtlCol="0" anchor="ctr" vert="horz"/>
          <a:lstStyle/>
          <a:p>
            <a:pPr indent="0" marL="0">
              <a:lnSpc>
                <a:spcPts val="1620"/>
              </a:lnSpc>
              <a:buNone/>
            </a:pPr>
            <a:r>
              <a:rPr lang="en-US" sz="1350" dirty="0">
                <a:solidFill>
                  <a:srgbClr val="FFFFFF"/>
                </a:solidFill>
                <a:latin typeface="Arial" pitchFamily="34" charset="0"/>
                <a:ea typeface="Arial" pitchFamily="34" charset="-122"/>
                <a:cs typeface="Arial" pitchFamily="34" charset="-120"/>
              </a:rPr>
              <a:t>Definition: Biopsychology (also called behavioural neuroscience) is the scientific study of the</a:t>
            </a:r>
            <a:pPr indent="0" marL="0">
              <a:lnSpc>
                <a:spcPts val="1620"/>
              </a:lnSpc>
              <a:buNone/>
            </a:pPr>
            <a:r>
              <a:rPr lang="en-US" sz="1350" dirty="0">
                <a:solidFill>
                  <a:srgbClr val="FFFFFF"/>
                </a:solidFill>
                <a:latin typeface="Arial" pitchFamily="34" charset="0"/>
                <a:ea typeface="Arial" pitchFamily="34" charset="-122"/>
                <a:cs typeface="Arial" pitchFamily="34" charset="-120"/>
              </a:rPr>
              <a:t>
</a:t>
            </a:r>
            <a:pPr indent="0" marL="0">
              <a:lnSpc>
                <a:spcPts val="1620"/>
              </a:lnSpc>
              <a:buNone/>
            </a:pPr>
            <a:r>
              <a:rPr lang="en-US" sz="1350" dirty="0">
                <a:solidFill>
                  <a:srgbClr val="FFFFFF"/>
                </a:solidFill>
                <a:latin typeface="Arial" pitchFamily="34" charset="0"/>
                <a:ea typeface="Arial" pitchFamily="34" charset="-122"/>
                <a:cs typeface="Arial" pitchFamily="34" charset="-120"/>
              </a:rPr>
              <a:t>biological bases of behaviour, cognition, and emotion. It examines how the brain, nervous</a:t>
            </a:r>
            <a:pPr indent="0" marL="0">
              <a:lnSpc>
                <a:spcPts val="1620"/>
              </a:lnSpc>
              <a:buNone/>
            </a:pPr>
            <a:r>
              <a:rPr lang="en-US" sz="1350" dirty="0">
                <a:solidFill>
                  <a:srgbClr val="FFFFFF"/>
                </a:solidFill>
                <a:latin typeface="Arial" pitchFamily="34" charset="0"/>
                <a:ea typeface="Arial" pitchFamily="34" charset="-122"/>
                <a:cs typeface="Arial" pitchFamily="34" charset="-120"/>
              </a:rPr>
              <a:t>
</a:t>
            </a:r>
            <a:pPr indent="0" marL="0">
              <a:lnSpc>
                <a:spcPts val="1620"/>
              </a:lnSpc>
              <a:buNone/>
            </a:pPr>
            <a:r>
              <a:rPr lang="en-US" sz="1350" dirty="0">
                <a:solidFill>
                  <a:srgbClr val="FFFFFF"/>
                </a:solidFill>
                <a:latin typeface="Arial" pitchFamily="34" charset="0"/>
                <a:ea typeface="Arial" pitchFamily="34" charset="-122"/>
                <a:cs typeface="Arial" pitchFamily="34" charset="-120"/>
              </a:rPr>
              <a:t>system, hormones, and genetics influence psychological processes.</a:t>
            </a:r>
            <a:endParaRPr lang="en-US" sz="1350" dirty="0"/>
          </a:p>
        </p:txBody>
      </p:sp>
      <p:sp>
        <p:nvSpPr>
          <p:cNvPr id="11" name="Text 5"/>
          <p:cNvSpPr/>
          <p:nvPr/>
        </p:nvSpPr>
        <p:spPr>
          <a:xfrm>
            <a:off x="714375" y="2657475"/>
            <a:ext cx="8780115" cy="617041"/>
          </a:xfrm>
          <a:prstGeom prst="rect">
            <a:avLst/>
          </a:prstGeom>
          <a:noFill/>
          <a:ln/>
        </p:spPr>
        <p:txBody>
          <a:bodyPr wrap="square" lIns="0" tIns="0" rIns="0" bIns="0" rtlCol="0" anchor="ctr" vert="horz"/>
          <a:lstStyle/>
          <a:p>
            <a:pPr indent="0" marL="0">
              <a:lnSpc>
                <a:spcPts val="1620"/>
              </a:lnSpc>
              <a:buNone/>
            </a:pPr>
            <a:r>
              <a:rPr lang="en-US" sz="1350" dirty="0">
                <a:solidFill>
                  <a:srgbClr val="FFFFFF"/>
                </a:solidFill>
                <a:latin typeface="Arial" pitchFamily="34" charset="0"/>
                <a:ea typeface="Arial" pitchFamily="34" charset="-122"/>
                <a:cs typeface="Arial" pitchFamily="34" charset="-120"/>
              </a:rPr>
              <a:t>Historical Context: Originated from the mind-body debate (Descartes' dualism, 17th century)</a:t>
            </a:r>
            <a:pPr indent="0" marL="0">
              <a:lnSpc>
                <a:spcPts val="1620"/>
              </a:lnSpc>
              <a:buNone/>
            </a:pPr>
            <a:r>
              <a:rPr lang="en-US" sz="1350" dirty="0">
                <a:solidFill>
                  <a:srgbClr val="FFFFFF"/>
                </a:solidFill>
                <a:latin typeface="Arial" pitchFamily="34" charset="0"/>
                <a:ea typeface="Arial" pitchFamily="34" charset="-122"/>
                <a:cs typeface="Arial" pitchFamily="34" charset="-120"/>
              </a:rPr>
              <a:t>
</a:t>
            </a:r>
            <a:pPr indent="0" marL="0">
              <a:lnSpc>
                <a:spcPts val="1620"/>
              </a:lnSpc>
              <a:buNone/>
            </a:pPr>
            <a:r>
              <a:rPr lang="en-US" sz="1350" dirty="0">
                <a:solidFill>
                  <a:srgbClr val="FFFFFF"/>
                </a:solidFill>
                <a:latin typeface="Arial" pitchFamily="34" charset="0"/>
                <a:ea typeface="Arial" pitchFamily="34" charset="-122"/>
                <a:cs typeface="Arial" pitchFamily="34" charset="-120"/>
              </a:rPr>
              <a:t>→ phrenology (Gall, 1800s) → experimental neuroscience (Broca, 1861; Wernicke, 1874) →</a:t>
            </a:r>
            <a:pPr indent="0" marL="0">
              <a:lnSpc>
                <a:spcPts val="1620"/>
              </a:lnSpc>
              <a:buNone/>
            </a:pPr>
            <a:r>
              <a:rPr lang="en-US" sz="1350" dirty="0">
                <a:solidFill>
                  <a:srgbClr val="FFFFFF"/>
                </a:solidFill>
                <a:latin typeface="Arial" pitchFamily="34" charset="0"/>
                <a:ea typeface="Arial" pitchFamily="34" charset="-122"/>
                <a:cs typeface="Arial" pitchFamily="34" charset="-120"/>
              </a:rPr>
              <a:t>
</a:t>
            </a:r>
            <a:pPr indent="0" marL="0">
              <a:lnSpc>
                <a:spcPts val="1620"/>
              </a:lnSpc>
              <a:buNone/>
            </a:pPr>
            <a:r>
              <a:rPr lang="en-US" sz="1350" dirty="0">
                <a:solidFill>
                  <a:srgbClr val="FFFFFF"/>
                </a:solidFill>
                <a:latin typeface="Arial" pitchFamily="34" charset="0"/>
                <a:ea typeface="Arial" pitchFamily="34" charset="-122"/>
                <a:cs typeface="Arial" pitchFamily="34" charset="-120"/>
              </a:rPr>
              <a:t>modern neuroimaging (late 20th century).</a:t>
            </a:r>
            <a:endParaRPr lang="en-US" sz="1350" dirty="0"/>
          </a:p>
        </p:txBody>
      </p:sp>
      <p:sp>
        <p:nvSpPr>
          <p:cNvPr id="12" name="Text 6"/>
          <p:cNvSpPr/>
          <p:nvPr/>
        </p:nvSpPr>
        <p:spPr>
          <a:xfrm>
            <a:off x="714375" y="3409950"/>
            <a:ext cx="8895308" cy="770930"/>
          </a:xfrm>
          <a:prstGeom prst="rect">
            <a:avLst/>
          </a:prstGeom>
          <a:noFill/>
          <a:ln/>
        </p:spPr>
        <p:txBody>
          <a:bodyPr wrap="square" lIns="0" tIns="0" rIns="0" bIns="0" rtlCol="0" anchor="ctr" vert="horz"/>
          <a:lstStyle/>
          <a:p>
            <a:pPr indent="0" marL="0">
              <a:lnSpc>
                <a:spcPts val="1517"/>
              </a:lnSpc>
              <a:buNone/>
            </a:pPr>
            <a:r>
              <a:rPr lang="en-US" sz="1275" dirty="0">
                <a:solidFill>
                  <a:srgbClr val="FFFFFF"/>
                </a:solidFill>
                <a:latin typeface="Arial" pitchFamily="34" charset="0"/>
                <a:ea typeface="Arial" pitchFamily="34" charset="-122"/>
                <a:cs typeface="Arial" pitchFamily="34" charset="-120"/>
              </a:rPr>
              <a:t>Key Case Study — Phineas Gage (1848): A railway worker who survived a tamping iron</a:t>
            </a:r>
            <a:pPr indent="0" marL="0">
              <a:lnSpc>
                <a:spcPts val="1517"/>
              </a:lnSpc>
              <a:buNone/>
            </a:pPr>
            <a:r>
              <a:rPr lang="en-US" sz="1275" dirty="0">
                <a:solidFill>
                  <a:srgbClr val="FFFFFF"/>
                </a:solidFill>
                <a:latin typeface="Arial" pitchFamily="34" charset="0"/>
                <a:ea typeface="Arial" pitchFamily="34" charset="-122"/>
                <a:cs typeface="Arial" pitchFamily="34" charset="-120"/>
              </a:rPr>
              <a:t>
</a:t>
            </a:r>
            <a:pPr indent="0" marL="0">
              <a:lnSpc>
                <a:spcPts val="1517"/>
              </a:lnSpc>
              <a:buNone/>
            </a:pPr>
            <a:r>
              <a:rPr lang="en-US" sz="1275" dirty="0">
                <a:solidFill>
                  <a:srgbClr val="FFFFFF"/>
                </a:solidFill>
                <a:latin typeface="Arial" pitchFamily="34" charset="0"/>
                <a:ea typeface="Arial" pitchFamily="34" charset="-122"/>
                <a:cs typeface="Arial" pitchFamily="34" charset="-120"/>
              </a:rPr>
              <a:t>penetrating his frontal lobe. Post-injury personality changes (impulsivity, poor decision-making)</a:t>
            </a:r>
            <a:pPr indent="0" marL="0">
              <a:lnSpc>
                <a:spcPts val="1517"/>
              </a:lnSpc>
              <a:buNone/>
            </a:pPr>
            <a:r>
              <a:rPr lang="en-US" sz="1275" dirty="0">
                <a:solidFill>
                  <a:srgbClr val="FFFFFF"/>
                </a:solidFill>
                <a:latin typeface="Arial" pitchFamily="34" charset="0"/>
                <a:ea typeface="Arial" pitchFamily="34" charset="-122"/>
                <a:cs typeface="Arial" pitchFamily="34" charset="-120"/>
              </a:rPr>
              <a:t>
</a:t>
            </a:r>
            <a:pPr indent="0" marL="0">
              <a:lnSpc>
                <a:spcPts val="1517"/>
              </a:lnSpc>
              <a:buNone/>
            </a:pPr>
            <a:r>
              <a:rPr lang="en-US" sz="1275" dirty="0">
                <a:solidFill>
                  <a:srgbClr val="FFFFFF"/>
                </a:solidFill>
                <a:latin typeface="Arial" pitchFamily="34" charset="0"/>
                <a:ea typeface="Arial" pitchFamily="34" charset="-122"/>
                <a:cs typeface="Arial" pitchFamily="34" charset="-120"/>
              </a:rPr>
              <a:t>provided early evidence for the biological basis of personality. Damasio (1994) revisited this case</a:t>
            </a:r>
            <a:pPr indent="0" marL="0">
              <a:lnSpc>
                <a:spcPts val="1517"/>
              </a:lnSpc>
              <a:buNone/>
            </a:pPr>
            <a:r>
              <a:rPr lang="en-US" sz="1275" dirty="0">
                <a:solidFill>
                  <a:srgbClr val="FFFFFF"/>
                </a:solidFill>
                <a:latin typeface="Arial" pitchFamily="34" charset="0"/>
                <a:ea typeface="Arial" pitchFamily="34" charset="-122"/>
                <a:cs typeface="Arial" pitchFamily="34" charset="-120"/>
              </a:rPr>
              <a:t>
</a:t>
            </a:r>
            <a:pPr indent="0" marL="0">
              <a:lnSpc>
                <a:spcPts val="1517"/>
              </a:lnSpc>
              <a:buNone/>
            </a:pPr>
            <a:r>
              <a:rPr lang="en-US" sz="1275" dirty="0">
                <a:solidFill>
                  <a:srgbClr val="FFFFFF"/>
                </a:solidFill>
                <a:latin typeface="Arial" pitchFamily="34" charset="0"/>
                <a:ea typeface="Arial" pitchFamily="34" charset="-122"/>
                <a:cs typeface="Arial" pitchFamily="34" charset="-120"/>
              </a:rPr>
              <a:t>using modern neuroimaging to confirm frontal lobe involvement in social cognition.</a:t>
            </a:r>
            <a:endParaRPr lang="en-US" sz="1275" dirty="0"/>
          </a:p>
        </p:txBody>
      </p:sp>
      <p:sp>
        <p:nvSpPr>
          <p:cNvPr id="13" name="Text 7"/>
          <p:cNvSpPr/>
          <p:nvPr/>
        </p:nvSpPr>
        <p:spPr>
          <a:xfrm>
            <a:off x="714375" y="4381500"/>
            <a:ext cx="8780115" cy="583109"/>
          </a:xfrm>
          <a:prstGeom prst="rect">
            <a:avLst/>
          </a:prstGeom>
          <a:noFill/>
          <a:ln/>
        </p:spPr>
        <p:txBody>
          <a:bodyPr wrap="square" lIns="0" tIns="0" rIns="0" bIns="0" rtlCol="0" anchor="ctr" vert="horz"/>
          <a:lstStyle/>
          <a:p>
            <a:pPr indent="0" marL="0">
              <a:lnSpc>
                <a:spcPts val="1530"/>
              </a:lnSpc>
              <a:buNone/>
            </a:pPr>
            <a:r>
              <a:rPr lang="en-US" sz="1275" dirty="0">
                <a:solidFill>
                  <a:srgbClr val="FFFFFF"/>
                </a:solidFill>
                <a:latin typeface="Arial" pitchFamily="34" charset="0"/>
                <a:ea typeface="Arial" pitchFamily="34" charset="-122"/>
                <a:cs typeface="Arial" pitchFamily="34" charset="-120"/>
              </a:rPr>
              <a:t>Key Case Study — Parkinson's Disease: Loss of dopaminergic neurons in the substantia</a:t>
            </a:r>
            <a:pPr indent="0" marL="0">
              <a:lnSpc>
                <a:spcPts val="1530"/>
              </a:lnSpc>
              <a:buNone/>
            </a:pPr>
            <a:r>
              <a:rPr lang="en-US" sz="1275" dirty="0">
                <a:solidFill>
                  <a:srgbClr val="FFFFFF"/>
                </a:solidFill>
                <a:latin typeface="Arial" pitchFamily="34" charset="0"/>
                <a:ea typeface="Arial" pitchFamily="34" charset="-122"/>
                <a:cs typeface="Arial" pitchFamily="34" charset="-120"/>
              </a:rPr>
              <a:t>
</a:t>
            </a:r>
            <a:pPr indent="0" marL="0">
              <a:lnSpc>
                <a:spcPts val="1530"/>
              </a:lnSpc>
              <a:buNone/>
            </a:pPr>
            <a:r>
              <a:rPr lang="en-US" sz="1275" dirty="0">
                <a:solidFill>
                  <a:srgbClr val="FFFFFF"/>
                </a:solidFill>
                <a:latin typeface="Arial" pitchFamily="34" charset="0"/>
                <a:ea typeface="Arial" pitchFamily="34" charset="-122"/>
                <a:cs typeface="Arial" pitchFamily="34" charset="-120"/>
              </a:rPr>
              <a:t>nigra causes motor symptoms (tremor, rigidity, bradykinesia). Demonstrates direct link between</a:t>
            </a:r>
            <a:pPr indent="0" marL="0">
              <a:lnSpc>
                <a:spcPts val="1530"/>
              </a:lnSpc>
              <a:buNone/>
            </a:pPr>
            <a:r>
              <a:rPr lang="en-US" sz="1275" dirty="0">
                <a:solidFill>
                  <a:srgbClr val="FFFFFF"/>
                </a:solidFill>
                <a:latin typeface="Arial" pitchFamily="34" charset="0"/>
                <a:ea typeface="Arial" pitchFamily="34" charset="-122"/>
                <a:cs typeface="Arial" pitchFamily="34" charset="-120"/>
              </a:rPr>
              <a:t>
</a:t>
            </a:r>
            <a:pPr indent="0" marL="0">
              <a:lnSpc>
                <a:spcPts val="1530"/>
              </a:lnSpc>
              <a:buNone/>
            </a:pPr>
            <a:r>
              <a:rPr lang="en-US" sz="1275" dirty="0">
                <a:solidFill>
                  <a:srgbClr val="FFFFFF"/>
                </a:solidFill>
                <a:latin typeface="Arial" pitchFamily="34" charset="0"/>
                <a:ea typeface="Arial" pitchFamily="34" charset="-122"/>
                <a:cs typeface="Arial" pitchFamily="34" charset="-120"/>
              </a:rPr>
              <a:t>neurochemistry and behaviour.</a:t>
            </a:r>
            <a:endParaRPr lang="en-US" sz="1275" dirty="0"/>
          </a:p>
        </p:txBody>
      </p:sp>
      <p:sp>
        <p:nvSpPr>
          <p:cNvPr id="14" name="Text 8"/>
          <p:cNvSpPr/>
          <p:nvPr/>
        </p:nvSpPr>
        <p:spPr>
          <a:xfrm>
            <a:off x="714375" y="5124450"/>
            <a:ext cx="8895308" cy="770930"/>
          </a:xfrm>
          <a:prstGeom prst="rect">
            <a:avLst/>
          </a:prstGeom>
          <a:noFill/>
          <a:ln/>
        </p:spPr>
        <p:txBody>
          <a:bodyPr wrap="square" lIns="0" tIns="0" rIns="0" bIns="0" rtlCol="0" anchor="ctr" vert="horz"/>
          <a:lstStyle/>
          <a:p>
            <a:pPr indent="0" marL="0">
              <a:lnSpc>
                <a:spcPts val="1517"/>
              </a:lnSpc>
              <a:buNone/>
            </a:pPr>
            <a:r>
              <a:rPr lang="en-US" sz="1275" dirty="0">
                <a:solidFill>
                  <a:srgbClr val="FFFFFF"/>
                </a:solidFill>
                <a:latin typeface="Arial" pitchFamily="34" charset="0"/>
                <a:ea typeface="Arial" pitchFamily="34" charset="-122"/>
                <a:cs typeface="Arial" pitchFamily="34" charset="-120"/>
              </a:rPr>
              <a:t>Critical Evaluation: Biopsychology adopts a reductionist approach — explaining complex</a:t>
            </a:r>
            <a:pPr indent="0" marL="0">
              <a:lnSpc>
                <a:spcPts val="1517"/>
              </a:lnSpc>
              <a:buNone/>
            </a:pPr>
            <a:r>
              <a:rPr lang="en-US" sz="1275" dirty="0">
                <a:solidFill>
                  <a:srgbClr val="FFFFFF"/>
                </a:solidFill>
                <a:latin typeface="Arial" pitchFamily="34" charset="0"/>
                <a:ea typeface="Arial" pitchFamily="34" charset="-122"/>
                <a:cs typeface="Arial" pitchFamily="34" charset="-120"/>
              </a:rPr>
              <a:t>
</a:t>
            </a:r>
            <a:pPr indent="0" marL="0">
              <a:lnSpc>
                <a:spcPts val="1517"/>
              </a:lnSpc>
              <a:buNone/>
            </a:pPr>
            <a:r>
              <a:rPr lang="en-US" sz="1275" dirty="0">
                <a:solidFill>
                  <a:srgbClr val="FFFFFF"/>
                </a:solidFill>
                <a:latin typeface="Arial" pitchFamily="34" charset="0"/>
                <a:ea typeface="Arial" pitchFamily="34" charset="-122"/>
                <a:cs typeface="Arial" pitchFamily="34" charset="-120"/>
              </a:rPr>
              <a:t>behaviour through biological mechanisms. Strength: scientific rigour and empirical testability.</a:t>
            </a:r>
            <a:pPr indent="0" marL="0">
              <a:lnSpc>
                <a:spcPts val="1517"/>
              </a:lnSpc>
              <a:buNone/>
            </a:pPr>
            <a:r>
              <a:rPr lang="en-US" sz="1275" dirty="0">
                <a:solidFill>
                  <a:srgbClr val="FFFFFF"/>
                </a:solidFill>
                <a:latin typeface="Arial" pitchFamily="34" charset="0"/>
                <a:ea typeface="Arial" pitchFamily="34" charset="-122"/>
                <a:cs typeface="Arial" pitchFamily="34" charset="-120"/>
              </a:rPr>
              <a:t>
</a:t>
            </a:r>
            <a:pPr indent="0" marL="0">
              <a:lnSpc>
                <a:spcPts val="1517"/>
              </a:lnSpc>
              <a:buNone/>
            </a:pPr>
            <a:r>
              <a:rPr lang="en-US" sz="1275" dirty="0">
                <a:solidFill>
                  <a:srgbClr val="FFFFFF"/>
                </a:solidFill>
                <a:latin typeface="Arial" pitchFamily="34" charset="0"/>
                <a:ea typeface="Arial" pitchFamily="34" charset="-122"/>
                <a:cs typeface="Arial" pitchFamily="34" charset="-120"/>
              </a:rPr>
              <a:t>Limitation: risks ignoring social, cultural, and psychological factors (biopsychosocial model offers</a:t>
            </a:r>
            <a:pPr indent="0" marL="0">
              <a:lnSpc>
                <a:spcPts val="1517"/>
              </a:lnSpc>
              <a:buNone/>
            </a:pPr>
            <a:r>
              <a:rPr lang="en-US" sz="1275" dirty="0">
                <a:solidFill>
                  <a:srgbClr val="FFFFFF"/>
                </a:solidFill>
                <a:latin typeface="Arial" pitchFamily="34" charset="0"/>
                <a:ea typeface="Arial" pitchFamily="34" charset="-122"/>
                <a:cs typeface="Arial" pitchFamily="34" charset="-120"/>
              </a:rPr>
              <a:t>
</a:t>
            </a:r>
            <a:pPr indent="0" marL="0">
              <a:lnSpc>
                <a:spcPts val="1517"/>
              </a:lnSpc>
              <a:buNone/>
            </a:pPr>
            <a:r>
              <a:rPr lang="en-US" sz="1275" dirty="0">
                <a:solidFill>
                  <a:srgbClr val="FFFFFF"/>
                </a:solidFill>
                <a:latin typeface="Arial" pitchFamily="34" charset="0"/>
                <a:ea typeface="Arial" pitchFamily="34" charset="-122"/>
                <a:cs typeface="Arial" pitchFamily="34" charset="-120"/>
              </a:rPr>
              <a:t>a more holistic alternative).</a:t>
            </a:r>
            <a:endParaRPr lang="en-US" sz="1275" dirty="0"/>
          </a:p>
        </p:txBody>
      </p:sp>
      <p:sp>
        <p:nvSpPr>
          <p:cNvPr id="15" name="Text 9"/>
          <p:cNvSpPr/>
          <p:nvPr/>
        </p:nvSpPr>
        <p:spPr>
          <a:xfrm>
            <a:off x="8886825" y="1962150"/>
            <a:ext cx="3143250" cy="1943695"/>
          </a:xfrm>
          <a:prstGeom prst="rect">
            <a:avLst/>
          </a:prstGeom>
          <a:noFill/>
          <a:ln/>
        </p:spPr>
        <p:txBody>
          <a:bodyPr wrap="square" lIns="0" tIns="0" rIns="0" bIns="0" rtlCol="0" anchor="ctr" vert="horz"/>
          <a:lstStyle/>
          <a:p>
            <a:pPr indent="0" marL="0">
              <a:lnSpc>
                <a:spcPts val="1530"/>
              </a:lnSpc>
              <a:buNone/>
            </a:pPr>
            <a:r>
              <a:rPr lang="en-US" sz="1275" dirty="0">
                <a:solidFill>
                  <a:srgbClr val="FFFFFF"/>
                </a:solidFill>
                <a:latin typeface="Arial" pitchFamily="34" charset="0"/>
                <a:ea typeface="Arial" pitchFamily="34" charset="-122"/>
                <a:cs typeface="Arial" pitchFamily="34" charset="-120"/>
              </a:rPr>
              <a:t>Timeline graphic: horizontal arrow</a:t>
            </a:r>
            <a:pPr indent="0" marL="0">
              <a:lnSpc>
                <a:spcPts val="1530"/>
              </a:lnSpc>
              <a:buNone/>
            </a:pPr>
            <a:r>
              <a:rPr lang="en-US" sz="1275" dirty="0">
                <a:solidFill>
                  <a:srgbClr val="FFFFFF"/>
                </a:solidFill>
                <a:latin typeface="Arial" pitchFamily="34" charset="0"/>
                <a:ea typeface="Arial" pitchFamily="34" charset="-122"/>
                <a:cs typeface="Arial" pitchFamily="34" charset="-120"/>
              </a:rPr>
              <a:t>
</a:t>
            </a:r>
            <a:pPr indent="0" marL="0">
              <a:lnSpc>
                <a:spcPts val="1530"/>
              </a:lnSpc>
              <a:buNone/>
            </a:pPr>
            <a:r>
              <a:rPr lang="en-US" sz="1275" dirty="0">
                <a:solidFill>
                  <a:srgbClr val="FFFFFF"/>
                </a:solidFill>
                <a:latin typeface="Arial" pitchFamily="34" charset="0"/>
                <a:ea typeface="Arial" pitchFamily="34" charset="-122"/>
                <a:cs typeface="Arial" pitchFamily="34" charset="-120"/>
              </a:rPr>
              <a:t>from 'Ancient Philosophy (Mind-</a:t>
            </a:r>
            <a:pPr indent="0" marL="0">
              <a:lnSpc>
                <a:spcPts val="1530"/>
              </a:lnSpc>
              <a:buNone/>
            </a:pPr>
            <a:r>
              <a:rPr lang="en-US" sz="1275" dirty="0">
                <a:solidFill>
                  <a:srgbClr val="FFFFFF"/>
                </a:solidFill>
                <a:latin typeface="Arial" pitchFamily="34" charset="0"/>
                <a:ea typeface="Arial" pitchFamily="34" charset="-122"/>
                <a:cs typeface="Arial" pitchFamily="34" charset="-120"/>
              </a:rPr>
              <a:t>
</a:t>
            </a:r>
            <a:pPr indent="0" marL="0">
              <a:lnSpc>
                <a:spcPts val="1530"/>
              </a:lnSpc>
              <a:buNone/>
            </a:pPr>
            <a:r>
              <a:rPr lang="en-US" sz="1275" dirty="0">
                <a:solidFill>
                  <a:srgbClr val="FFFFFF"/>
                </a:solidFill>
                <a:latin typeface="Arial" pitchFamily="34" charset="0"/>
                <a:ea typeface="Arial" pitchFamily="34" charset="-122"/>
                <a:cs typeface="Arial" pitchFamily="34" charset="-120"/>
              </a:rPr>
              <a:t>Body Debate)' (with Greek bust</a:t>
            </a:r>
            <a:pPr indent="0" marL="0">
              <a:lnSpc>
                <a:spcPts val="1530"/>
              </a:lnSpc>
              <a:buNone/>
            </a:pPr>
            <a:r>
              <a:rPr lang="en-US" sz="1275" dirty="0">
                <a:solidFill>
                  <a:srgbClr val="FFFFFF"/>
                </a:solidFill>
                <a:latin typeface="Arial" pitchFamily="34" charset="0"/>
                <a:ea typeface="Arial" pitchFamily="34" charset="-122"/>
                <a:cs typeface="Arial" pitchFamily="34" charset="-120"/>
              </a:rPr>
              <a:t>
</a:t>
            </a:r>
            <a:pPr indent="0" marL="0">
              <a:lnSpc>
                <a:spcPts val="1530"/>
              </a:lnSpc>
              <a:buNone/>
            </a:pPr>
            <a:r>
              <a:rPr lang="en-US" sz="1275" dirty="0">
                <a:solidFill>
                  <a:srgbClr val="FFFFFF"/>
                </a:solidFill>
                <a:latin typeface="Arial" pitchFamily="34" charset="0"/>
                <a:ea typeface="Arial" pitchFamily="34" charset="-122"/>
                <a:cs typeface="Arial" pitchFamily="34" charset="-120"/>
              </a:rPr>
              <a:t>icon) → 'Phineas Gage Case</a:t>
            </a:r>
            <a:pPr indent="0" marL="0">
              <a:lnSpc>
                <a:spcPts val="1530"/>
              </a:lnSpc>
              <a:buNone/>
            </a:pPr>
            <a:r>
              <a:rPr lang="en-US" sz="1275" dirty="0">
                <a:solidFill>
                  <a:srgbClr val="FFFFFF"/>
                </a:solidFill>
                <a:latin typeface="Arial" pitchFamily="34" charset="0"/>
                <a:ea typeface="Arial" pitchFamily="34" charset="-122"/>
                <a:cs typeface="Arial" pitchFamily="34" charset="-120"/>
              </a:rPr>
              <a:t>
</a:t>
            </a:r>
            <a:pPr indent="0" marL="0">
              <a:lnSpc>
                <a:spcPts val="1530"/>
              </a:lnSpc>
              <a:buNone/>
            </a:pPr>
            <a:r>
              <a:rPr lang="en-US" sz="1275" dirty="0">
                <a:solidFill>
                  <a:srgbClr val="FFFFFF"/>
                </a:solidFill>
                <a:latin typeface="Arial" pitchFamily="34" charset="0"/>
                <a:ea typeface="Arial" pitchFamily="34" charset="-122"/>
                <a:cs typeface="Arial" pitchFamily="34" charset="-120"/>
              </a:rPr>
              <a:t>(1848)' → 'Broca's Area Discovery</a:t>
            </a:r>
            <a:pPr indent="0" marL="0">
              <a:lnSpc>
                <a:spcPts val="1530"/>
              </a:lnSpc>
              <a:buNone/>
            </a:pPr>
            <a:r>
              <a:rPr lang="en-US" sz="1275" dirty="0">
                <a:solidFill>
                  <a:srgbClr val="FFFFFF"/>
                </a:solidFill>
                <a:latin typeface="Arial" pitchFamily="34" charset="0"/>
                <a:ea typeface="Arial" pitchFamily="34" charset="-122"/>
                <a:cs typeface="Arial" pitchFamily="34" charset="-120"/>
              </a:rPr>
              <a:t>
</a:t>
            </a:r>
            <a:pPr indent="0" marL="0">
              <a:lnSpc>
                <a:spcPts val="1530"/>
              </a:lnSpc>
              <a:buNone/>
            </a:pPr>
            <a:r>
              <a:rPr lang="en-US" sz="1275" dirty="0">
                <a:solidFill>
                  <a:srgbClr val="FFFFFF"/>
                </a:solidFill>
                <a:latin typeface="Arial" pitchFamily="34" charset="0"/>
                <a:ea typeface="Arial" pitchFamily="34" charset="-122"/>
                <a:cs typeface="Arial" pitchFamily="34" charset="-120"/>
              </a:rPr>
              <a:t>(1861)' → 'EEG Development</a:t>
            </a:r>
            <a:pPr indent="0" marL="0">
              <a:lnSpc>
                <a:spcPts val="1530"/>
              </a:lnSpc>
              <a:buNone/>
            </a:pPr>
            <a:r>
              <a:rPr lang="en-US" sz="1275" dirty="0">
                <a:solidFill>
                  <a:srgbClr val="FFFFFF"/>
                </a:solidFill>
                <a:latin typeface="Arial" pitchFamily="34" charset="0"/>
                <a:ea typeface="Arial" pitchFamily="34" charset="-122"/>
                <a:cs typeface="Arial" pitchFamily="34" charset="-120"/>
              </a:rPr>
              <a:t>
</a:t>
            </a:r>
            <a:pPr indent="0" marL="0">
              <a:lnSpc>
                <a:spcPts val="1530"/>
              </a:lnSpc>
              <a:buNone/>
            </a:pPr>
            <a:r>
              <a:rPr lang="en-US" sz="1275" dirty="0">
                <a:solidFill>
                  <a:srgbClr val="FFFFFF"/>
                </a:solidFill>
                <a:latin typeface="Arial" pitchFamily="34" charset="0"/>
                <a:ea typeface="Arial" pitchFamily="34" charset="-122"/>
                <a:cs typeface="Arial" pitchFamily="34" charset="-120"/>
              </a:rPr>
              <a:t>(1929)' → 'fMRI Era (1990s)' →</a:t>
            </a:r>
            <a:pPr indent="0" marL="0">
              <a:lnSpc>
                <a:spcPts val="1530"/>
              </a:lnSpc>
              <a:buNone/>
            </a:pPr>
            <a:r>
              <a:rPr lang="en-US" sz="1275" dirty="0">
                <a:solidFill>
                  <a:srgbClr val="FFFFFF"/>
                </a:solidFill>
                <a:latin typeface="Arial" pitchFamily="34" charset="0"/>
                <a:ea typeface="Arial" pitchFamily="34" charset="-122"/>
                <a:cs typeface="Arial" pitchFamily="34" charset="-120"/>
              </a:rPr>
              <a:t>
</a:t>
            </a:r>
            <a:pPr indent="0" marL="0">
              <a:lnSpc>
                <a:spcPts val="1530"/>
              </a:lnSpc>
              <a:buNone/>
            </a:pPr>
            <a:r>
              <a:rPr lang="en-US" sz="1275" dirty="0">
                <a:solidFill>
                  <a:srgbClr val="FFFFFF"/>
                </a:solidFill>
                <a:latin typeface="Arial" pitchFamily="34" charset="0"/>
                <a:ea typeface="Arial" pitchFamily="34" charset="-122"/>
                <a:cs typeface="Arial" pitchFamily="34" charset="-120"/>
              </a:rPr>
              <a:t>'Modern Biopsychology' (with.</a:t>
            </a:r>
            <a:pPr indent="0" marL="0">
              <a:lnSpc>
                <a:spcPts val="1530"/>
              </a:lnSpc>
              <a:buNone/>
            </a:pPr>
            <a:r>
              <a:rPr lang="en-US" sz="1275" dirty="0">
                <a:solidFill>
                  <a:srgbClr val="FFFFFF"/>
                </a:solidFill>
                <a:latin typeface="Arial" pitchFamily="34" charset="0"/>
                <a:ea typeface="Arial" pitchFamily="34" charset="-122"/>
                <a:cs typeface="Arial" pitchFamily="34" charset="-120"/>
              </a:rPr>
              <a:t>
</a:t>
            </a:r>
            <a:pPr indent="0" marL="0">
              <a:lnSpc>
                <a:spcPts val="1530"/>
              </a:lnSpc>
              <a:buNone/>
            </a:pPr>
            <a:r>
              <a:rPr lang="en-US" sz="1275" dirty="0">
                <a:solidFill>
                  <a:srgbClr val="FFFFFF"/>
                </a:solidFill>
                <a:latin typeface="Arial" pitchFamily="34" charset="0"/>
                <a:ea typeface="Arial" pitchFamily="34" charset="-122"/>
                <a:cs typeface="Arial" pitchFamily="34" charset="-120"/>
              </a:rPr>
              <a:t>Each milestone shown with a small</a:t>
            </a:r>
            <a:pPr indent="0" marL="0">
              <a:lnSpc>
                <a:spcPts val="1530"/>
              </a:lnSpc>
              <a:buNone/>
            </a:pPr>
            <a:r>
              <a:rPr lang="en-US" sz="1275" dirty="0">
                <a:solidFill>
                  <a:srgbClr val="FFFFFF"/>
                </a:solidFill>
                <a:latin typeface="Arial" pitchFamily="34" charset="0"/>
                <a:ea typeface="Arial" pitchFamily="34" charset="-122"/>
                <a:cs typeface="Arial" pitchFamily="34" charset="-120"/>
              </a:rPr>
              <a:t>
</a:t>
            </a:r>
            <a:pPr indent="0" marL="0">
              <a:lnSpc>
                <a:spcPts val="1530"/>
              </a:lnSpc>
              <a:buNone/>
            </a:pPr>
            <a:r>
              <a:rPr lang="en-US" sz="1275" dirty="0">
                <a:solidFill>
                  <a:srgbClr val="FFFFFF"/>
                </a:solidFill>
                <a:latin typeface="Arial" pitchFamily="34" charset="0"/>
                <a:ea typeface="Arial" pitchFamily="34" charset="-122"/>
                <a:cs typeface="Arial" pitchFamily="34" charset="-120"/>
              </a:rPr>
              <a:t>icon.</a:t>
            </a:r>
            <a:endParaRPr lang="en-US" sz="1275" dirty="0"/>
          </a:p>
        </p:txBody>
      </p:sp>
      <p:sp>
        <p:nvSpPr>
          <p:cNvPr id="16" name="Text 10"/>
          <p:cNvSpPr/>
          <p:nvPr/>
        </p:nvSpPr>
        <p:spPr>
          <a:xfrm>
            <a:off x="466725" y="180975"/>
            <a:ext cx="4754880" cy="161479"/>
          </a:xfrm>
          <a:prstGeom prst="rect">
            <a:avLst/>
          </a:prstGeom>
          <a:noFill/>
          <a:ln/>
        </p:spPr>
        <p:txBody>
          <a:bodyPr wrap="square" lIns="0" tIns="0" rIns="0" bIns="0" rtlCol="0" anchor="ctr" vert="horz"/>
          <a:lstStyle/>
          <a:p>
            <a:pPr indent="0" marL="0">
              <a:lnSpc>
                <a:spcPts val="1272"/>
              </a:lnSpc>
              <a:buNone/>
            </a:pPr>
            <a:r>
              <a:rPr lang="en-US" sz="1200" dirty="0">
                <a:solidFill>
                  <a:srgbClr val="FACC15"/>
                </a:solidFill>
                <a:latin typeface="Arial" pitchFamily="34" charset="0"/>
                <a:ea typeface="Arial" pitchFamily="34" charset="-122"/>
                <a:cs typeface="Arial" pitchFamily="34" charset="-120"/>
              </a:rPr>
              <a:t>PSYCH403 · Biopsychology</a:t>
            </a:r>
            <a:endParaRPr lang="en-US" sz="1200" dirty="0"/>
          </a:p>
        </p:txBody>
      </p:sp>
      <p:sp>
        <p:nvSpPr>
          <p:cNvPr id="17" name="Text 11"/>
          <p:cNvSpPr/>
          <p:nvPr/>
        </p:nvSpPr>
        <p:spPr>
          <a:xfrm>
            <a:off x="9051578" y="180975"/>
            <a:ext cx="2743200" cy="161479"/>
          </a:xfrm>
          <a:prstGeom prst="rect">
            <a:avLst/>
          </a:prstGeom>
          <a:noFill/>
          <a:ln/>
        </p:spPr>
        <p:txBody>
          <a:bodyPr wrap="square" lIns="0" tIns="0" rIns="0" bIns="0" rtlCol="0" anchor="ctr" vert="horz"/>
          <a:lstStyle/>
          <a:p>
            <a:pPr algn="r" indent="0" marL="0">
              <a:lnSpc>
                <a:spcPts val="1272"/>
              </a:lnSpc>
              <a:buNone/>
            </a:pPr>
            <a:r>
              <a:rPr lang="en-US" sz="1200" dirty="0">
                <a:solidFill>
                  <a:srgbClr val="FFFFFF"/>
                </a:solidFill>
                <a:latin typeface="Arial" pitchFamily="34" charset="0"/>
                <a:ea typeface="Arial" pitchFamily="34" charset="-122"/>
                <a:cs typeface="Arial" pitchFamily="34" charset="-120"/>
              </a:rPr>
              <a:t>Slide 3 of 20</a:t>
            </a:r>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548580" y="5884069"/>
            <a:ext cx="280392" cy="233065"/>
          </a:xfrm>
          <a:prstGeom prst="rect">
            <a:avLst/>
          </a:prstGeom>
        </p:spPr>
      </p:pic>
      <p:pic>
        <p:nvPicPr>
          <p:cNvPr id="4" name="Image 2" descr="preencoded.png">    </p:cNvPr>
          <p:cNvPicPr>
            <a:picLocks noChangeAspect="1"/>
          </p:cNvPicPr>
          <p:nvPr/>
        </p:nvPicPr>
        <p:blipFill>
          <a:blip r:embed="rId3"/>
          <a:stretch>
            <a:fillRect/>
          </a:stretch>
        </p:blipFill>
        <p:spPr>
          <a:xfrm>
            <a:off x="9034165" y="2057400"/>
            <a:ext cx="2657773" cy="3099792"/>
          </a:xfrm>
          <a:prstGeom prst="rect">
            <a:avLst/>
          </a:prstGeom>
        </p:spPr>
      </p:pic>
      <p:pic>
        <p:nvPicPr>
          <p:cNvPr id="5" name="Image 3" descr="preencoded.png">    </p:cNvPr>
          <p:cNvPicPr>
            <a:picLocks noChangeAspect="1"/>
          </p:cNvPicPr>
          <p:nvPr/>
        </p:nvPicPr>
        <p:blipFill>
          <a:blip r:embed="rId4"/>
          <a:stretch>
            <a:fillRect/>
          </a:stretch>
        </p:blipFill>
        <p:spPr>
          <a:xfrm>
            <a:off x="9034165" y="1563588"/>
            <a:ext cx="292596" cy="260598"/>
          </a:xfrm>
          <a:prstGeom prst="rect">
            <a:avLst/>
          </a:prstGeom>
        </p:spPr>
      </p:pic>
      <p:pic>
        <p:nvPicPr>
          <p:cNvPr id="6" name="Image 4" descr="preencoded.png">    </p:cNvPr>
          <p:cNvPicPr>
            <a:picLocks noChangeAspect="1"/>
          </p:cNvPicPr>
          <p:nvPr/>
        </p:nvPicPr>
        <p:blipFill>
          <a:blip r:embed="rId5"/>
          <a:stretch>
            <a:fillRect/>
          </a:stretch>
        </p:blipFill>
        <p:spPr>
          <a:xfrm>
            <a:off x="548580" y="1563588"/>
            <a:ext cx="280392" cy="239911"/>
          </a:xfrm>
          <a:prstGeom prst="rect">
            <a:avLst/>
          </a:prstGeom>
        </p:spPr>
      </p:pic>
      <p:sp>
        <p:nvSpPr>
          <p:cNvPr id="7" name="Text 0"/>
          <p:cNvSpPr/>
          <p:nvPr/>
        </p:nvSpPr>
        <p:spPr>
          <a:xfrm>
            <a:off x="-4881562" y="628650"/>
            <a:ext cx="22974300" cy="510034"/>
          </a:xfrm>
          <a:prstGeom prst="rect">
            <a:avLst/>
          </a:prstGeom>
          <a:noFill/>
          <a:ln/>
        </p:spPr>
        <p:txBody>
          <a:bodyPr wrap="square" lIns="0" tIns="0" rIns="0" bIns="0" rtlCol="0" anchor="ctr" vert="horz"/>
          <a:lstStyle/>
          <a:p>
            <a:pPr algn="ctr" indent="0" marL="0">
              <a:lnSpc>
                <a:spcPts val="4016"/>
              </a:lnSpc>
              <a:buNone/>
            </a:pPr>
            <a:r>
              <a:rPr lang="en-US" sz="3375" b="1" dirty="0">
                <a:solidFill>
                  <a:srgbClr val="FFFFFF"/>
                </a:solidFill>
                <a:latin typeface="Arial" pitchFamily="34" charset="0"/>
                <a:ea typeface="Arial" pitchFamily="34" charset="-122"/>
                <a:cs typeface="Arial" pitchFamily="34" charset="-120"/>
              </a:rPr>
              <a:t>Session 2: Research Methods in Biopsychology</a:t>
            </a:r>
            <a:endParaRPr lang="en-US" sz="3375" dirty="0"/>
          </a:p>
        </p:txBody>
      </p:sp>
      <p:sp>
        <p:nvSpPr>
          <p:cNvPr id="8" name="Text 1"/>
          <p:cNvSpPr/>
          <p:nvPr/>
        </p:nvSpPr>
        <p:spPr>
          <a:xfrm>
            <a:off x="838200" y="1514475"/>
            <a:ext cx="3017520" cy="293340"/>
          </a:xfrm>
          <a:prstGeom prst="rect">
            <a:avLst/>
          </a:prstGeom>
          <a:noFill/>
          <a:ln/>
        </p:spPr>
        <p:txBody>
          <a:bodyPr wrap="square" lIns="0" tIns="0" rIns="0" bIns="0" rtlCol="0" anchor="ctr" vert="horz"/>
          <a:lstStyle/>
          <a:p>
            <a:pPr indent="0" marL="0">
              <a:lnSpc>
                <a:spcPts val="2310"/>
              </a:lnSpc>
              <a:buNone/>
            </a:pPr>
            <a:r>
              <a:rPr lang="en-US" sz="1650" b="1" dirty="0">
                <a:solidFill>
                  <a:srgbClr val="F0C449"/>
                </a:solidFill>
                <a:latin typeface="Arial" pitchFamily="34" charset="0"/>
                <a:ea typeface="Arial" pitchFamily="34" charset="-122"/>
                <a:cs typeface="Arial" pitchFamily="34" charset="-120"/>
              </a:rPr>
              <a:t>Main Content</a:t>
            </a:r>
            <a:endParaRPr lang="en-US" sz="1650" dirty="0"/>
          </a:p>
        </p:txBody>
      </p:sp>
      <p:sp>
        <p:nvSpPr>
          <p:cNvPr id="9" name="Text 2"/>
          <p:cNvSpPr/>
          <p:nvPr/>
        </p:nvSpPr>
        <p:spPr>
          <a:xfrm>
            <a:off x="9334500" y="1514475"/>
            <a:ext cx="4469130" cy="306735"/>
          </a:xfrm>
          <a:prstGeom prst="rect">
            <a:avLst/>
          </a:prstGeom>
          <a:noFill/>
          <a:ln/>
        </p:spPr>
        <p:txBody>
          <a:bodyPr wrap="square" lIns="0" tIns="0" rIns="0" bIns="0" rtlCol="0" anchor="ctr" vert="horz"/>
          <a:lstStyle/>
          <a:p>
            <a:pPr indent="0" marL="0">
              <a:lnSpc>
                <a:spcPts val="2415"/>
              </a:lnSpc>
              <a:buNone/>
            </a:pPr>
            <a:r>
              <a:rPr lang="en-US" sz="1725" b="1" dirty="0">
                <a:solidFill>
                  <a:srgbClr val="F0C449"/>
                </a:solidFill>
                <a:latin typeface="Arial" pitchFamily="34" charset="0"/>
                <a:ea typeface="Arial" pitchFamily="34" charset="-122"/>
                <a:cs typeface="Arial" pitchFamily="34" charset="-120"/>
              </a:rPr>
              <a:t>Visual Suggestion</a:t>
            </a:r>
            <a:endParaRPr lang="en-US" sz="1725" dirty="0"/>
          </a:p>
        </p:txBody>
      </p:sp>
      <p:sp>
        <p:nvSpPr>
          <p:cNvPr id="10" name="Text 3"/>
          <p:cNvSpPr/>
          <p:nvPr/>
        </p:nvSpPr>
        <p:spPr>
          <a:xfrm>
            <a:off x="838200" y="5886450"/>
            <a:ext cx="4469130" cy="306735"/>
          </a:xfrm>
          <a:prstGeom prst="rect">
            <a:avLst/>
          </a:prstGeom>
          <a:noFill/>
          <a:ln/>
        </p:spPr>
        <p:txBody>
          <a:bodyPr wrap="square" lIns="0" tIns="0" rIns="0" bIns="0" rtlCol="0" anchor="ctr" vert="horz"/>
          <a:lstStyle/>
          <a:p>
            <a:pPr indent="0" marL="0">
              <a:lnSpc>
                <a:spcPts val="2415"/>
              </a:lnSpc>
              <a:buNone/>
            </a:pPr>
            <a:r>
              <a:rPr lang="en-US" sz="1725" b="1" dirty="0">
                <a:solidFill>
                  <a:srgbClr val="FFFFFF"/>
                </a:solidFill>
                <a:latin typeface="Arial" pitchFamily="34" charset="0"/>
                <a:ea typeface="Arial" pitchFamily="34" charset="-122"/>
                <a:cs typeface="Arial" pitchFamily="34" charset="-120"/>
              </a:rPr>
              <a:t>Discussion Prompt</a:t>
            </a:r>
            <a:endParaRPr lang="en-US" sz="1725" dirty="0"/>
          </a:p>
        </p:txBody>
      </p:sp>
      <p:sp>
        <p:nvSpPr>
          <p:cNvPr id="11" name="Text 4"/>
          <p:cNvSpPr/>
          <p:nvPr/>
        </p:nvSpPr>
        <p:spPr>
          <a:xfrm>
            <a:off x="590550" y="6191250"/>
            <a:ext cx="12426255" cy="396180"/>
          </a:xfrm>
          <a:prstGeom prst="rect">
            <a:avLst/>
          </a:prstGeom>
          <a:noFill/>
          <a:ln/>
        </p:spPr>
        <p:txBody>
          <a:bodyPr wrap="square" lIns="0" tIns="0" rIns="0" bIns="0" rtlCol="0" anchor="ctr" vert="horz"/>
          <a:lstStyle/>
          <a:p>
            <a:pPr indent="0" marL="0">
              <a:lnSpc>
                <a:spcPts val="1560"/>
              </a:lnSpc>
              <a:buNone/>
            </a:pPr>
            <a:r>
              <a:rPr lang="en-US" sz="1500" dirty="0">
                <a:solidFill>
                  <a:srgbClr val="000000"/>
                </a:solidFill>
                <a:latin typeface="Microsoft YaHei" pitchFamily="34" charset="0"/>
                <a:ea typeface="Microsoft YaHei" pitchFamily="34" charset="-122"/>
                <a:cs typeface="Microsoft YaHei" pitchFamily="34" charset="-120"/>
              </a:rPr>
              <a:t>Critically evaluate the use of neuroimaging techniques such as fMRI in biopsychological research. To what extent do</a:t>
            </a:r>
            <a:pPr indent="0" marL="0">
              <a:lnSpc>
                <a:spcPts val="1560"/>
              </a:lnSpc>
              <a:buNone/>
            </a:pPr>
            <a:r>
              <a:rPr lang="en-US" sz="1500" dirty="0">
                <a:solidFill>
                  <a:srgbClr val="000000"/>
                </a:solidFill>
                <a:latin typeface="Microsoft YaHei" pitchFamily="34" charset="0"/>
                <a:ea typeface="Microsoft YaHei" pitchFamily="34" charset="-122"/>
                <a:cs typeface="Microsoft YaHei" pitchFamily="34" charset="-120"/>
              </a:rPr>
              <a:t>
</a:t>
            </a:r>
            <a:pPr indent="0" marL="0">
              <a:lnSpc>
                <a:spcPts val="1560"/>
              </a:lnSpc>
              <a:buNone/>
            </a:pPr>
            <a:r>
              <a:rPr lang="en-US" sz="1500" dirty="0">
                <a:solidFill>
                  <a:srgbClr val="000000"/>
                </a:solidFill>
                <a:latin typeface="Microsoft YaHei" pitchFamily="34" charset="0"/>
                <a:ea typeface="Microsoft YaHei" pitchFamily="34" charset="-122"/>
                <a:cs typeface="Microsoft YaHei" pitchFamily="34" charset="-120"/>
              </a:rPr>
              <a:t>these methods provide valid and reliable evidence for the localisation of brain function?</a:t>
            </a:r>
            <a:endParaRPr lang="en-US" sz="1500" dirty="0"/>
          </a:p>
        </p:txBody>
      </p:sp>
      <p:sp>
        <p:nvSpPr>
          <p:cNvPr id="12" name="Text 5"/>
          <p:cNvSpPr/>
          <p:nvPr/>
        </p:nvSpPr>
        <p:spPr>
          <a:xfrm>
            <a:off x="657225" y="1905000"/>
            <a:ext cx="9104858" cy="534888"/>
          </a:xfrm>
          <a:prstGeom prst="rect">
            <a:avLst/>
          </a:prstGeom>
          <a:noFill/>
          <a:ln/>
        </p:spPr>
        <p:txBody>
          <a:bodyPr wrap="square" lIns="0" tIns="0" rIns="0" bIns="0" rtlCol="0" anchor="ctr" vert="horz"/>
          <a:lstStyle/>
          <a:p>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Post-Mortem Studies: Examination of brain tissue after death. Classic example: Broca (1861) –</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post-mortem analysis of Tan's brain revealed damage to left inferior frontal gyrus (Broca's area),</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linking it to speech production. Limitation: cannot establish causation; retrospective bias.</a:t>
            </a:r>
            <a:endParaRPr lang="en-US" sz="1350" dirty="0"/>
          </a:p>
        </p:txBody>
      </p:sp>
      <p:sp>
        <p:nvSpPr>
          <p:cNvPr id="13" name="Text 6"/>
          <p:cNvSpPr/>
          <p:nvPr/>
        </p:nvSpPr>
        <p:spPr>
          <a:xfrm>
            <a:off x="657225" y="2543175"/>
            <a:ext cx="8874323" cy="505420"/>
          </a:xfrm>
          <a:prstGeom prst="rect">
            <a:avLst/>
          </a:prstGeom>
          <a:noFill/>
          <a:ln/>
        </p:spPr>
        <p:txBody>
          <a:bodyPr wrap="square" lIns="0" tIns="0" rIns="0" bIns="0" rtlCol="0" anchor="ctr" vert="horz"/>
          <a:lstStyle/>
          <a:p>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Lesion Studies: Deliberate or accidental damage to specific brain regions. Animal studies (e.g.,</a:t>
            </a:r>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Lashley's maze experiments) and human case studies (Gage, H.M.) provide localisation</a:t>
            </a:r>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326"/>
              </a:lnSpc>
              <a:buNone/>
            </a:pPr>
            <a:r>
              <a:rPr lang="en-US" sz="1275" dirty="0">
                <a:solidFill>
                  <a:srgbClr val="FFFFFF"/>
                </a:solidFill>
                <a:latin typeface="Microsoft YaHei" pitchFamily="34" charset="0"/>
                <a:ea typeface="Microsoft YaHei" pitchFamily="34" charset="-122"/>
                <a:cs typeface="Microsoft YaHei" pitchFamily="34" charset="-120"/>
              </a:rPr>
              <a:t>evidence. Limitation: ethical concerns; individual variability.</a:t>
            </a:r>
            <a:endParaRPr lang="en-US" sz="1275" dirty="0"/>
          </a:p>
        </p:txBody>
      </p:sp>
      <p:sp>
        <p:nvSpPr>
          <p:cNvPr id="14" name="Text 7"/>
          <p:cNvSpPr/>
          <p:nvPr/>
        </p:nvSpPr>
        <p:spPr>
          <a:xfrm>
            <a:off x="657225" y="3143250"/>
            <a:ext cx="9052471" cy="534888"/>
          </a:xfrm>
          <a:prstGeom prst="rect">
            <a:avLst/>
          </a:prstGeom>
          <a:noFill/>
          <a:ln/>
        </p:spPr>
        <p:txBody>
          <a:bodyPr wrap="square" lIns="0" tIns="0" rIns="0" bIns="0" rtlCol="0" anchor="ctr" vert="horz"/>
          <a:lstStyle/>
          <a:p>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EEG (Electroencephalography): Measures electrical activity via scalp electrodes. High temporal</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resolution; used in sleep research and epilepsy diagnosis. Limitation: poor spatial resolution;</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cannot identify deep brain structures.</a:t>
            </a:r>
            <a:endParaRPr lang="en-US" sz="1350" dirty="0"/>
          </a:p>
        </p:txBody>
      </p:sp>
      <p:sp>
        <p:nvSpPr>
          <p:cNvPr id="15" name="Text 8"/>
          <p:cNvSpPr/>
          <p:nvPr/>
        </p:nvSpPr>
        <p:spPr>
          <a:xfrm>
            <a:off x="657225" y="3733800"/>
            <a:ext cx="8696325" cy="534888"/>
          </a:xfrm>
          <a:prstGeom prst="rect">
            <a:avLst/>
          </a:prstGeom>
          <a:noFill/>
          <a:ln/>
        </p:spPr>
        <p:txBody>
          <a:bodyPr wrap="square" lIns="0" tIns="0" rIns="0" bIns="0" rtlCol="0" anchor="ctr" vert="horz"/>
          <a:lstStyle/>
          <a:p>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fMRI (Functional MRI): Measures BOLD (Blood Oxygen Level Dependent) signal as proxy for</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neural activity. High spatial resolution; non-invasive. Limitation: poor temporal resolution;</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expensive; measures blood flow not direct neural firing.</a:t>
            </a:r>
            <a:endParaRPr lang="en-US" sz="1350" dirty="0"/>
          </a:p>
        </p:txBody>
      </p:sp>
      <p:sp>
        <p:nvSpPr>
          <p:cNvPr id="16" name="Text 9"/>
          <p:cNvSpPr/>
          <p:nvPr/>
        </p:nvSpPr>
        <p:spPr>
          <a:xfrm>
            <a:off x="657225" y="4343400"/>
            <a:ext cx="8696325" cy="356592"/>
          </a:xfrm>
          <a:prstGeom prst="rect">
            <a:avLst/>
          </a:prstGeom>
          <a:noFill/>
          <a:ln/>
        </p:spPr>
        <p:txBody>
          <a:bodyPr wrap="square" lIns="0" tIns="0" rIns="0" bIns="0" rtlCol="0" anchor="ctr" vert="horz"/>
          <a:lstStyle/>
          <a:p>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PET Scans: Radioactive tracer reveals metabolic activity. Used to study neurotransmitter</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systems. Limitation: invasive (radiation); low temporal resolution.</a:t>
            </a:r>
            <a:endParaRPr lang="en-US" sz="1350" dirty="0"/>
          </a:p>
        </p:txBody>
      </p:sp>
      <p:sp>
        <p:nvSpPr>
          <p:cNvPr id="17" name="Text 10"/>
          <p:cNvSpPr/>
          <p:nvPr/>
        </p:nvSpPr>
        <p:spPr>
          <a:xfrm>
            <a:off x="657225" y="4781550"/>
            <a:ext cx="8497193" cy="356592"/>
          </a:xfrm>
          <a:prstGeom prst="rect">
            <a:avLst/>
          </a:prstGeom>
          <a:noFill/>
          <a:ln/>
        </p:spPr>
        <p:txBody>
          <a:bodyPr wrap="square" lIns="0" tIns="0" rIns="0" bIns="0" rtlCol="0" anchor="ctr" vert="horz"/>
          <a:lstStyle/>
          <a:p>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TMS (Transcranial Magnetic Stimulation): Creates temporary 'virtual lesions' to establish</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causal relationships. Limitation: limited depth penetration; ethical considerations.</a:t>
            </a:r>
            <a:endParaRPr lang="en-US" sz="1350" dirty="0"/>
          </a:p>
        </p:txBody>
      </p:sp>
      <p:sp>
        <p:nvSpPr>
          <p:cNvPr id="18" name="Text 11"/>
          <p:cNvSpPr/>
          <p:nvPr/>
        </p:nvSpPr>
        <p:spPr>
          <a:xfrm>
            <a:off x="657225" y="5229225"/>
            <a:ext cx="8937278" cy="534888"/>
          </a:xfrm>
          <a:prstGeom prst="rect">
            <a:avLst/>
          </a:prstGeom>
          <a:noFill/>
          <a:ln/>
        </p:spPr>
        <p:txBody>
          <a:bodyPr wrap="square" lIns="0" tIns="0" rIns="0" bIns="0" rtlCol="0" anchor="ctr" vert="horz"/>
          <a:lstStyle/>
          <a:p>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Critical Evaluation: No single method is sufficient. Converging evidence from multiple methods</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(triangulation) provides the most reliable conclusions. Ethical issues in animal research (3Rs:</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04"/>
              </a:lnSpc>
              <a:buNone/>
            </a:pPr>
            <a:r>
              <a:rPr lang="en-US" sz="1350" dirty="0">
                <a:solidFill>
                  <a:srgbClr val="FFFFFF"/>
                </a:solidFill>
                <a:latin typeface="Microsoft YaHei" pitchFamily="34" charset="0"/>
                <a:ea typeface="Microsoft YaHei" pitchFamily="34" charset="-122"/>
                <a:cs typeface="Microsoft YaHei" pitchFamily="34" charset="-120"/>
              </a:rPr>
              <a:t>Replace, Reduce, Refine).</a:t>
            </a:r>
            <a:endParaRPr lang="en-US" sz="1350" dirty="0"/>
          </a:p>
        </p:txBody>
      </p:sp>
      <p:sp>
        <p:nvSpPr>
          <p:cNvPr id="19" name="Text 12"/>
          <p:cNvSpPr/>
          <p:nvPr/>
        </p:nvSpPr>
        <p:spPr>
          <a:xfrm>
            <a:off x="8870603" y="95250"/>
            <a:ext cx="3086100" cy="171450"/>
          </a:xfrm>
          <a:prstGeom prst="rect">
            <a:avLst/>
          </a:prstGeom>
          <a:noFill/>
          <a:ln/>
        </p:spPr>
        <p:txBody>
          <a:bodyPr wrap="square" lIns="0" tIns="0" rIns="0" bIns="0" rtlCol="0" anchor="ctr" vert="horz"/>
          <a:lstStyle/>
          <a:p>
            <a:pPr algn="r" indent="0" marL="0">
              <a:lnSpc>
                <a:spcPts val="1350"/>
              </a:lnSpc>
              <a:buNone/>
            </a:pPr>
            <a:r>
              <a:rPr lang="en-US" sz="1350" i="1" dirty="0">
                <a:solidFill>
                  <a:srgbClr val="F0C449"/>
                </a:solidFill>
                <a:latin typeface="Microsoft YaHei" pitchFamily="34" charset="0"/>
                <a:ea typeface="Microsoft YaHei" pitchFamily="34" charset="-122"/>
                <a:cs typeface="Microsoft YaHei" pitchFamily="34" charset="-120"/>
              </a:rPr>
              <a:t>Slide 4 of 20</a:t>
            </a:r>
            <a:endParaRPr lang="en-US" sz="13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524173" y="5520630"/>
            <a:ext cx="304800" cy="267444"/>
          </a:xfrm>
          <a:prstGeom prst="rect">
            <a:avLst/>
          </a:prstGeom>
        </p:spPr>
      </p:pic>
      <p:pic>
        <p:nvPicPr>
          <p:cNvPr id="4" name="Image 2" descr="preencoded.png">    </p:cNvPr>
          <p:cNvPicPr>
            <a:picLocks noChangeAspect="1"/>
          </p:cNvPicPr>
          <p:nvPr/>
        </p:nvPicPr>
        <p:blipFill>
          <a:blip r:embed="rId3"/>
          <a:stretch>
            <a:fillRect/>
          </a:stretch>
        </p:blipFill>
        <p:spPr>
          <a:xfrm>
            <a:off x="9034165" y="1563588"/>
            <a:ext cx="304800" cy="281136"/>
          </a:xfrm>
          <a:prstGeom prst="rect">
            <a:avLst/>
          </a:prstGeom>
        </p:spPr>
      </p:pic>
      <p:pic>
        <p:nvPicPr>
          <p:cNvPr id="5" name="Image 3" descr="preencoded.png">    </p:cNvPr>
          <p:cNvPicPr>
            <a:picLocks noChangeAspect="1"/>
          </p:cNvPicPr>
          <p:nvPr/>
        </p:nvPicPr>
        <p:blipFill>
          <a:blip r:embed="rId4"/>
          <a:stretch>
            <a:fillRect/>
          </a:stretch>
        </p:blipFill>
        <p:spPr>
          <a:xfrm>
            <a:off x="524173" y="1570434"/>
            <a:ext cx="304800" cy="246757"/>
          </a:xfrm>
          <a:prstGeom prst="rect">
            <a:avLst/>
          </a:prstGeom>
        </p:spPr>
      </p:pic>
      <p:sp>
        <p:nvSpPr>
          <p:cNvPr id="6" name="Text 0"/>
          <p:cNvSpPr/>
          <p:nvPr/>
        </p:nvSpPr>
        <p:spPr>
          <a:xfrm>
            <a:off x="-4104843" y="647700"/>
            <a:ext cx="21400770" cy="499914"/>
          </a:xfrm>
          <a:prstGeom prst="rect">
            <a:avLst/>
          </a:prstGeom>
          <a:noFill/>
          <a:ln/>
        </p:spPr>
        <p:txBody>
          <a:bodyPr wrap="square" lIns="0" tIns="0" rIns="0" bIns="0" rtlCol="0" anchor="ctr" vert="horz"/>
          <a:lstStyle/>
          <a:p>
            <a:pPr algn="ctr" indent="0" marL="0">
              <a:lnSpc>
                <a:spcPts val="3936"/>
              </a:lnSpc>
              <a:buNone/>
            </a:pPr>
            <a:r>
              <a:rPr lang="en-US" sz="3075" b="1" dirty="0">
                <a:solidFill>
                  <a:srgbClr val="FFFFFF"/>
                </a:solidFill>
                <a:latin typeface="Arial" pitchFamily="34" charset="0"/>
                <a:ea typeface="Arial" pitchFamily="34" charset="-122"/>
                <a:cs typeface="Arial" pitchFamily="34" charset="-120"/>
              </a:rPr>
              <a:t>Session 3: Organisation of the Nervous System</a:t>
            </a:r>
            <a:endParaRPr lang="en-US" sz="3075" dirty="0"/>
          </a:p>
        </p:txBody>
      </p:sp>
      <p:sp>
        <p:nvSpPr>
          <p:cNvPr id="7" name="Text 1"/>
          <p:cNvSpPr/>
          <p:nvPr/>
        </p:nvSpPr>
        <p:spPr>
          <a:xfrm>
            <a:off x="838200" y="1581150"/>
            <a:ext cx="3017520" cy="251520"/>
          </a:xfrm>
          <a:prstGeom prst="rect">
            <a:avLst/>
          </a:prstGeom>
          <a:noFill/>
          <a:ln/>
        </p:spPr>
        <p:txBody>
          <a:bodyPr wrap="square" lIns="0" tIns="0" rIns="0" bIns="0" rtlCol="0" anchor="ctr" vert="horz"/>
          <a:lstStyle/>
          <a:p>
            <a:pPr indent="0" marL="0">
              <a:lnSpc>
                <a:spcPts val="1980"/>
              </a:lnSpc>
              <a:buNone/>
            </a:pPr>
            <a:r>
              <a:rPr lang="en-US" sz="1650" b="1" dirty="0">
                <a:solidFill>
                  <a:srgbClr val="FACC15"/>
                </a:solidFill>
                <a:latin typeface="Arial" pitchFamily="34" charset="0"/>
                <a:ea typeface="Arial" pitchFamily="34" charset="-122"/>
                <a:cs typeface="Arial" pitchFamily="34" charset="-120"/>
              </a:rPr>
              <a:t>Main Content</a:t>
            </a:r>
            <a:endParaRPr lang="en-US" sz="1650" dirty="0"/>
          </a:p>
        </p:txBody>
      </p:sp>
      <p:sp>
        <p:nvSpPr>
          <p:cNvPr id="8" name="Text 2"/>
          <p:cNvSpPr/>
          <p:nvPr/>
        </p:nvSpPr>
        <p:spPr>
          <a:xfrm>
            <a:off x="9496425" y="1581150"/>
            <a:ext cx="3886200" cy="228600"/>
          </a:xfrm>
          <a:prstGeom prst="rect">
            <a:avLst/>
          </a:prstGeom>
          <a:noFill/>
          <a:ln/>
        </p:spPr>
        <p:txBody>
          <a:bodyPr wrap="square" lIns="0" tIns="0" rIns="0" bIns="0" rtlCol="0" anchor="ctr" vert="horz"/>
          <a:lstStyle/>
          <a:p>
            <a:pPr indent="0" marL="0">
              <a:lnSpc>
                <a:spcPts val="1800"/>
              </a:lnSpc>
              <a:buNone/>
            </a:pPr>
            <a:r>
              <a:rPr lang="en-US" sz="1500" b="1" dirty="0">
                <a:solidFill>
                  <a:srgbClr val="FACC15"/>
                </a:solidFill>
                <a:latin typeface="Arial" pitchFamily="34" charset="0"/>
                <a:ea typeface="Arial" pitchFamily="34" charset="-122"/>
                <a:cs typeface="Arial" pitchFamily="34" charset="-120"/>
              </a:rPr>
              <a:t>Visual Suggestion</a:t>
            </a:r>
            <a:endParaRPr lang="en-US" sz="1500" dirty="0"/>
          </a:p>
        </p:txBody>
      </p:sp>
      <p:sp>
        <p:nvSpPr>
          <p:cNvPr id="9" name="Text 3"/>
          <p:cNvSpPr/>
          <p:nvPr/>
        </p:nvSpPr>
        <p:spPr>
          <a:xfrm>
            <a:off x="838200" y="5543550"/>
            <a:ext cx="4080510" cy="240060"/>
          </a:xfrm>
          <a:prstGeom prst="rect">
            <a:avLst/>
          </a:prstGeom>
          <a:noFill/>
          <a:ln/>
        </p:spPr>
        <p:txBody>
          <a:bodyPr wrap="square" lIns="0" tIns="0" rIns="0" bIns="0" rtlCol="0" anchor="ctr" vert="horz"/>
          <a:lstStyle/>
          <a:p>
            <a:pPr indent="0" marL="0">
              <a:lnSpc>
                <a:spcPts val="1890"/>
              </a:lnSpc>
              <a:buNone/>
            </a:pPr>
            <a:r>
              <a:rPr lang="en-US" sz="1575" b="1" dirty="0">
                <a:solidFill>
                  <a:srgbClr val="000000"/>
                </a:solidFill>
                <a:latin typeface="Arial" pitchFamily="34" charset="0"/>
                <a:ea typeface="Arial" pitchFamily="34" charset="-122"/>
                <a:cs typeface="Arial" pitchFamily="34" charset="-120"/>
              </a:rPr>
              <a:t>Discussion Prompt</a:t>
            </a:r>
            <a:endParaRPr lang="en-US" sz="1575" dirty="0"/>
          </a:p>
        </p:txBody>
      </p:sp>
      <p:sp>
        <p:nvSpPr>
          <p:cNvPr id="10" name="Text 4"/>
          <p:cNvSpPr/>
          <p:nvPr/>
        </p:nvSpPr>
        <p:spPr>
          <a:xfrm>
            <a:off x="9144000" y="2114550"/>
            <a:ext cx="2849761" cy="2736056"/>
          </a:xfrm>
          <a:prstGeom prst="rect">
            <a:avLst/>
          </a:prstGeom>
          <a:noFill/>
          <a:ln/>
        </p:spPr>
        <p:txBody>
          <a:bodyPr wrap="square" lIns="0" tIns="0" rIns="0" bIns="0" rtlCol="0" anchor="ctr" vert="horz"/>
          <a:lstStyle/>
          <a:p>
            <a:pPr indent="0" marL="0">
              <a:lnSpc>
                <a:spcPts val="1796"/>
              </a:lnSpc>
              <a:buNone/>
            </a:pPr>
            <a:r>
              <a:rPr lang="en-US" sz="1425" dirty="0">
                <a:solidFill>
                  <a:srgbClr val="B4B4B4"/>
                </a:solidFill>
                <a:latin typeface="Arial" pitchFamily="34" charset="0"/>
                <a:ea typeface="Arial" pitchFamily="34" charset="-122"/>
                <a:cs typeface="Arial" pitchFamily="34" charset="-120"/>
              </a:rPr>
              <a:t>Hierarchical diagram of the</a:t>
            </a:r>
            <a:pPr indent="0" marL="0">
              <a:lnSpc>
                <a:spcPts val="1796"/>
              </a:lnSpc>
              <a:buNone/>
            </a:pPr>
            <a:r>
              <a:rPr lang="en-US" sz="1425" dirty="0">
                <a:solidFill>
                  <a:srgbClr val="B4B4B4"/>
                </a:solidFill>
                <a:latin typeface="Arial" pitchFamily="34" charset="0"/>
                <a:ea typeface="Arial" pitchFamily="34" charset="-122"/>
                <a:cs typeface="Arial" pitchFamily="34" charset="-120"/>
              </a:rPr>
              <a:t>
</a:t>
            </a:r>
            <a:pPr indent="0" marL="0">
              <a:lnSpc>
                <a:spcPts val="1796"/>
              </a:lnSpc>
              <a:buNone/>
            </a:pPr>
            <a:r>
              <a:rPr lang="en-US" sz="1425" dirty="0">
                <a:solidFill>
                  <a:srgbClr val="B4B4B4"/>
                </a:solidFill>
                <a:latin typeface="Arial" pitchFamily="34" charset="0"/>
                <a:ea typeface="Arial" pitchFamily="34" charset="-122"/>
                <a:cs typeface="Arial" pitchFamily="34" charset="-120"/>
              </a:rPr>
              <a:t>nervous system: CNS (brain</a:t>
            </a:r>
            <a:pPr indent="0" marL="0">
              <a:lnSpc>
                <a:spcPts val="1796"/>
              </a:lnSpc>
              <a:buNone/>
            </a:pPr>
            <a:r>
              <a:rPr lang="en-US" sz="1425" dirty="0">
                <a:solidFill>
                  <a:srgbClr val="B4B4B4"/>
                </a:solidFill>
                <a:latin typeface="Arial" pitchFamily="34" charset="0"/>
                <a:ea typeface="Arial" pitchFamily="34" charset="-122"/>
                <a:cs typeface="Arial" pitchFamily="34" charset="-120"/>
              </a:rPr>
              <a:t>
</a:t>
            </a:r>
            <a:pPr indent="0" marL="0">
              <a:lnSpc>
                <a:spcPts val="1796"/>
              </a:lnSpc>
              <a:buNone/>
            </a:pPr>
            <a:r>
              <a:rPr lang="en-US" sz="1425" dirty="0">
                <a:solidFill>
                  <a:srgbClr val="B4B4B4"/>
                </a:solidFill>
                <a:latin typeface="Arial" pitchFamily="34" charset="0"/>
                <a:ea typeface="Arial" pitchFamily="34" charset="-122"/>
                <a:cs typeface="Arial" pitchFamily="34" charset="-120"/>
              </a:rPr>
              <a:t>+ spinal cord) at top,</a:t>
            </a:r>
            <a:pPr indent="0" marL="0">
              <a:lnSpc>
                <a:spcPts val="1796"/>
              </a:lnSpc>
              <a:buNone/>
            </a:pPr>
            <a:r>
              <a:rPr lang="en-US" sz="1425" dirty="0">
                <a:solidFill>
                  <a:srgbClr val="B4B4B4"/>
                </a:solidFill>
                <a:latin typeface="Arial" pitchFamily="34" charset="0"/>
                <a:ea typeface="Arial" pitchFamily="34" charset="-122"/>
                <a:cs typeface="Arial" pitchFamily="34" charset="-120"/>
              </a:rPr>
              <a:t>
</a:t>
            </a:r>
            <a:pPr indent="0" marL="0">
              <a:lnSpc>
                <a:spcPts val="1796"/>
              </a:lnSpc>
              <a:buNone/>
            </a:pPr>
            <a:r>
              <a:rPr lang="en-US" sz="1425" dirty="0">
                <a:solidFill>
                  <a:srgbClr val="B4B4B4"/>
                </a:solidFill>
                <a:latin typeface="Arial" pitchFamily="34" charset="0"/>
                <a:ea typeface="Arial" pitchFamily="34" charset="-122"/>
                <a:cs typeface="Arial" pitchFamily="34" charset="-120"/>
              </a:rPr>
              <a:t>branching to PNS (somatic</a:t>
            </a:r>
            <a:pPr indent="0" marL="0">
              <a:lnSpc>
                <a:spcPts val="1796"/>
              </a:lnSpc>
              <a:buNone/>
            </a:pPr>
            <a:r>
              <a:rPr lang="en-US" sz="1425" dirty="0">
                <a:solidFill>
                  <a:srgbClr val="B4B4B4"/>
                </a:solidFill>
                <a:latin typeface="Arial" pitchFamily="34" charset="0"/>
                <a:ea typeface="Arial" pitchFamily="34" charset="-122"/>
                <a:cs typeface="Arial" pitchFamily="34" charset="-120"/>
              </a:rPr>
              <a:t>
</a:t>
            </a:r>
            <a:pPr indent="0" marL="0">
              <a:lnSpc>
                <a:spcPts val="1796"/>
              </a:lnSpc>
              <a:buNone/>
            </a:pPr>
            <a:r>
              <a:rPr lang="en-US" sz="1425" dirty="0">
                <a:solidFill>
                  <a:srgbClr val="B4B4B4"/>
                </a:solidFill>
                <a:latin typeface="Arial" pitchFamily="34" charset="0"/>
                <a:ea typeface="Arial" pitchFamily="34" charset="-122"/>
                <a:cs typeface="Arial" pitchFamily="34" charset="-120"/>
              </a:rPr>
              <a:t>+ autonomic), further</a:t>
            </a:r>
            <a:pPr indent="0" marL="0">
              <a:lnSpc>
                <a:spcPts val="1796"/>
              </a:lnSpc>
              <a:buNone/>
            </a:pPr>
            <a:r>
              <a:rPr lang="en-US" sz="1425" dirty="0">
                <a:solidFill>
                  <a:srgbClr val="B4B4B4"/>
                </a:solidFill>
                <a:latin typeface="Arial" pitchFamily="34" charset="0"/>
                <a:ea typeface="Arial" pitchFamily="34" charset="-122"/>
                <a:cs typeface="Arial" pitchFamily="34" charset="-120"/>
              </a:rPr>
              <a:t>
</a:t>
            </a:r>
            <a:pPr indent="0" marL="0">
              <a:lnSpc>
                <a:spcPts val="1796"/>
              </a:lnSpc>
              <a:buNone/>
            </a:pPr>
            <a:r>
              <a:rPr lang="en-US" sz="1425" dirty="0">
                <a:solidFill>
                  <a:srgbClr val="B4B4B4"/>
                </a:solidFill>
                <a:latin typeface="Arial" pitchFamily="34" charset="0"/>
                <a:ea typeface="Arial" pitchFamily="34" charset="-122"/>
                <a:cs typeface="Arial" pitchFamily="34" charset="-120"/>
              </a:rPr>
              <a:t>branching to sympathetic</a:t>
            </a:r>
            <a:pPr indent="0" marL="0">
              <a:lnSpc>
                <a:spcPts val="1796"/>
              </a:lnSpc>
              <a:buNone/>
            </a:pPr>
            <a:r>
              <a:rPr lang="en-US" sz="1425" dirty="0">
                <a:solidFill>
                  <a:srgbClr val="B4B4B4"/>
                </a:solidFill>
                <a:latin typeface="Arial" pitchFamily="34" charset="0"/>
                <a:ea typeface="Arial" pitchFamily="34" charset="-122"/>
                <a:cs typeface="Arial" pitchFamily="34" charset="-120"/>
              </a:rPr>
              <a:t>
</a:t>
            </a:r>
            <a:pPr indent="0" marL="0">
              <a:lnSpc>
                <a:spcPts val="1796"/>
              </a:lnSpc>
              <a:buNone/>
            </a:pPr>
            <a:r>
              <a:rPr lang="en-US" sz="1425" dirty="0">
                <a:solidFill>
                  <a:srgbClr val="B4B4B4"/>
                </a:solidFill>
                <a:latin typeface="Arial" pitchFamily="34" charset="0"/>
                <a:ea typeface="Arial" pitchFamily="34" charset="-122"/>
                <a:cs typeface="Arial" pitchFamily="34" charset="-120"/>
              </a:rPr>
              <a:t>and parasympathetic.</a:t>
            </a:r>
            <a:pPr indent="0" marL="0">
              <a:lnSpc>
                <a:spcPts val="1796"/>
              </a:lnSpc>
              <a:buNone/>
            </a:pPr>
            <a:r>
              <a:rPr lang="en-US" sz="1425" dirty="0">
                <a:solidFill>
                  <a:srgbClr val="B4B4B4"/>
                </a:solidFill>
                <a:latin typeface="Arial" pitchFamily="34" charset="0"/>
                <a:ea typeface="Arial" pitchFamily="34" charset="-122"/>
                <a:cs typeface="Arial" pitchFamily="34" charset="-120"/>
              </a:rPr>
              <a:t>
</a:t>
            </a:r>
            <a:pPr indent="0" marL="0">
              <a:lnSpc>
                <a:spcPts val="1796"/>
              </a:lnSpc>
              <a:buNone/>
            </a:pPr>
            <a:r>
              <a:rPr lang="en-US" sz="1425" dirty="0">
                <a:solidFill>
                  <a:srgbClr val="B4B4B4"/>
                </a:solidFill>
                <a:latin typeface="Arial" pitchFamily="34" charset="0"/>
                <a:ea typeface="Arial" pitchFamily="34" charset="-122"/>
                <a:cs typeface="Arial" pitchFamily="34" charset="-120"/>
              </a:rPr>
              <a:t>Use colour-coding: blue for</a:t>
            </a:r>
            <a:pPr indent="0" marL="0">
              <a:lnSpc>
                <a:spcPts val="1796"/>
              </a:lnSpc>
              <a:buNone/>
            </a:pPr>
            <a:r>
              <a:rPr lang="en-US" sz="1425" dirty="0">
                <a:solidFill>
                  <a:srgbClr val="B4B4B4"/>
                </a:solidFill>
                <a:latin typeface="Arial" pitchFamily="34" charset="0"/>
                <a:ea typeface="Arial" pitchFamily="34" charset="-122"/>
                <a:cs typeface="Arial" pitchFamily="34" charset="-120"/>
              </a:rPr>
              <a:t>
</a:t>
            </a:r>
            <a:pPr indent="0" marL="0">
              <a:lnSpc>
                <a:spcPts val="1796"/>
              </a:lnSpc>
              <a:buNone/>
            </a:pPr>
            <a:r>
              <a:rPr lang="en-US" sz="1425" dirty="0">
                <a:solidFill>
                  <a:srgbClr val="B4B4B4"/>
                </a:solidFill>
                <a:latin typeface="Arial" pitchFamily="34" charset="0"/>
                <a:ea typeface="Arial" pitchFamily="34" charset="-122"/>
                <a:cs typeface="Arial" pitchFamily="34" charset="-120"/>
              </a:rPr>
              <a:t>CNS, green for somatic,</a:t>
            </a:r>
            <a:pPr indent="0" marL="0">
              <a:lnSpc>
                <a:spcPts val="1796"/>
              </a:lnSpc>
              <a:buNone/>
            </a:pPr>
            <a:r>
              <a:rPr lang="en-US" sz="1425" dirty="0">
                <a:solidFill>
                  <a:srgbClr val="B4B4B4"/>
                </a:solidFill>
                <a:latin typeface="Arial" pitchFamily="34" charset="0"/>
                <a:ea typeface="Arial" pitchFamily="34" charset="-122"/>
                <a:cs typeface="Arial" pitchFamily="34" charset="-120"/>
              </a:rPr>
              <a:t>
</a:t>
            </a:r>
            <a:pPr indent="0" marL="0">
              <a:lnSpc>
                <a:spcPts val="1796"/>
              </a:lnSpc>
              <a:buNone/>
            </a:pPr>
            <a:r>
              <a:rPr lang="en-US" sz="1425" dirty="0">
                <a:solidFill>
                  <a:srgbClr val="B4B4B4"/>
                </a:solidFill>
                <a:latin typeface="Arial" pitchFamily="34" charset="0"/>
                <a:ea typeface="Arial" pitchFamily="34" charset="-122"/>
                <a:cs typeface="Arial" pitchFamily="34" charset="-120"/>
              </a:rPr>
              <a:t>somatic, red for</a:t>
            </a:r>
            <a:pPr indent="0" marL="0">
              <a:lnSpc>
                <a:spcPts val="1796"/>
              </a:lnSpc>
              <a:buNone/>
            </a:pPr>
            <a:r>
              <a:rPr lang="en-US" sz="1425" dirty="0">
                <a:solidFill>
                  <a:srgbClr val="B4B4B4"/>
                </a:solidFill>
                <a:latin typeface="Arial" pitchFamily="34" charset="0"/>
                <a:ea typeface="Arial" pitchFamily="34" charset="-122"/>
                <a:cs typeface="Arial" pitchFamily="34" charset="-120"/>
              </a:rPr>
              <a:t>
</a:t>
            </a:r>
            <a:pPr indent="0" marL="0">
              <a:lnSpc>
                <a:spcPts val="1796"/>
              </a:lnSpc>
              <a:buNone/>
            </a:pPr>
            <a:r>
              <a:rPr lang="en-US" sz="1425" dirty="0">
                <a:solidFill>
                  <a:srgbClr val="B4B4B4"/>
                </a:solidFill>
                <a:latin typeface="Arial" pitchFamily="34" charset="0"/>
                <a:ea typeface="Arial" pitchFamily="34" charset="-122"/>
                <a:cs typeface="Arial" pitchFamily="34" charset="-120"/>
              </a:rPr>
              <a:t>sympathetic, teal for</a:t>
            </a:r>
            <a:pPr indent="0" marL="0">
              <a:lnSpc>
                <a:spcPts val="1796"/>
              </a:lnSpc>
              <a:buNone/>
            </a:pPr>
            <a:r>
              <a:rPr lang="en-US" sz="1425" dirty="0">
                <a:solidFill>
                  <a:srgbClr val="B4B4B4"/>
                </a:solidFill>
                <a:latin typeface="Arial" pitchFamily="34" charset="0"/>
                <a:ea typeface="Arial" pitchFamily="34" charset="-122"/>
                <a:cs typeface="Arial" pitchFamily="34" charset="-120"/>
              </a:rPr>
              <a:t>
</a:t>
            </a:r>
            <a:pPr indent="0" marL="0">
              <a:lnSpc>
                <a:spcPts val="1796"/>
              </a:lnSpc>
              <a:buNone/>
            </a:pPr>
            <a:r>
              <a:rPr lang="en-US" sz="1425" dirty="0">
                <a:solidFill>
                  <a:srgbClr val="B4B4B4"/>
                </a:solidFill>
                <a:latin typeface="Arial" pitchFamily="34" charset="0"/>
                <a:ea typeface="Arial" pitchFamily="34" charset="-122"/>
                <a:cs typeface="Arial" pitchFamily="34" charset="-120"/>
              </a:rPr>
              <a:t>parasympathetic.</a:t>
            </a:r>
            <a:endParaRPr lang="en-US" sz="1425" dirty="0"/>
          </a:p>
        </p:txBody>
      </p:sp>
      <p:sp>
        <p:nvSpPr>
          <p:cNvPr id="11" name="Text 5"/>
          <p:cNvSpPr/>
          <p:nvPr/>
        </p:nvSpPr>
        <p:spPr>
          <a:xfrm>
            <a:off x="466725" y="5848350"/>
            <a:ext cx="12667208" cy="684014"/>
          </a:xfrm>
          <a:prstGeom prst="rect">
            <a:avLst/>
          </a:prstGeom>
          <a:noFill/>
          <a:ln/>
        </p:spPr>
        <p:txBody>
          <a:bodyPr wrap="square" lIns="0" tIns="0" rIns="0" bIns="0" rtlCol="0" anchor="ctr" vert="horz"/>
          <a:lstStyle/>
          <a:p>
            <a:pPr indent="0" marL="0">
              <a:lnSpc>
                <a:spcPts val="1796"/>
              </a:lnSpc>
              <a:buNone/>
            </a:pPr>
            <a:r>
              <a:rPr lang="en-US" sz="1425" b="1" dirty="0">
                <a:solidFill>
                  <a:srgbClr val="000000"/>
                </a:solidFill>
                <a:latin typeface="Arial" pitchFamily="34" charset="0"/>
                <a:ea typeface="Arial" pitchFamily="34" charset="-122"/>
                <a:cs typeface="Arial" pitchFamily="34" charset="-120"/>
              </a:rPr>
              <a:t>To what extent does the division of the nervous system into distinct branches reflect the complexity of human</a:t>
            </a:r>
            <a:pPr indent="0" marL="0">
              <a:lnSpc>
                <a:spcPts val="1796"/>
              </a:lnSpc>
              <a:buNone/>
            </a:pPr>
            <a:r>
              <a:rPr lang="en-US" sz="1425" b="1" dirty="0">
                <a:solidFill>
                  <a:srgbClr val="000000"/>
                </a:solidFill>
                <a:latin typeface="Arial" pitchFamily="34" charset="0"/>
                <a:ea typeface="Arial" pitchFamily="34" charset="-122"/>
                <a:cs typeface="Arial" pitchFamily="34" charset="-120"/>
              </a:rPr>
              <a:t>
</a:t>
            </a:r>
            <a:pPr indent="0" marL="0">
              <a:lnSpc>
                <a:spcPts val="1796"/>
              </a:lnSpc>
              <a:buNone/>
            </a:pPr>
            <a:r>
              <a:rPr lang="en-US" sz="1425" b="1" dirty="0">
                <a:solidFill>
                  <a:srgbClr val="000000"/>
                </a:solidFill>
                <a:latin typeface="Arial" pitchFamily="34" charset="0"/>
                <a:ea typeface="Arial" pitchFamily="34" charset="-122"/>
                <a:cs typeface="Arial" pitchFamily="34" charset="-120"/>
              </a:rPr>
              <a:t>behaviour? Critically evaluate whether a purely biological model of the nervous system is sufficient to explain</a:t>
            </a:r>
            <a:pPr indent="0" marL="0">
              <a:lnSpc>
                <a:spcPts val="1796"/>
              </a:lnSpc>
              <a:buNone/>
            </a:pPr>
            <a:r>
              <a:rPr lang="en-US" sz="1425" b="1" dirty="0">
                <a:solidFill>
                  <a:srgbClr val="000000"/>
                </a:solidFill>
                <a:latin typeface="Arial" pitchFamily="34" charset="0"/>
                <a:ea typeface="Arial" pitchFamily="34" charset="-122"/>
                <a:cs typeface="Arial" pitchFamily="34" charset="-120"/>
              </a:rPr>
              <a:t>
</a:t>
            </a:r>
            <a:pPr indent="0" marL="0">
              <a:lnSpc>
                <a:spcPts val="1796"/>
              </a:lnSpc>
              <a:buNone/>
            </a:pPr>
            <a:r>
              <a:rPr lang="en-US" sz="1425" b="1" dirty="0">
                <a:solidFill>
                  <a:srgbClr val="000000"/>
                </a:solidFill>
                <a:latin typeface="Arial" pitchFamily="34" charset="0"/>
                <a:ea typeface="Arial" pitchFamily="34" charset="-122"/>
                <a:cs typeface="Arial" pitchFamily="34" charset="-120"/>
              </a:rPr>
              <a:t>psychological disorders such as PTSD.</a:t>
            </a:r>
            <a:endParaRPr lang="en-US" sz="1425" dirty="0"/>
          </a:p>
        </p:txBody>
      </p:sp>
      <p:sp>
        <p:nvSpPr>
          <p:cNvPr id="12" name="Text 6"/>
          <p:cNvSpPr/>
          <p:nvPr/>
        </p:nvSpPr>
        <p:spPr>
          <a:xfrm>
            <a:off x="714375" y="1933575"/>
            <a:ext cx="8905875" cy="720179"/>
          </a:xfrm>
          <a:prstGeom prst="rect">
            <a:avLst/>
          </a:prstGeom>
          <a:noFill/>
          <a:ln/>
        </p:spPr>
        <p:txBody>
          <a:bodyPr wrap="square" lIns="0" tIns="0" rIns="0" bIns="0" rtlCol="0" anchor="ctr" vert="horz"/>
          <a:lstStyle/>
          <a:p>
            <a:pPr indent="0" marL="0">
              <a:lnSpc>
                <a:spcPts val="1890"/>
              </a:lnSpc>
              <a:buNone/>
            </a:pPr>
            <a:r>
              <a:rPr lang="en-US" sz="1500" dirty="0">
                <a:solidFill>
                  <a:srgbClr val="FFFFFF"/>
                </a:solidFill>
                <a:latin typeface="Arial" pitchFamily="34" charset="0"/>
                <a:ea typeface="Arial" pitchFamily="34" charset="-122"/>
                <a:cs typeface="Arial" pitchFamily="34" charset="-120"/>
              </a:rPr>
              <a:t>Definition &amp; Scope: The nervous system is the body's primary communication</a:t>
            </a:r>
            <a:pPr indent="0" marL="0">
              <a:lnSpc>
                <a:spcPts val="1890"/>
              </a:lnSpc>
              <a:buNone/>
            </a:pPr>
            <a:r>
              <a:rPr lang="en-US" sz="1500" dirty="0">
                <a:solidFill>
                  <a:srgbClr val="FFFFFF"/>
                </a:solidFill>
                <a:latin typeface="Arial" pitchFamily="34" charset="0"/>
                <a:ea typeface="Arial" pitchFamily="34" charset="-122"/>
                <a:cs typeface="Arial" pitchFamily="34" charset="-120"/>
              </a:rPr>
              <a:t>
</a:t>
            </a:r>
            <a:pPr indent="0" marL="0">
              <a:lnSpc>
                <a:spcPts val="1890"/>
              </a:lnSpc>
              <a:buNone/>
            </a:pPr>
            <a:r>
              <a:rPr lang="en-US" sz="1500" dirty="0">
                <a:solidFill>
                  <a:srgbClr val="FFFFFF"/>
                </a:solidFill>
                <a:latin typeface="Arial" pitchFamily="34" charset="0"/>
                <a:ea typeface="Arial" pitchFamily="34" charset="-122"/>
                <a:cs typeface="Arial" pitchFamily="34" charset="-120"/>
              </a:rPr>
              <a:t>network, divided into the Central Nervous System (CNS: brain + spinal cord) and the</a:t>
            </a:r>
            <a:pPr indent="0" marL="0">
              <a:lnSpc>
                <a:spcPts val="1890"/>
              </a:lnSpc>
              <a:buNone/>
            </a:pPr>
            <a:r>
              <a:rPr lang="en-US" sz="1500" dirty="0">
                <a:solidFill>
                  <a:srgbClr val="FFFFFF"/>
                </a:solidFill>
                <a:latin typeface="Arial" pitchFamily="34" charset="0"/>
                <a:ea typeface="Arial" pitchFamily="34" charset="-122"/>
                <a:cs typeface="Arial" pitchFamily="34" charset="-120"/>
              </a:rPr>
              <a:t>
</a:t>
            </a:r>
            <a:pPr indent="0" marL="0">
              <a:lnSpc>
                <a:spcPts val="1890"/>
              </a:lnSpc>
              <a:buNone/>
            </a:pPr>
            <a:r>
              <a:rPr lang="en-US" sz="1500" dirty="0">
                <a:solidFill>
                  <a:srgbClr val="FFFFFF"/>
                </a:solidFill>
                <a:latin typeface="Arial" pitchFamily="34" charset="0"/>
                <a:ea typeface="Arial" pitchFamily="34" charset="-122"/>
                <a:cs typeface="Arial" pitchFamily="34" charset="-120"/>
              </a:rPr>
              <a:t>Peripheral Nervous System (PNS: all nerves outside the CNS).</a:t>
            </a:r>
            <a:endParaRPr lang="en-US" sz="1500" dirty="0"/>
          </a:p>
        </p:txBody>
      </p:sp>
      <p:sp>
        <p:nvSpPr>
          <p:cNvPr id="13" name="Text 7"/>
          <p:cNvSpPr/>
          <p:nvPr/>
        </p:nvSpPr>
        <p:spPr>
          <a:xfrm>
            <a:off x="714375" y="2676525"/>
            <a:ext cx="8780115" cy="456009"/>
          </a:xfrm>
          <a:prstGeom prst="rect">
            <a:avLst/>
          </a:prstGeom>
          <a:noFill/>
          <a:ln/>
        </p:spPr>
        <p:txBody>
          <a:bodyPr wrap="square" lIns="0" tIns="0" rIns="0" bIns="0" rtlCol="0" anchor="ctr" vert="horz"/>
          <a:lstStyle/>
          <a:p>
            <a:pPr indent="0" marL="0">
              <a:lnSpc>
                <a:spcPts val="1796"/>
              </a:lnSpc>
              <a:buNone/>
            </a:pPr>
            <a:r>
              <a:rPr lang="en-US" sz="1425" dirty="0">
                <a:solidFill>
                  <a:srgbClr val="FFFFFF"/>
                </a:solidFill>
                <a:latin typeface="Arial" pitchFamily="34" charset="0"/>
                <a:ea typeface="Arial" pitchFamily="34" charset="-122"/>
                <a:cs typeface="Arial" pitchFamily="34" charset="-120"/>
              </a:rPr>
              <a:t>CNS Functions: Processes and integrates sensory information; coordinates</a:t>
            </a:r>
            <a:pPr indent="0" marL="0">
              <a:lnSpc>
                <a:spcPts val="1796"/>
              </a:lnSpc>
              <a:buNone/>
            </a:pPr>
            <a:r>
              <a:rPr lang="en-US" sz="1425" dirty="0">
                <a:solidFill>
                  <a:srgbClr val="FFFFFF"/>
                </a:solidFill>
                <a:latin typeface="Arial" pitchFamily="34" charset="0"/>
                <a:ea typeface="Arial" pitchFamily="34" charset="-122"/>
                <a:cs typeface="Arial" pitchFamily="34" charset="-120"/>
              </a:rPr>
              <a:t>
</a:t>
            </a:r>
            <a:pPr indent="0" marL="0">
              <a:lnSpc>
                <a:spcPts val="1796"/>
              </a:lnSpc>
              <a:buNone/>
            </a:pPr>
            <a:r>
              <a:rPr lang="en-US" sz="1425" dirty="0">
                <a:solidFill>
                  <a:srgbClr val="FFFFFF"/>
                </a:solidFill>
                <a:latin typeface="Arial" pitchFamily="34" charset="0"/>
                <a:ea typeface="Arial" pitchFamily="34" charset="-122"/>
                <a:cs typeface="Arial" pitchFamily="34" charset="-120"/>
              </a:rPr>
              <a:t>voluntary and involuntary responses; seat of consciousness, cognition, and emotion.</a:t>
            </a:r>
            <a:endParaRPr lang="en-US" sz="1425" dirty="0"/>
          </a:p>
        </p:txBody>
      </p:sp>
      <p:sp>
        <p:nvSpPr>
          <p:cNvPr id="14" name="Text 8"/>
          <p:cNvSpPr/>
          <p:nvPr/>
        </p:nvSpPr>
        <p:spPr>
          <a:xfrm>
            <a:off x="714375" y="3200400"/>
            <a:ext cx="8392418" cy="684014"/>
          </a:xfrm>
          <a:prstGeom prst="rect">
            <a:avLst/>
          </a:prstGeom>
          <a:noFill/>
          <a:ln/>
        </p:spPr>
        <p:txBody>
          <a:bodyPr wrap="square" lIns="0" tIns="0" rIns="0" bIns="0" rtlCol="0" anchor="ctr" vert="horz"/>
          <a:lstStyle/>
          <a:p>
            <a:pPr indent="0" marL="0">
              <a:lnSpc>
                <a:spcPts val="1796"/>
              </a:lnSpc>
              <a:buNone/>
            </a:pPr>
            <a:r>
              <a:rPr lang="en-US" sz="1425" dirty="0">
                <a:solidFill>
                  <a:srgbClr val="FFFFFF"/>
                </a:solidFill>
                <a:latin typeface="Arial" pitchFamily="34" charset="0"/>
                <a:ea typeface="Arial" pitchFamily="34" charset="-122"/>
                <a:cs typeface="Arial" pitchFamily="34" charset="-120"/>
              </a:rPr>
              <a:t>PNS Divisions: Somatic nervous system (voluntary control of skeletal muscles;</a:t>
            </a:r>
            <a:pPr indent="0" marL="0">
              <a:lnSpc>
                <a:spcPts val="1796"/>
              </a:lnSpc>
              <a:buNone/>
            </a:pPr>
            <a:r>
              <a:rPr lang="en-US" sz="1425" dirty="0">
                <a:solidFill>
                  <a:srgbClr val="FFFFFF"/>
                </a:solidFill>
                <a:latin typeface="Arial" pitchFamily="34" charset="0"/>
                <a:ea typeface="Arial" pitchFamily="34" charset="-122"/>
                <a:cs typeface="Arial" pitchFamily="34" charset="-120"/>
              </a:rPr>
              <a:t>
</a:t>
            </a:r>
            <a:pPr indent="0" marL="0">
              <a:lnSpc>
                <a:spcPts val="1796"/>
              </a:lnSpc>
              <a:buNone/>
            </a:pPr>
            <a:r>
              <a:rPr lang="en-US" sz="1425" dirty="0">
                <a:solidFill>
                  <a:srgbClr val="FFFFFF"/>
                </a:solidFill>
                <a:latin typeface="Arial" pitchFamily="34" charset="0"/>
                <a:ea typeface="Arial" pitchFamily="34" charset="-122"/>
                <a:cs typeface="Arial" pitchFamily="34" charset="-120"/>
              </a:rPr>
              <a:t>afferent/efferent pathways) vs. Autonomic nervous system (involuntary control of</a:t>
            </a:r>
            <a:pPr indent="0" marL="0">
              <a:lnSpc>
                <a:spcPts val="1796"/>
              </a:lnSpc>
              <a:buNone/>
            </a:pPr>
            <a:r>
              <a:rPr lang="en-US" sz="1425" dirty="0">
                <a:solidFill>
                  <a:srgbClr val="FFFFFF"/>
                </a:solidFill>
                <a:latin typeface="Arial" pitchFamily="34" charset="0"/>
                <a:ea typeface="Arial" pitchFamily="34" charset="-122"/>
                <a:cs typeface="Arial" pitchFamily="34" charset="-120"/>
              </a:rPr>
              <a:t>
</a:t>
            </a:r>
            <a:pPr indent="0" marL="0">
              <a:lnSpc>
                <a:spcPts val="1796"/>
              </a:lnSpc>
              <a:buNone/>
            </a:pPr>
            <a:r>
              <a:rPr lang="en-US" sz="1425" dirty="0">
                <a:solidFill>
                  <a:srgbClr val="FFFFFF"/>
                </a:solidFill>
                <a:latin typeface="Arial" pitchFamily="34" charset="0"/>
                <a:ea typeface="Arial" pitchFamily="34" charset="-122"/>
                <a:cs typeface="Arial" pitchFamily="34" charset="-120"/>
              </a:rPr>
              <a:t>internal organs — sympathetic &amp; parasympathetic branches).</a:t>
            </a:r>
            <a:endParaRPr lang="en-US" sz="1425" dirty="0"/>
          </a:p>
        </p:txBody>
      </p:sp>
      <p:sp>
        <p:nvSpPr>
          <p:cNvPr id="15" name="Text 9"/>
          <p:cNvSpPr/>
          <p:nvPr/>
        </p:nvSpPr>
        <p:spPr>
          <a:xfrm>
            <a:off x="714375" y="3943350"/>
            <a:ext cx="8706743" cy="720179"/>
          </a:xfrm>
          <a:prstGeom prst="rect">
            <a:avLst/>
          </a:prstGeom>
          <a:noFill/>
          <a:ln/>
        </p:spPr>
        <p:txBody>
          <a:bodyPr wrap="square" lIns="0" tIns="0" rIns="0" bIns="0" rtlCol="0" anchor="ctr" vert="horz"/>
          <a:lstStyle/>
          <a:p>
            <a:pPr indent="0" marL="0">
              <a:lnSpc>
                <a:spcPts val="1890"/>
              </a:lnSpc>
              <a:buNone/>
            </a:pPr>
            <a:r>
              <a:rPr lang="en-US" sz="1500" dirty="0">
                <a:solidFill>
                  <a:srgbClr val="FFFFFF"/>
                </a:solidFill>
                <a:latin typeface="Arial" pitchFamily="34" charset="0"/>
                <a:ea typeface="Arial" pitchFamily="34" charset="-122"/>
                <a:cs typeface="Arial" pitchFamily="34" charset="-120"/>
              </a:rPr>
              <a:t>Key Study: Damasio (1994) — Phineas Gage case demonstrates how CNS damage</a:t>
            </a:r>
            <a:pPr indent="0" marL="0">
              <a:lnSpc>
                <a:spcPts val="1890"/>
              </a:lnSpc>
              <a:buNone/>
            </a:pPr>
            <a:r>
              <a:rPr lang="en-US" sz="1500" dirty="0">
                <a:solidFill>
                  <a:srgbClr val="FFFFFF"/>
                </a:solidFill>
                <a:latin typeface="Arial" pitchFamily="34" charset="0"/>
                <a:ea typeface="Arial" pitchFamily="34" charset="-122"/>
                <a:cs typeface="Arial" pitchFamily="34" charset="-120"/>
              </a:rPr>
              <a:t>
</a:t>
            </a:r>
            <a:pPr indent="0" marL="0">
              <a:lnSpc>
                <a:spcPts val="1890"/>
              </a:lnSpc>
              <a:buNone/>
            </a:pPr>
            <a:r>
              <a:rPr lang="en-US" sz="1500" dirty="0">
                <a:solidFill>
                  <a:srgbClr val="FFFFFF"/>
                </a:solidFill>
                <a:latin typeface="Arial" pitchFamily="34" charset="0"/>
                <a:ea typeface="Arial" pitchFamily="34" charset="-122"/>
                <a:cs typeface="Arial" pitchFamily="34" charset="-120"/>
              </a:rPr>
              <a:t>(frontal lobe) profoundly alters personality and decision-making, evidencing the</a:t>
            </a:r>
            <a:pPr indent="0" marL="0">
              <a:lnSpc>
                <a:spcPts val="1890"/>
              </a:lnSpc>
              <a:buNone/>
            </a:pPr>
            <a:r>
              <a:rPr lang="en-US" sz="1500" dirty="0">
                <a:solidFill>
                  <a:srgbClr val="FFFFFF"/>
                </a:solidFill>
                <a:latin typeface="Arial" pitchFamily="34" charset="0"/>
                <a:ea typeface="Arial" pitchFamily="34" charset="-122"/>
                <a:cs typeface="Arial" pitchFamily="34" charset="-120"/>
              </a:rPr>
              <a:t>
</a:t>
            </a:r>
            <a:pPr indent="0" marL="0">
              <a:lnSpc>
                <a:spcPts val="1890"/>
              </a:lnSpc>
              <a:buNone/>
            </a:pPr>
            <a:r>
              <a:rPr lang="en-US" sz="1500" dirty="0">
                <a:solidFill>
                  <a:srgbClr val="FFFFFF"/>
                </a:solidFill>
                <a:latin typeface="Arial" pitchFamily="34" charset="0"/>
                <a:ea typeface="Arial" pitchFamily="34" charset="-122"/>
                <a:cs typeface="Arial" pitchFamily="34" charset="-120"/>
              </a:rPr>
              <a:t>biological basis of behaviour.</a:t>
            </a:r>
            <a:endParaRPr lang="en-US" sz="1500" dirty="0"/>
          </a:p>
        </p:txBody>
      </p:sp>
      <p:sp>
        <p:nvSpPr>
          <p:cNvPr id="16" name="Text 10"/>
          <p:cNvSpPr/>
          <p:nvPr/>
        </p:nvSpPr>
        <p:spPr>
          <a:xfrm>
            <a:off x="714375" y="4686300"/>
            <a:ext cx="8675340" cy="684014"/>
          </a:xfrm>
          <a:prstGeom prst="rect">
            <a:avLst/>
          </a:prstGeom>
          <a:noFill/>
          <a:ln/>
        </p:spPr>
        <p:txBody>
          <a:bodyPr wrap="square" lIns="0" tIns="0" rIns="0" bIns="0" rtlCol="0" anchor="ctr" vert="horz"/>
          <a:lstStyle/>
          <a:p>
            <a:pPr indent="0" marL="0">
              <a:lnSpc>
                <a:spcPts val="1796"/>
              </a:lnSpc>
              <a:buNone/>
            </a:pPr>
            <a:r>
              <a:rPr lang="en-US" sz="1425" dirty="0">
                <a:solidFill>
                  <a:srgbClr val="FFFFFF"/>
                </a:solidFill>
                <a:latin typeface="Arial" pitchFamily="34" charset="0"/>
                <a:ea typeface="Arial" pitchFamily="34" charset="-122"/>
                <a:cs typeface="Arial" pitchFamily="34" charset="-120"/>
              </a:rPr>
              <a:t>Critical Evaluation: Reductionist approaches risk oversimplifying complex</a:t>
            </a:r>
            <a:pPr indent="0" marL="0">
              <a:lnSpc>
                <a:spcPts val="1796"/>
              </a:lnSpc>
              <a:buNone/>
            </a:pPr>
            <a:r>
              <a:rPr lang="en-US" sz="1425" dirty="0">
                <a:solidFill>
                  <a:srgbClr val="FFFFFF"/>
                </a:solidFill>
                <a:latin typeface="Arial" pitchFamily="34" charset="0"/>
                <a:ea typeface="Arial" pitchFamily="34" charset="-122"/>
                <a:cs typeface="Arial" pitchFamily="34" charset="-120"/>
              </a:rPr>
              <a:t>
</a:t>
            </a:r>
            <a:pPr indent="0" marL="0">
              <a:lnSpc>
                <a:spcPts val="1796"/>
              </a:lnSpc>
              <a:buNone/>
            </a:pPr>
            <a:r>
              <a:rPr lang="en-US" sz="1425" dirty="0">
                <a:solidFill>
                  <a:srgbClr val="FFFFFF"/>
                </a:solidFill>
                <a:latin typeface="Arial" pitchFamily="34" charset="0"/>
                <a:ea typeface="Arial" pitchFamily="34" charset="-122"/>
                <a:cs typeface="Arial" pitchFamily="34" charset="-120"/>
              </a:rPr>
              <a:t>behaviours to neural pathways alone; holistic perspectives (biopsychosocial model)</a:t>
            </a:r>
            <a:pPr indent="0" marL="0">
              <a:lnSpc>
                <a:spcPts val="1796"/>
              </a:lnSpc>
              <a:buNone/>
            </a:pPr>
            <a:r>
              <a:rPr lang="en-US" sz="1425" dirty="0">
                <a:solidFill>
                  <a:srgbClr val="FFFFFF"/>
                </a:solidFill>
                <a:latin typeface="Arial" pitchFamily="34" charset="0"/>
                <a:ea typeface="Arial" pitchFamily="34" charset="-122"/>
                <a:cs typeface="Arial" pitchFamily="34" charset="-120"/>
              </a:rPr>
              <a:t>
</a:t>
            </a:r>
            <a:pPr indent="0" marL="0">
              <a:lnSpc>
                <a:spcPts val="1796"/>
              </a:lnSpc>
              <a:buNone/>
            </a:pPr>
            <a:r>
              <a:rPr lang="en-US" sz="1425" dirty="0">
                <a:solidFill>
                  <a:srgbClr val="FFFFFF"/>
                </a:solidFill>
                <a:latin typeface="Arial" pitchFamily="34" charset="0"/>
                <a:ea typeface="Arial" pitchFamily="34" charset="-122"/>
                <a:cs typeface="Arial" pitchFamily="34" charset="-120"/>
              </a:rPr>
              <a:t>offer more comprehensive explanations.</a:t>
            </a:r>
            <a:endParaRPr lang="en-US" sz="1425" dirty="0"/>
          </a:p>
        </p:txBody>
      </p:sp>
      <p:sp>
        <p:nvSpPr>
          <p:cNvPr id="17" name="Text 11"/>
          <p:cNvSpPr/>
          <p:nvPr/>
        </p:nvSpPr>
        <p:spPr>
          <a:xfrm>
            <a:off x="352425" y="104775"/>
            <a:ext cx="5052060" cy="173236"/>
          </a:xfrm>
          <a:prstGeom prst="rect">
            <a:avLst/>
          </a:prstGeom>
          <a:noFill/>
          <a:ln/>
        </p:spPr>
        <p:txBody>
          <a:bodyPr wrap="square" lIns="0" tIns="0" rIns="0" bIns="0" rtlCol="0" anchor="ctr" vert="horz"/>
          <a:lstStyle/>
          <a:p>
            <a:pPr indent="0" marL="0">
              <a:lnSpc>
                <a:spcPts val="1364"/>
              </a:lnSpc>
              <a:buNone/>
            </a:pPr>
            <a:r>
              <a:rPr lang="en-US" sz="1275" b="1" dirty="0">
                <a:solidFill>
                  <a:srgbClr val="FACC15"/>
                </a:solidFill>
                <a:latin typeface="Arial" pitchFamily="34" charset="0"/>
                <a:ea typeface="Arial" pitchFamily="34" charset="-122"/>
                <a:cs typeface="Arial" pitchFamily="34" charset="-120"/>
              </a:rPr>
              <a:t>PSYCH403 · Biopsychology</a:t>
            </a:r>
            <a:endParaRPr lang="en-US" sz="1275" dirty="0"/>
          </a:p>
        </p:txBody>
      </p:sp>
      <p:sp>
        <p:nvSpPr>
          <p:cNvPr id="18" name="Text 12"/>
          <p:cNvSpPr/>
          <p:nvPr/>
        </p:nvSpPr>
        <p:spPr>
          <a:xfrm>
            <a:off x="9219158" y="104775"/>
            <a:ext cx="2743200" cy="163116"/>
          </a:xfrm>
          <a:prstGeom prst="rect">
            <a:avLst/>
          </a:prstGeom>
          <a:noFill/>
          <a:ln/>
        </p:spPr>
        <p:txBody>
          <a:bodyPr wrap="square" lIns="0" tIns="0" rIns="0" bIns="0" rtlCol="0" anchor="ctr" vert="horz"/>
          <a:lstStyle/>
          <a:p>
            <a:pPr algn="r" indent="0" marL="0">
              <a:lnSpc>
                <a:spcPts val="1284"/>
              </a:lnSpc>
              <a:buNone/>
            </a:pPr>
            <a:r>
              <a:rPr lang="en-US" sz="1200" b="1" dirty="0">
                <a:solidFill>
                  <a:srgbClr val="FACC15"/>
                </a:solidFill>
                <a:latin typeface="Arial" pitchFamily="34" charset="0"/>
                <a:ea typeface="Arial" pitchFamily="34" charset="-122"/>
                <a:cs typeface="Arial" pitchFamily="34" charset="-120"/>
              </a:rPr>
              <a:t>Slide 5 of 20</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9082980" y="3483769"/>
            <a:ext cx="2389584" cy="2427684"/>
          </a:xfrm>
          <a:prstGeom prst="rect">
            <a:avLst/>
          </a:prstGeom>
        </p:spPr>
      </p:pic>
      <p:pic>
        <p:nvPicPr>
          <p:cNvPr id="4" name="Image 2" descr="preencoded.png">    </p:cNvPr>
          <p:cNvPicPr>
            <a:picLocks noChangeAspect="1"/>
          </p:cNvPicPr>
          <p:nvPr/>
        </p:nvPicPr>
        <p:blipFill>
          <a:blip r:embed="rId3"/>
          <a:stretch>
            <a:fillRect/>
          </a:stretch>
        </p:blipFill>
        <p:spPr>
          <a:xfrm>
            <a:off x="8741569" y="1357759"/>
            <a:ext cx="280392" cy="281136"/>
          </a:xfrm>
          <a:prstGeom prst="rect">
            <a:avLst/>
          </a:prstGeom>
        </p:spPr>
      </p:pic>
      <p:pic>
        <p:nvPicPr>
          <p:cNvPr id="5" name="Image 3" descr="preencoded.png">    </p:cNvPr>
          <p:cNvPicPr>
            <a:picLocks noChangeAspect="1"/>
          </p:cNvPicPr>
          <p:nvPr/>
        </p:nvPicPr>
        <p:blipFill>
          <a:blip r:embed="rId4"/>
          <a:stretch>
            <a:fillRect/>
          </a:stretch>
        </p:blipFill>
        <p:spPr>
          <a:xfrm>
            <a:off x="390079" y="1364605"/>
            <a:ext cx="255984" cy="246757"/>
          </a:xfrm>
          <a:prstGeom prst="rect">
            <a:avLst/>
          </a:prstGeom>
        </p:spPr>
      </p:pic>
      <p:sp>
        <p:nvSpPr>
          <p:cNvPr id="6" name="Text 0"/>
          <p:cNvSpPr/>
          <p:nvPr/>
        </p:nvSpPr>
        <p:spPr>
          <a:xfrm>
            <a:off x="352425" y="523875"/>
            <a:ext cx="14055090" cy="395734"/>
          </a:xfrm>
          <a:prstGeom prst="rect">
            <a:avLst/>
          </a:prstGeom>
          <a:noFill/>
          <a:ln/>
        </p:spPr>
        <p:txBody>
          <a:bodyPr wrap="square" lIns="0" tIns="0" rIns="0" bIns="0" rtlCol="0" anchor="ctr" vert="horz"/>
          <a:lstStyle/>
          <a:p>
            <a:pPr indent="0" marL="0">
              <a:lnSpc>
                <a:spcPts val="3116"/>
              </a:lnSpc>
              <a:buNone/>
            </a:pPr>
            <a:r>
              <a:rPr lang="en-US" sz="2325" b="1" dirty="0">
                <a:solidFill>
                  <a:srgbClr val="FFFFFF"/>
                </a:solidFill>
                <a:latin typeface="Arial" pitchFamily="34" charset="0"/>
                <a:ea typeface="Arial" pitchFamily="34" charset="-122"/>
                <a:cs typeface="Arial" pitchFamily="34" charset="-120"/>
              </a:rPr>
              <a:t>Session 4: The Autonomic Nervous System</a:t>
            </a:r>
            <a:endParaRPr lang="en-US" sz="2325" dirty="0"/>
          </a:p>
        </p:txBody>
      </p:sp>
      <p:sp>
        <p:nvSpPr>
          <p:cNvPr id="7" name="Text 1"/>
          <p:cNvSpPr/>
          <p:nvPr/>
        </p:nvSpPr>
        <p:spPr>
          <a:xfrm>
            <a:off x="714375" y="1352550"/>
            <a:ext cx="2880360" cy="278011"/>
          </a:xfrm>
          <a:prstGeom prst="rect">
            <a:avLst/>
          </a:prstGeom>
          <a:noFill/>
          <a:ln/>
        </p:spPr>
        <p:txBody>
          <a:bodyPr wrap="square" lIns="0" tIns="0" rIns="0" bIns="0" rtlCol="0" anchor="ctr" vert="horz"/>
          <a:lstStyle/>
          <a:p>
            <a:pPr indent="0" marL="0">
              <a:lnSpc>
                <a:spcPts val="2189"/>
              </a:lnSpc>
              <a:buNone/>
            </a:pPr>
            <a:r>
              <a:rPr lang="en-US" sz="1575" b="1" dirty="0">
                <a:solidFill>
                  <a:srgbClr val="F0C443"/>
                </a:solidFill>
                <a:latin typeface="Arial" pitchFamily="34" charset="0"/>
                <a:ea typeface="Arial" pitchFamily="34" charset="-122"/>
                <a:cs typeface="Arial" pitchFamily="34" charset="-120"/>
              </a:rPr>
              <a:t>Main Content</a:t>
            </a:r>
            <a:endParaRPr lang="en-US" sz="1575" dirty="0"/>
          </a:p>
        </p:txBody>
      </p:sp>
      <p:sp>
        <p:nvSpPr>
          <p:cNvPr id="8" name="Text 2"/>
          <p:cNvSpPr/>
          <p:nvPr/>
        </p:nvSpPr>
        <p:spPr>
          <a:xfrm>
            <a:off x="8763000" y="1352550"/>
            <a:ext cx="4663440" cy="317748"/>
          </a:xfrm>
          <a:prstGeom prst="rect">
            <a:avLst/>
          </a:prstGeom>
          <a:noFill/>
          <a:ln/>
        </p:spPr>
        <p:txBody>
          <a:bodyPr wrap="square" lIns="0" tIns="0" rIns="0" bIns="0" rtlCol="0" anchor="ctr" vert="horz"/>
          <a:lstStyle/>
          <a:p>
            <a:pPr indent="0" marL="0">
              <a:lnSpc>
                <a:spcPts val="2502"/>
              </a:lnSpc>
              <a:buNone/>
            </a:pPr>
            <a:r>
              <a:rPr lang="en-US" sz="1800" b="1" dirty="0">
                <a:solidFill>
                  <a:srgbClr val="F0C443"/>
                </a:solidFill>
                <a:latin typeface="Arial" pitchFamily="34" charset="0"/>
                <a:ea typeface="Arial" pitchFamily="34" charset="-122"/>
                <a:cs typeface="Arial" pitchFamily="34" charset="-120"/>
              </a:rPr>
              <a:t>Visual Suggestion</a:t>
            </a:r>
            <a:endParaRPr lang="en-US" sz="1800" dirty="0"/>
          </a:p>
        </p:txBody>
      </p:sp>
      <p:sp>
        <p:nvSpPr>
          <p:cNvPr id="9" name="Text 3"/>
          <p:cNvSpPr/>
          <p:nvPr/>
        </p:nvSpPr>
        <p:spPr>
          <a:xfrm>
            <a:off x="466725" y="1771650"/>
            <a:ext cx="8926711" cy="423565"/>
          </a:xfrm>
          <a:prstGeom prst="rect">
            <a:avLst/>
          </a:prstGeom>
          <a:noFill/>
          <a:ln/>
        </p:spPr>
        <p:txBody>
          <a:bodyPr wrap="square" lIns="0" tIns="0" rIns="0" bIns="0" rtlCol="0" anchor="ctr" vert="horz"/>
          <a:lstStyle/>
          <a:p>
            <a:pPr indent="0" marL="0">
              <a:lnSpc>
                <a:spcPts val="1668"/>
              </a:lnSpc>
              <a:buNone/>
            </a:pPr>
            <a:r>
              <a:rPr lang="en-US" sz="1200" dirty="0">
                <a:solidFill>
                  <a:srgbClr val="FFFFFF"/>
                </a:solidFill>
                <a:latin typeface="Arial" pitchFamily="34" charset="0"/>
                <a:ea typeface="Arial" pitchFamily="34" charset="-122"/>
                <a:cs typeface="Arial" pitchFamily="34" charset="-120"/>
              </a:rPr>
              <a:t>• Definition: The ANS is a division of the PNS that regulates involuntary physiological processes (heart</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rate, digestion, respiration, glandular secretion). It operates largely below conscious awareness.</a:t>
            </a:r>
            <a:endParaRPr lang="en-US" sz="1200" dirty="0"/>
          </a:p>
        </p:txBody>
      </p:sp>
      <p:sp>
        <p:nvSpPr>
          <p:cNvPr id="10" name="Text 4"/>
          <p:cNvSpPr/>
          <p:nvPr/>
        </p:nvSpPr>
        <p:spPr>
          <a:xfrm>
            <a:off x="466725" y="2314575"/>
            <a:ext cx="8926711" cy="847130"/>
          </a:xfrm>
          <a:prstGeom prst="rect">
            <a:avLst/>
          </a:prstGeom>
          <a:noFill/>
          <a:ln/>
        </p:spPr>
        <p:txBody>
          <a:bodyPr wrap="square" lIns="0" tIns="0" rIns="0" bIns="0" rtlCol="0" anchor="ctr" vert="horz"/>
          <a:lstStyle/>
          <a:p>
            <a:pPr indent="0" marL="0">
              <a:lnSpc>
                <a:spcPts val="1668"/>
              </a:lnSpc>
              <a:buNone/>
            </a:pPr>
            <a:r>
              <a:rPr lang="en-US" sz="1200" dirty="0">
                <a:solidFill>
                  <a:srgbClr val="FFFFFF"/>
                </a:solidFill>
                <a:latin typeface="Arial" pitchFamily="34" charset="0"/>
                <a:ea typeface="Arial" pitchFamily="34" charset="-122"/>
                <a:cs typeface="Arial" pitchFamily="34" charset="-120"/>
              </a:rPr>
              <a:t>• Sympathetic Branch — "Fight or Flight": Activated by perceived threat (amygdala → hypothalamus</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 adrenal medulla → adrenaline/noradrenaline release). Physiological effects: anemosiatriccs:</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increased heart rate, dilated pupils, bronchodilation, inhibited digestion, glucose release from liver.</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Evolutionary function: prepares organism for immediate action.</a:t>
            </a:r>
            <a:endParaRPr lang="en-US" sz="1200" dirty="0"/>
          </a:p>
        </p:txBody>
      </p:sp>
      <p:sp>
        <p:nvSpPr>
          <p:cNvPr id="11" name="Text 5"/>
          <p:cNvSpPr/>
          <p:nvPr/>
        </p:nvSpPr>
        <p:spPr>
          <a:xfrm>
            <a:off x="466725" y="3343275"/>
            <a:ext cx="8622953" cy="635347"/>
          </a:xfrm>
          <a:prstGeom prst="rect">
            <a:avLst/>
          </a:prstGeom>
          <a:noFill/>
          <a:ln/>
        </p:spPr>
        <p:txBody>
          <a:bodyPr wrap="square" lIns="0" tIns="0" rIns="0" bIns="0" rtlCol="0" anchor="ctr" vert="horz"/>
          <a:lstStyle/>
          <a:p>
            <a:pPr indent="0" marL="0">
              <a:lnSpc>
                <a:spcPts val="1668"/>
              </a:lnSpc>
              <a:buNone/>
            </a:pPr>
            <a:r>
              <a:rPr lang="en-US" sz="1200" dirty="0">
                <a:solidFill>
                  <a:srgbClr val="FFFFFF"/>
                </a:solidFill>
                <a:latin typeface="Arial" pitchFamily="34" charset="0"/>
                <a:ea typeface="Arial" pitchFamily="34" charset="-122"/>
                <a:cs typeface="Arial" pitchFamily="34" charset="-120"/>
              </a:rPr>
              <a:t>• Parasympathetic Branch — "Rest and Digest": Dominant during calm states. Conserves energy</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and promotes recovery. Effects: decreased heart rate, constricted pupils, stimulated digestion,</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increased glandular secretion. Neurotransmitter: acetylcholine (vs. noradrenaline in sympathetic).</a:t>
            </a:r>
            <a:endParaRPr lang="en-US" sz="1200" dirty="0"/>
          </a:p>
        </p:txBody>
      </p:sp>
      <p:sp>
        <p:nvSpPr>
          <p:cNvPr id="12" name="Text 6"/>
          <p:cNvSpPr/>
          <p:nvPr/>
        </p:nvSpPr>
        <p:spPr>
          <a:xfrm>
            <a:off x="466725" y="4095750"/>
            <a:ext cx="8884890" cy="423565"/>
          </a:xfrm>
          <a:prstGeom prst="rect">
            <a:avLst/>
          </a:prstGeom>
          <a:noFill/>
          <a:ln/>
        </p:spPr>
        <p:txBody>
          <a:bodyPr wrap="square" lIns="0" tIns="0" rIns="0" bIns="0" rtlCol="0" anchor="ctr" vert="horz"/>
          <a:lstStyle/>
          <a:p>
            <a:pPr indent="0" marL="0">
              <a:lnSpc>
                <a:spcPts val="1668"/>
              </a:lnSpc>
              <a:buNone/>
            </a:pPr>
            <a:r>
              <a:rPr lang="en-US" sz="1200" dirty="0">
                <a:solidFill>
                  <a:srgbClr val="FFFFFF"/>
                </a:solidFill>
                <a:latin typeface="Arial" pitchFamily="34" charset="0"/>
                <a:ea typeface="Arial" pitchFamily="34" charset="-122"/>
                <a:cs typeface="Arial" pitchFamily="34" charset="-120"/>
              </a:rPr>
              <a:t>• Homeostasis: The two branches work antagonistically to maintain internal equilibrium. Dysregulation</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is implicated in anxiety disorders, PTSD, and cardiovascular disease.</a:t>
            </a:r>
            <a:endParaRPr lang="en-US" sz="1200" dirty="0"/>
          </a:p>
        </p:txBody>
      </p:sp>
      <p:sp>
        <p:nvSpPr>
          <p:cNvPr id="13" name="Text 7"/>
          <p:cNvSpPr/>
          <p:nvPr/>
        </p:nvSpPr>
        <p:spPr>
          <a:xfrm>
            <a:off x="466725" y="4638675"/>
            <a:ext cx="9031486" cy="423565"/>
          </a:xfrm>
          <a:prstGeom prst="rect">
            <a:avLst/>
          </a:prstGeom>
          <a:noFill/>
          <a:ln/>
        </p:spPr>
        <p:txBody>
          <a:bodyPr wrap="square" lIns="0" tIns="0" rIns="0" bIns="0" rtlCol="0" anchor="ctr" vert="horz"/>
          <a:lstStyle/>
          <a:p>
            <a:pPr indent="0" marL="0">
              <a:lnSpc>
                <a:spcPts val="1668"/>
              </a:lnSpc>
              <a:buNone/>
            </a:pPr>
            <a:r>
              <a:rPr lang="en-US" sz="1200" dirty="0">
                <a:solidFill>
                  <a:srgbClr val="FFFFFF"/>
                </a:solidFill>
                <a:latin typeface="Arial" pitchFamily="34" charset="0"/>
                <a:ea typeface="Arial" pitchFamily="34" charset="-122"/>
                <a:cs typeface="Arial" pitchFamily="34" charset="-120"/>
              </a:rPr>
              <a:t>• Key Study — Cannon (1932): Coined "fight-or-flight" response; demonstrated sympathetic activation in</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cats exposed to threat. Selye (1956) extended this to the General Adaptation Syndrome (GAS) model.</a:t>
            </a:r>
            <a:endParaRPr lang="en-US" sz="1200" dirty="0"/>
          </a:p>
        </p:txBody>
      </p:sp>
      <p:sp>
        <p:nvSpPr>
          <p:cNvPr id="14" name="Text 8"/>
          <p:cNvSpPr/>
          <p:nvPr/>
        </p:nvSpPr>
        <p:spPr>
          <a:xfrm>
            <a:off x="466725" y="5172075"/>
            <a:ext cx="8874323" cy="635347"/>
          </a:xfrm>
          <a:prstGeom prst="rect">
            <a:avLst/>
          </a:prstGeom>
          <a:noFill/>
          <a:ln/>
        </p:spPr>
        <p:txBody>
          <a:bodyPr wrap="square" lIns="0" tIns="0" rIns="0" bIns="0" rtlCol="0" anchor="ctr" vert="horz"/>
          <a:lstStyle/>
          <a:p>
            <a:pPr indent="0" marL="0">
              <a:lnSpc>
                <a:spcPts val="1668"/>
              </a:lnSpc>
              <a:buNone/>
            </a:pPr>
            <a:r>
              <a:rPr lang="en-US" sz="1200" dirty="0">
                <a:solidFill>
                  <a:srgbClr val="FFFFFF"/>
                </a:solidFill>
                <a:latin typeface="Arial" pitchFamily="34" charset="0"/>
                <a:ea typeface="Arial" pitchFamily="34" charset="-122"/>
                <a:cs typeface="Arial" pitchFamily="34" charset="-120"/>
              </a:rPr>
              <a:t>• Critical Evaluation: The fight-or-flight model is criticised for being androcentric (Taylor et al., 2000</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proposed "tend-and-befriend" response more common in females). Cultural and individual differences</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in ANS reactivity challenge universal biological models.</a:t>
            </a:r>
            <a:endParaRPr lang="en-US" sz="1200" dirty="0"/>
          </a:p>
        </p:txBody>
      </p:sp>
      <p:sp>
        <p:nvSpPr>
          <p:cNvPr id="15" name="Text 9"/>
          <p:cNvSpPr/>
          <p:nvPr/>
        </p:nvSpPr>
        <p:spPr>
          <a:xfrm>
            <a:off x="8763000" y="1771650"/>
            <a:ext cx="3698528" cy="1482477"/>
          </a:xfrm>
          <a:prstGeom prst="rect">
            <a:avLst/>
          </a:prstGeom>
          <a:noFill/>
          <a:ln/>
        </p:spPr>
        <p:txBody>
          <a:bodyPr wrap="square" lIns="0" tIns="0" rIns="0" bIns="0" rtlCol="0" anchor="ctr" vert="horz"/>
          <a:lstStyle/>
          <a:p>
            <a:pPr indent="0" marL="0">
              <a:lnSpc>
                <a:spcPts val="1668"/>
              </a:lnSpc>
              <a:buNone/>
            </a:pPr>
            <a:r>
              <a:rPr lang="en-US" sz="1200" dirty="0">
                <a:solidFill>
                  <a:srgbClr val="FFFFFF"/>
                </a:solidFill>
                <a:latin typeface="Arial" pitchFamily="34" charset="0"/>
                <a:ea typeface="Arial" pitchFamily="34" charset="-122"/>
                <a:cs typeface="Arial" pitchFamily="34" charset="-120"/>
              </a:rPr>
              <a:t>Split diagram: left side (red) shows</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sympathetic effects on body organs</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(heart ↑, pupils dilate, digestion ↓); right</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side (teal) shows parasympathetic effects</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(heart ↓, pupils constrict, digestion ↑).</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Central spinal cord connects both.</a:t>
            </a:r>
            <a:pPr indent="0" marL="0">
              <a:lnSpc>
                <a:spcPts val="1668"/>
              </a:lnSpc>
              <a:buNone/>
            </a:pPr>
            <a:r>
              <a:rPr lang="en-US" sz="1200" dirty="0">
                <a:solidFill>
                  <a:srgbClr val="FFFFFF"/>
                </a:solidFill>
                <a:latin typeface="Arial" pitchFamily="34" charset="0"/>
                <a:ea typeface="Arial" pitchFamily="34" charset="-122"/>
                <a:cs typeface="Arial" pitchFamily="34" charset="-120"/>
              </a:rPr>
              <a:t>
</a:t>
            </a:r>
            <a:pPr indent="0" marL="0">
              <a:lnSpc>
                <a:spcPts val="1668"/>
              </a:lnSpc>
              <a:buNone/>
            </a:pPr>
            <a:r>
              <a:rPr lang="en-US" sz="1200" dirty="0">
                <a:solidFill>
                  <a:srgbClr val="FFFFFF"/>
                </a:solidFill>
                <a:latin typeface="Arial" pitchFamily="34" charset="0"/>
                <a:ea typeface="Arial" pitchFamily="34" charset="-122"/>
                <a:cs typeface="Arial" pitchFamily="34" charset="-120"/>
              </a:rPr>
              <a:t>Arrows show opposing effects.</a:t>
            </a:r>
            <a:endParaRPr lang="en-US" sz="1200" dirty="0"/>
          </a:p>
        </p:txBody>
      </p:sp>
      <p:sp>
        <p:nvSpPr>
          <p:cNvPr id="16" name="Text 10"/>
          <p:cNvSpPr/>
          <p:nvPr/>
        </p:nvSpPr>
        <p:spPr>
          <a:xfrm>
            <a:off x="285750" y="6353175"/>
            <a:ext cx="13012936" cy="311348"/>
          </a:xfrm>
          <a:prstGeom prst="rect">
            <a:avLst/>
          </a:prstGeom>
          <a:noFill/>
          <a:ln/>
        </p:spPr>
        <p:txBody>
          <a:bodyPr wrap="square" lIns="0" tIns="0" rIns="0" bIns="0" rtlCol="0" anchor="ctr" vert="horz"/>
          <a:lstStyle/>
          <a:p>
            <a:pPr algn="ctr" indent="0" marL="0">
              <a:lnSpc>
                <a:spcPts val="1226"/>
              </a:lnSpc>
              <a:buNone/>
            </a:pPr>
            <a:r>
              <a:rPr lang="en-US" sz="1125" b="1" dirty="0">
                <a:solidFill>
                  <a:srgbClr val="FFFFFF"/>
                </a:solidFill>
                <a:latin typeface="Microsoft YaHei" pitchFamily="34" charset="0"/>
                <a:ea typeface="Microsoft YaHei" pitchFamily="34" charset="-122"/>
                <a:cs typeface="Microsoft YaHei" pitchFamily="34" charset="-120"/>
              </a:rPr>
              <a:t>Discussion Prompt: To what extent does the fight-or-flight response provide a complete explanation of the human stress response? Critically</a:t>
            </a:r>
            <a:pPr algn="ctr" indent="0" marL="0">
              <a:lnSpc>
                <a:spcPts val="1226"/>
              </a:lnSpc>
              <a:buNone/>
            </a:pPr>
            <a:r>
              <a:rPr lang="en-US" sz="1125" b="1" dirty="0">
                <a:solidFill>
                  <a:srgbClr val="FFFFFF"/>
                </a:solidFill>
                <a:latin typeface="Microsoft YaHei" pitchFamily="34" charset="0"/>
                <a:ea typeface="Microsoft YaHei" pitchFamily="34" charset="-122"/>
                <a:cs typeface="Microsoft YaHei" pitchFamily="34" charset="-120"/>
              </a:rPr>
              <a:t>
</a:t>
            </a:r>
            <a:pPr algn="ctr" indent="0" marL="0">
              <a:lnSpc>
                <a:spcPts val="1226"/>
              </a:lnSpc>
              <a:buNone/>
            </a:pPr>
            <a:r>
              <a:rPr lang="en-US" sz="1125" b="1" dirty="0">
                <a:solidFill>
                  <a:srgbClr val="FFFFFF"/>
                </a:solidFill>
                <a:latin typeface="Microsoft YaHei" pitchFamily="34" charset="0"/>
                <a:ea typeface="Microsoft YaHei" pitchFamily="34" charset="-122"/>
                <a:cs typeface="Microsoft YaHei" pitchFamily="34" charset="-120"/>
              </a:rPr>
              <a:t>evaluate Taylor et al.'s (2000) "tend-and-befriend" hypothesis as an alternative biological model.</a:t>
            </a:r>
            <a:endParaRPr lang="en-US" sz="1125" dirty="0"/>
          </a:p>
        </p:txBody>
      </p:sp>
      <p:sp>
        <p:nvSpPr>
          <p:cNvPr id="17" name="Text 11"/>
          <p:cNvSpPr/>
          <p:nvPr/>
        </p:nvSpPr>
        <p:spPr>
          <a:xfrm>
            <a:off x="104775" y="95250"/>
            <a:ext cx="5943600" cy="226665"/>
          </a:xfrm>
          <a:prstGeom prst="rect">
            <a:avLst/>
          </a:prstGeom>
          <a:noFill/>
          <a:ln/>
        </p:spPr>
        <p:txBody>
          <a:bodyPr wrap="square" lIns="0" tIns="0" rIns="0" bIns="0" rtlCol="0" anchor="ctr" vert="horz"/>
          <a:lstStyle/>
          <a:p>
            <a:pPr indent="0" marL="0">
              <a:lnSpc>
                <a:spcPts val="1785"/>
              </a:lnSpc>
              <a:buNone/>
            </a:pPr>
            <a:r>
              <a:rPr lang="en-US" sz="1500" dirty="0">
                <a:solidFill>
                  <a:srgbClr val="F0C443"/>
                </a:solidFill>
                <a:latin typeface="Microsoft YaHei" pitchFamily="34" charset="0"/>
                <a:ea typeface="Microsoft YaHei" pitchFamily="34" charset="-122"/>
                <a:cs typeface="Microsoft YaHei" pitchFamily="34" charset="-120"/>
              </a:rPr>
              <a:t>PSYCH403 · Biopsychology</a:t>
            </a:r>
            <a:endParaRPr lang="en-US" sz="1500" dirty="0"/>
          </a:p>
        </p:txBody>
      </p:sp>
      <p:sp>
        <p:nvSpPr>
          <p:cNvPr id="18" name="Text 12"/>
          <p:cNvSpPr/>
          <p:nvPr/>
        </p:nvSpPr>
        <p:spPr>
          <a:xfrm>
            <a:off x="9538246" y="76200"/>
            <a:ext cx="2400300" cy="158651"/>
          </a:xfrm>
          <a:prstGeom prst="rect">
            <a:avLst/>
          </a:prstGeom>
          <a:noFill/>
          <a:ln/>
        </p:spPr>
        <p:txBody>
          <a:bodyPr wrap="square" lIns="0" tIns="0" rIns="0" bIns="0" rtlCol="0" anchor="ctr" vert="horz"/>
          <a:lstStyle/>
          <a:p>
            <a:pPr algn="r" indent="0" marL="0">
              <a:lnSpc>
                <a:spcPts val="1250"/>
              </a:lnSpc>
              <a:buNone/>
            </a:pPr>
            <a:r>
              <a:rPr lang="en-US" sz="1050" dirty="0">
                <a:solidFill>
                  <a:srgbClr val="F0C443"/>
                </a:solidFill>
                <a:latin typeface="Microsoft YaHei" pitchFamily="34" charset="0"/>
                <a:ea typeface="Microsoft YaHei" pitchFamily="34" charset="-122"/>
                <a:cs typeface="Microsoft YaHei" pitchFamily="34" charset="-120"/>
              </a:rPr>
              <a:t>Slide 6 of 20</a:t>
            </a:r>
            <a:endParaRPr lang="en-US" sz="10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524173" y="5657850"/>
            <a:ext cx="304800" cy="260598"/>
          </a:xfrm>
          <a:prstGeom prst="rect">
            <a:avLst/>
          </a:prstGeom>
        </p:spPr>
      </p:pic>
      <p:pic>
        <p:nvPicPr>
          <p:cNvPr id="4" name="Image 2" descr="preencoded.png">    </p:cNvPr>
          <p:cNvPicPr>
            <a:picLocks noChangeAspect="1"/>
          </p:cNvPicPr>
          <p:nvPr/>
        </p:nvPicPr>
        <p:blipFill>
          <a:blip r:embed="rId3"/>
          <a:stretch>
            <a:fillRect/>
          </a:stretch>
        </p:blipFill>
        <p:spPr>
          <a:xfrm>
            <a:off x="9034165" y="1549896"/>
            <a:ext cx="292596" cy="274290"/>
          </a:xfrm>
          <a:prstGeom prst="rect">
            <a:avLst/>
          </a:prstGeom>
        </p:spPr>
      </p:pic>
      <p:pic>
        <p:nvPicPr>
          <p:cNvPr id="5" name="Image 3" descr="preencoded.png">    </p:cNvPr>
          <p:cNvPicPr>
            <a:picLocks noChangeAspect="1"/>
          </p:cNvPicPr>
          <p:nvPr/>
        </p:nvPicPr>
        <p:blipFill>
          <a:blip r:embed="rId4"/>
          <a:stretch>
            <a:fillRect/>
          </a:stretch>
        </p:blipFill>
        <p:spPr>
          <a:xfrm>
            <a:off x="536377" y="1426369"/>
            <a:ext cx="268188" cy="239911"/>
          </a:xfrm>
          <a:prstGeom prst="rect">
            <a:avLst/>
          </a:prstGeom>
        </p:spPr>
      </p:pic>
      <p:sp>
        <p:nvSpPr>
          <p:cNvPr id="6" name="Text 0"/>
          <p:cNvSpPr/>
          <p:nvPr/>
        </p:nvSpPr>
        <p:spPr>
          <a:xfrm>
            <a:off x="-3455238" y="600075"/>
            <a:ext cx="19949160" cy="603498"/>
          </a:xfrm>
          <a:prstGeom prst="rect">
            <a:avLst/>
          </a:prstGeom>
          <a:noFill/>
          <a:ln/>
        </p:spPr>
        <p:txBody>
          <a:bodyPr wrap="square" lIns="0" tIns="0" rIns="0" bIns="0" rtlCol="0" anchor="ctr" vert="horz"/>
          <a:lstStyle/>
          <a:p>
            <a:pPr algn="ctr" indent="0" marL="0">
              <a:lnSpc>
                <a:spcPts val="4752"/>
              </a:lnSpc>
              <a:buNone/>
            </a:pPr>
            <a:r>
              <a:rPr lang="en-US" sz="3300" b="1" dirty="0">
                <a:solidFill>
                  <a:srgbClr val="FFFFFF"/>
                </a:solidFill>
                <a:latin typeface="Arial" pitchFamily="34" charset="0"/>
                <a:ea typeface="Arial" pitchFamily="34" charset="-122"/>
                <a:cs typeface="Arial" pitchFamily="34" charset="-120"/>
              </a:rPr>
              <a:t>Session 5: The Spinal Cord &amp; Reflex Arc</a:t>
            </a:r>
            <a:endParaRPr lang="en-US" sz="3300" dirty="0"/>
          </a:p>
        </p:txBody>
      </p:sp>
      <p:sp>
        <p:nvSpPr>
          <p:cNvPr id="7" name="Text 1"/>
          <p:cNvSpPr/>
          <p:nvPr/>
        </p:nvSpPr>
        <p:spPr>
          <a:xfrm>
            <a:off x="857250" y="1400175"/>
            <a:ext cx="3154680" cy="262830"/>
          </a:xfrm>
          <a:prstGeom prst="rect">
            <a:avLst/>
          </a:prstGeom>
          <a:noFill/>
          <a:ln/>
        </p:spPr>
        <p:txBody>
          <a:bodyPr wrap="square" lIns="0" tIns="0" rIns="0" bIns="0" rtlCol="0" anchor="ctr" vert="horz"/>
          <a:lstStyle/>
          <a:p>
            <a:pPr indent="0" marL="0">
              <a:lnSpc>
                <a:spcPts val="2070"/>
              </a:lnSpc>
              <a:buNone/>
            </a:pPr>
            <a:r>
              <a:rPr lang="en-US" sz="1725" b="1" dirty="0">
                <a:solidFill>
                  <a:srgbClr val="F0C419"/>
                </a:solidFill>
                <a:latin typeface="Arial" pitchFamily="34" charset="0"/>
                <a:ea typeface="Arial" pitchFamily="34" charset="-122"/>
                <a:cs typeface="Arial" pitchFamily="34" charset="-120"/>
              </a:rPr>
              <a:t>Main Content</a:t>
            </a:r>
            <a:endParaRPr lang="en-US" sz="1725" dirty="0"/>
          </a:p>
        </p:txBody>
      </p:sp>
      <p:sp>
        <p:nvSpPr>
          <p:cNvPr id="8" name="Text 2"/>
          <p:cNvSpPr/>
          <p:nvPr/>
        </p:nvSpPr>
        <p:spPr>
          <a:xfrm>
            <a:off x="857250" y="5667375"/>
            <a:ext cx="4274820" cy="251520"/>
          </a:xfrm>
          <a:prstGeom prst="rect">
            <a:avLst/>
          </a:prstGeom>
          <a:noFill/>
          <a:ln/>
        </p:spPr>
        <p:txBody>
          <a:bodyPr wrap="square" lIns="0" tIns="0" rIns="0" bIns="0" rtlCol="0" anchor="ctr" vert="horz"/>
          <a:lstStyle/>
          <a:p>
            <a:pPr indent="0" marL="0">
              <a:lnSpc>
                <a:spcPts val="1980"/>
              </a:lnSpc>
              <a:buNone/>
            </a:pPr>
            <a:r>
              <a:rPr lang="en-US" sz="1650" b="1" dirty="0">
                <a:solidFill>
                  <a:srgbClr val="000000"/>
                </a:solidFill>
                <a:latin typeface="Arial" pitchFamily="34" charset="0"/>
                <a:ea typeface="Arial" pitchFamily="34" charset="-122"/>
                <a:cs typeface="Arial" pitchFamily="34" charset="-120"/>
              </a:rPr>
              <a:t>Discussion Prompt</a:t>
            </a:r>
            <a:endParaRPr lang="en-US" sz="1650" dirty="0"/>
          </a:p>
        </p:txBody>
      </p:sp>
      <p:sp>
        <p:nvSpPr>
          <p:cNvPr id="9" name="Text 3"/>
          <p:cNvSpPr/>
          <p:nvPr/>
        </p:nvSpPr>
        <p:spPr>
          <a:xfrm>
            <a:off x="9144000" y="1552575"/>
            <a:ext cx="4663440" cy="274290"/>
          </a:xfrm>
          <a:prstGeom prst="rect">
            <a:avLst/>
          </a:prstGeom>
          <a:noFill/>
          <a:ln/>
        </p:spPr>
        <p:txBody>
          <a:bodyPr wrap="square" lIns="0" tIns="0" rIns="0" bIns="0" rtlCol="0" anchor="ctr" vert="horz"/>
          <a:lstStyle/>
          <a:p>
            <a:pPr indent="0" marL="0">
              <a:lnSpc>
                <a:spcPts val="2160"/>
              </a:lnSpc>
              <a:buNone/>
            </a:pPr>
            <a:r>
              <a:rPr lang="en-US" sz="1800" b="1" dirty="0">
                <a:solidFill>
                  <a:srgbClr val="F0C419"/>
                </a:solidFill>
                <a:latin typeface="Arial" pitchFamily="34" charset="0"/>
                <a:ea typeface="Arial" pitchFamily="34" charset="-122"/>
                <a:cs typeface="Arial" pitchFamily="34" charset="-120"/>
              </a:rPr>
              <a:t>Visual Suggestion</a:t>
            </a:r>
            <a:endParaRPr lang="en-US" sz="1800" dirty="0"/>
          </a:p>
        </p:txBody>
      </p:sp>
      <p:sp>
        <p:nvSpPr>
          <p:cNvPr id="10" name="Text 4"/>
          <p:cNvSpPr/>
          <p:nvPr/>
        </p:nvSpPr>
        <p:spPr>
          <a:xfrm>
            <a:off x="590550" y="5972175"/>
            <a:ext cx="12552015" cy="618827"/>
          </a:xfrm>
          <a:prstGeom prst="rect">
            <a:avLst/>
          </a:prstGeom>
          <a:noFill/>
          <a:ln/>
        </p:spPr>
        <p:txBody>
          <a:bodyPr wrap="square" lIns="0" tIns="0" rIns="0" bIns="0" rtlCol="0" anchor="ctr" vert="horz"/>
          <a:lstStyle/>
          <a:p>
            <a:pPr indent="0" marL="0">
              <a:lnSpc>
                <a:spcPts val="1625"/>
              </a:lnSpc>
              <a:buNone/>
            </a:pPr>
            <a:r>
              <a:rPr lang="en-US" sz="1425" dirty="0">
                <a:solidFill>
                  <a:srgbClr val="000000"/>
                </a:solidFill>
                <a:latin typeface="Microsoft YaHei" pitchFamily="34" charset="0"/>
                <a:ea typeface="Microsoft YaHei" pitchFamily="34" charset="-122"/>
                <a:cs typeface="Microsoft YaHei" pitchFamily="34" charset="-120"/>
              </a:rPr>
              <a:t>How does the existence of spinal reflexes challenge the assumption that all behaviour is controlled by the brain? Discuss</a:t>
            </a:r>
            <a:pPr indent="0" marL="0">
              <a:lnSpc>
                <a:spcPts val="1625"/>
              </a:lnSpc>
              <a:buNone/>
            </a:pPr>
            <a:r>
              <a:rPr lang="en-US" sz="1425" dirty="0">
                <a:solidFill>
                  <a:srgbClr val="000000"/>
                </a:solidFill>
                <a:latin typeface="Microsoft YaHei" pitchFamily="34" charset="0"/>
                <a:ea typeface="Microsoft YaHei" pitchFamily="34" charset="-122"/>
                <a:cs typeface="Microsoft YaHei" pitchFamily="34" charset="-120"/>
              </a:rPr>
              <a:t>
</a:t>
            </a:r>
            <a:pPr indent="0" marL="0">
              <a:lnSpc>
                <a:spcPts val="1625"/>
              </a:lnSpc>
              <a:buNone/>
            </a:pPr>
            <a:r>
              <a:rPr lang="en-US" sz="1425" dirty="0">
                <a:solidFill>
                  <a:srgbClr val="000000"/>
                </a:solidFill>
                <a:latin typeface="Microsoft YaHei" pitchFamily="34" charset="0"/>
                <a:ea typeface="Microsoft YaHei" pitchFamily="34" charset="-122"/>
                <a:cs typeface="Microsoft YaHei" pitchFamily="34" charset="-120"/>
              </a:rPr>
              <a:t>the implications of spinal cord injury research for our understanding of the relationship between neural structure and</a:t>
            </a:r>
            <a:pPr indent="0" marL="0">
              <a:lnSpc>
                <a:spcPts val="1625"/>
              </a:lnSpc>
              <a:buNone/>
            </a:pPr>
            <a:r>
              <a:rPr lang="en-US" sz="1425" dirty="0">
                <a:solidFill>
                  <a:srgbClr val="000000"/>
                </a:solidFill>
                <a:latin typeface="Microsoft YaHei" pitchFamily="34" charset="0"/>
                <a:ea typeface="Microsoft YaHei" pitchFamily="34" charset="-122"/>
                <a:cs typeface="Microsoft YaHei" pitchFamily="34" charset="-120"/>
              </a:rPr>
              <a:t>
</a:t>
            </a:r>
            <a:pPr indent="0" marL="0">
              <a:lnSpc>
                <a:spcPts val="1625"/>
              </a:lnSpc>
              <a:buNone/>
            </a:pPr>
            <a:r>
              <a:rPr lang="en-US" sz="1425" dirty="0">
                <a:solidFill>
                  <a:srgbClr val="000000"/>
                </a:solidFill>
                <a:latin typeface="Microsoft YaHei" pitchFamily="34" charset="0"/>
                <a:ea typeface="Microsoft YaHei" pitchFamily="34" charset="-122"/>
                <a:cs typeface="Microsoft YaHei" pitchFamily="34" charset="-120"/>
              </a:rPr>
              <a:t>voluntary behaviour.</a:t>
            </a:r>
            <a:endParaRPr lang="en-US" sz="1425" dirty="0"/>
          </a:p>
        </p:txBody>
      </p:sp>
      <p:sp>
        <p:nvSpPr>
          <p:cNvPr id="11" name="Text 5"/>
          <p:cNvSpPr/>
          <p:nvPr/>
        </p:nvSpPr>
        <p:spPr>
          <a:xfrm>
            <a:off x="657225" y="1724025"/>
            <a:ext cx="9125843" cy="777478"/>
          </a:xfrm>
          <a:prstGeom prst="rect">
            <a:avLst/>
          </a:prstGeom>
          <a:noFill/>
          <a:ln/>
        </p:spPr>
        <p:txBody>
          <a:bodyPr wrap="square" lIns="0" tIns="0" rIns="0" bIns="0" rtlCol="0" anchor="ctr" vert="horz"/>
          <a:lstStyle/>
          <a:p>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Spinal Cord Structure: Extends from the brainstem to the lumbar region. Cross-section reveals:</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Grey matter (H-shaped core) – contains cell bodies, dendrites, interneurons; site of local processing.</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White matter (surrounding) – myelinated axon tracts carrying ascending (sensory) and descending</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(motor) signals.</a:t>
            </a:r>
            <a:endParaRPr lang="en-US" sz="1275" dirty="0"/>
          </a:p>
        </p:txBody>
      </p:sp>
      <p:sp>
        <p:nvSpPr>
          <p:cNvPr id="12" name="Text 6"/>
          <p:cNvSpPr/>
          <p:nvPr/>
        </p:nvSpPr>
        <p:spPr>
          <a:xfrm>
            <a:off x="657225" y="2590800"/>
            <a:ext cx="9031486" cy="534442"/>
          </a:xfrm>
          <a:prstGeom prst="rect">
            <a:avLst/>
          </a:prstGeom>
          <a:noFill/>
          <a:ln/>
        </p:spPr>
        <p:txBody>
          <a:bodyPr wrap="square" lIns="0" tIns="0" rIns="0" bIns="0" rtlCol="0" anchor="ctr" vert="horz"/>
          <a:lstStyle/>
          <a:p>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Ascending Tracts: Carry sensory information (pain, temperature, touch, proprioception) from body</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to brain. Key tracts: spinothalamic tract (pain/temperature), dorsal column-medial lemniscal</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pathway (fine touch/proprioception).</a:t>
            </a:r>
            <a:endParaRPr lang="en-US" sz="1275" dirty="0"/>
          </a:p>
        </p:txBody>
      </p:sp>
      <p:sp>
        <p:nvSpPr>
          <p:cNvPr id="13" name="Text 7"/>
          <p:cNvSpPr/>
          <p:nvPr/>
        </p:nvSpPr>
        <p:spPr>
          <a:xfrm>
            <a:off x="657225" y="3267075"/>
            <a:ext cx="8916293" cy="323850"/>
          </a:xfrm>
          <a:prstGeom prst="rect">
            <a:avLst/>
          </a:prstGeom>
          <a:noFill/>
          <a:ln/>
        </p:spPr>
        <p:txBody>
          <a:bodyPr wrap="square" lIns="0" tIns="0" rIns="0" bIns="0" rtlCol="0" anchor="ctr" vert="horz"/>
          <a:lstStyle/>
          <a:p>
            <a:pPr indent="0" marL="0">
              <a:lnSpc>
                <a:spcPts val="1275"/>
              </a:lnSpc>
              <a:buNone/>
            </a:pPr>
            <a:r>
              <a:rPr lang="en-US" sz="1275" dirty="0">
                <a:solidFill>
                  <a:srgbClr val="FFFFFF"/>
                </a:solidFill>
                <a:latin typeface="Microsoft YaHei" pitchFamily="34" charset="0"/>
                <a:ea typeface="Microsoft YaHei" pitchFamily="34" charset="-122"/>
                <a:cs typeface="Microsoft YaHei" pitchFamily="34" charset="-120"/>
              </a:rPr>
              <a:t>Descending Tracts: Carry motor commands from brain to muscles. Key tracts: corticospinal tract</a:t>
            </a:r>
            <a:pPr indent="0" marL="0">
              <a:lnSpc>
                <a:spcPts val="1275"/>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275"/>
              </a:lnSpc>
              <a:buNone/>
            </a:pPr>
            <a:r>
              <a:rPr lang="en-US" sz="1275" dirty="0">
                <a:solidFill>
                  <a:srgbClr val="FFFFFF"/>
                </a:solidFill>
                <a:latin typeface="Microsoft YaHei" pitchFamily="34" charset="0"/>
                <a:ea typeface="Microsoft YaHei" pitchFamily="34" charset="-122"/>
                <a:cs typeface="Microsoft YaHei" pitchFamily="34" charset="-120"/>
              </a:rPr>
              <a:t>(voluntary movement), reticulospinal tract (posture/reflexes).</a:t>
            </a:r>
            <a:endParaRPr lang="en-US" sz="1275" dirty="0"/>
          </a:p>
        </p:txBody>
      </p:sp>
      <p:sp>
        <p:nvSpPr>
          <p:cNvPr id="14" name="Text 8"/>
          <p:cNvSpPr/>
          <p:nvPr/>
        </p:nvSpPr>
        <p:spPr>
          <a:xfrm>
            <a:off x="657225" y="3686175"/>
            <a:ext cx="9031486" cy="712589"/>
          </a:xfrm>
          <a:prstGeom prst="rect">
            <a:avLst/>
          </a:prstGeom>
          <a:noFill/>
          <a:ln/>
        </p:spPr>
        <p:txBody>
          <a:bodyPr wrap="square" lIns="0" tIns="0" rIns="0" bIns="0" rtlCol="0" anchor="ctr" vert="horz"/>
          <a:lstStyle/>
          <a:p>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Reflex Arc Mechanism: A rapid, involuntary neural pathway that bypasses the brain for immediate</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protective responses. Components: Stimulus → Sensory receptor → Afferent (sensory) neuron →</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Interneuron (spinal cord) → Efferent (motor) neuron → Effector (muscle/gland). Example: Knee-jerk</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reflex (monosynaptic); withdrawal reflex (polysynaptic).</a:t>
            </a:r>
            <a:endParaRPr lang="en-US" sz="1275" dirty="0"/>
          </a:p>
        </p:txBody>
      </p:sp>
      <p:sp>
        <p:nvSpPr>
          <p:cNvPr id="15" name="Text 9"/>
          <p:cNvSpPr/>
          <p:nvPr/>
        </p:nvSpPr>
        <p:spPr>
          <a:xfrm>
            <a:off x="657225" y="4552950"/>
            <a:ext cx="8727728" cy="323850"/>
          </a:xfrm>
          <a:prstGeom prst="rect">
            <a:avLst/>
          </a:prstGeom>
          <a:noFill/>
          <a:ln/>
        </p:spPr>
        <p:txBody>
          <a:bodyPr wrap="square" lIns="0" tIns="0" rIns="0" bIns="0" rtlCol="0" anchor="ctr" vert="horz"/>
          <a:lstStyle/>
          <a:p>
            <a:pPr indent="0" marL="0">
              <a:lnSpc>
                <a:spcPts val="1275"/>
              </a:lnSpc>
              <a:buNone/>
            </a:pPr>
            <a:r>
              <a:rPr lang="en-US" sz="1275" dirty="0">
                <a:solidFill>
                  <a:srgbClr val="FFFFFF"/>
                </a:solidFill>
                <a:latin typeface="Microsoft YaHei" pitchFamily="34" charset="0"/>
                <a:ea typeface="Microsoft YaHei" pitchFamily="34" charset="-122"/>
                <a:cs typeface="Microsoft YaHei" pitchFamily="34" charset="-120"/>
              </a:rPr>
              <a:t>Adaptive Significance: Reflexes allow immediate protective responses (e.g., withdrawing from</a:t>
            </a:r>
            <a:pPr indent="0" marL="0">
              <a:lnSpc>
                <a:spcPts val="1275"/>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275"/>
              </a:lnSpc>
              <a:buNone/>
            </a:pPr>
            <a:r>
              <a:rPr lang="en-US" sz="1275" dirty="0">
                <a:solidFill>
                  <a:srgbClr val="FFFFFF"/>
                </a:solidFill>
                <a:latin typeface="Microsoft YaHei" pitchFamily="34" charset="0"/>
                <a:ea typeface="Microsoft YaHei" pitchFamily="34" charset="-122"/>
                <a:cs typeface="Microsoft YaHei" pitchFamily="34" charset="-120"/>
              </a:rPr>
              <a:t>pain) without waiting for cortical processing – reduces reaction time from ~200ms to ~50ms.</a:t>
            </a:r>
            <a:endParaRPr lang="en-US" sz="1275" dirty="0"/>
          </a:p>
        </p:txBody>
      </p:sp>
      <p:sp>
        <p:nvSpPr>
          <p:cNvPr id="16" name="Text 10"/>
          <p:cNvSpPr/>
          <p:nvPr/>
        </p:nvSpPr>
        <p:spPr>
          <a:xfrm>
            <a:off x="657225" y="5000625"/>
            <a:ext cx="8968680" cy="485775"/>
          </a:xfrm>
          <a:prstGeom prst="rect">
            <a:avLst/>
          </a:prstGeom>
          <a:noFill/>
          <a:ln/>
        </p:spPr>
        <p:txBody>
          <a:bodyPr wrap="square" lIns="0" tIns="0" rIns="0" bIns="0" rtlCol="0" anchor="ctr" vert="horz"/>
          <a:lstStyle/>
          <a:p>
            <a:pPr indent="0" marL="0">
              <a:lnSpc>
                <a:spcPts val="1275"/>
              </a:lnSpc>
              <a:buNone/>
            </a:pPr>
            <a:r>
              <a:rPr lang="en-US" sz="1275" dirty="0">
                <a:solidFill>
                  <a:srgbClr val="FFFFFF"/>
                </a:solidFill>
                <a:latin typeface="Microsoft YaHei" pitchFamily="34" charset="0"/>
                <a:ea typeface="Microsoft YaHei" pitchFamily="34" charset="-122"/>
                <a:cs typeface="Microsoft YaHei" pitchFamily="34" charset="-120"/>
              </a:rPr>
              <a:t>Clinical Relevance: Spinal cord injuries disrupt ascending/descending tracts, causing paralysis or</a:t>
            </a:r>
            <a:pPr indent="0" marL="0">
              <a:lnSpc>
                <a:spcPts val="1275"/>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275"/>
              </a:lnSpc>
              <a:buNone/>
            </a:pPr>
            <a:r>
              <a:rPr lang="en-US" sz="1275" dirty="0">
                <a:solidFill>
                  <a:srgbClr val="FFFFFF"/>
                </a:solidFill>
                <a:latin typeface="Microsoft YaHei" pitchFamily="34" charset="0"/>
                <a:ea typeface="Microsoft YaHei" pitchFamily="34" charset="-122"/>
                <a:cs typeface="Microsoft YaHei" pitchFamily="34" charset="-120"/>
              </a:rPr>
              <a:t>sensory loss below the injury level. Spinal shock, spasticity, and autonomic dysreflexia are key</a:t>
            </a:r>
            <a:pPr indent="0" marL="0">
              <a:lnSpc>
                <a:spcPts val="1275"/>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275"/>
              </a:lnSpc>
              <a:buNone/>
            </a:pPr>
            <a:r>
              <a:rPr lang="en-US" sz="1275" dirty="0">
                <a:solidFill>
                  <a:srgbClr val="FFFFFF"/>
                </a:solidFill>
                <a:latin typeface="Microsoft YaHei" pitchFamily="34" charset="0"/>
                <a:ea typeface="Microsoft YaHei" pitchFamily="34" charset="-122"/>
                <a:cs typeface="Microsoft YaHei" pitchFamily="34" charset="-120"/>
              </a:rPr>
              <a:t>clinical consequences.</a:t>
            </a:r>
            <a:endParaRPr lang="en-US" sz="1275" dirty="0"/>
          </a:p>
        </p:txBody>
      </p:sp>
      <p:sp>
        <p:nvSpPr>
          <p:cNvPr id="17" name="Text 11"/>
          <p:cNvSpPr/>
          <p:nvPr/>
        </p:nvSpPr>
        <p:spPr>
          <a:xfrm>
            <a:off x="9086850" y="2066925"/>
            <a:ext cx="3090863" cy="2190452"/>
          </a:xfrm>
          <a:prstGeom prst="rect">
            <a:avLst/>
          </a:prstGeom>
          <a:noFill/>
          <a:ln/>
        </p:spPr>
        <p:txBody>
          <a:bodyPr wrap="square" lIns="0" tIns="0" rIns="0" bIns="0" rtlCol="0" anchor="ctr" vert="horz"/>
          <a:lstStyle/>
          <a:p>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Cross-section diagram of</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
</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spinal cord showing grey</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
</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matter (H-shape, labelled)</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
</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and white matter (outer ring).</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
</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Alongside: reflex arc diagram</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
</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showing 5 steps (receptor →</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
</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sensory neuron → interneuron</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
</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 motor neuron → effector)</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
</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with numbered arrows.</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
</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Colour: grey matter in grey,</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
</a:t>
            </a:r>
            <a:pPr indent="0" marL="0">
              <a:lnSpc>
                <a:spcPts val="1568"/>
              </a:lnSpc>
              <a:buNone/>
            </a:pPr>
            <a:r>
              <a:rPr lang="en-US" sz="1425" dirty="0">
                <a:solidFill>
                  <a:srgbClr val="C0C0C0"/>
                </a:solidFill>
                <a:latin typeface="Microsoft YaHei" pitchFamily="34" charset="0"/>
                <a:ea typeface="Microsoft YaHei" pitchFamily="34" charset="-122"/>
                <a:cs typeface="Microsoft YaHei" pitchFamily="34" charset="-120"/>
              </a:rPr>
              <a:t>white matter in white/blue.</a:t>
            </a:r>
            <a:endParaRPr lang="en-US" sz="1425" dirty="0"/>
          </a:p>
        </p:txBody>
      </p:sp>
      <p:sp>
        <p:nvSpPr>
          <p:cNvPr id="18" name="Text 12"/>
          <p:cNvSpPr/>
          <p:nvPr/>
        </p:nvSpPr>
        <p:spPr>
          <a:xfrm>
            <a:off x="8704808" y="104775"/>
            <a:ext cx="3257550" cy="175617"/>
          </a:xfrm>
          <a:prstGeom prst="rect">
            <a:avLst/>
          </a:prstGeom>
          <a:noFill/>
          <a:ln/>
        </p:spPr>
        <p:txBody>
          <a:bodyPr wrap="square" lIns="0" tIns="0" rIns="0" bIns="0" rtlCol="0" anchor="ctr" vert="horz"/>
          <a:lstStyle/>
          <a:p>
            <a:pPr algn="r" indent="0" marL="0">
              <a:lnSpc>
                <a:spcPts val="1382"/>
              </a:lnSpc>
              <a:buNone/>
            </a:pPr>
            <a:r>
              <a:rPr lang="en-US" sz="1425" dirty="0">
                <a:solidFill>
                  <a:srgbClr val="FFFFFF"/>
                </a:solidFill>
                <a:latin typeface="Microsoft YaHei" pitchFamily="34" charset="0"/>
                <a:ea typeface="Microsoft YaHei" pitchFamily="34" charset="-122"/>
                <a:cs typeface="Microsoft YaHei" pitchFamily="34" charset="-120"/>
              </a:rPr>
              <a:t>Slide 7 of 20</a:t>
            </a:r>
            <a:endParaRPr lang="en-US" sz="1425" dirty="0"/>
          </a:p>
        </p:txBody>
      </p:sp>
      <p:sp>
        <p:nvSpPr>
          <p:cNvPr id="19" name="Text 13"/>
          <p:cNvSpPr/>
          <p:nvPr/>
        </p:nvSpPr>
        <p:spPr>
          <a:xfrm>
            <a:off x="352425" y="104775"/>
            <a:ext cx="5052060" cy="157014"/>
          </a:xfrm>
          <a:prstGeom prst="rect">
            <a:avLst/>
          </a:prstGeom>
          <a:noFill/>
          <a:ln/>
        </p:spPr>
        <p:txBody>
          <a:bodyPr wrap="square" lIns="0" tIns="0" rIns="0" bIns="0" rtlCol="0" anchor="ctr" vert="horz"/>
          <a:lstStyle/>
          <a:p>
            <a:pPr indent="0" marL="0">
              <a:lnSpc>
                <a:spcPts val="1237"/>
              </a:lnSpc>
              <a:buNone/>
            </a:pPr>
            <a:r>
              <a:rPr lang="en-US" sz="1275" b="1" dirty="0">
                <a:solidFill>
                  <a:srgbClr val="F0C419"/>
                </a:solidFill>
                <a:latin typeface="Microsoft YaHei" pitchFamily="34" charset="0"/>
                <a:ea typeface="Microsoft YaHei" pitchFamily="34" charset="-122"/>
                <a:cs typeface="Microsoft YaHei" pitchFamily="34" charset="-120"/>
              </a:rPr>
              <a:t>PSYCH403 · Biopsychology</a:t>
            </a:r>
            <a:endParaRPr lang="en-US" sz="1275"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524173" y="5541169"/>
            <a:ext cx="304800" cy="260598"/>
          </a:xfrm>
          <a:prstGeom prst="rect">
            <a:avLst/>
          </a:prstGeom>
        </p:spPr>
      </p:pic>
      <p:pic>
        <p:nvPicPr>
          <p:cNvPr id="4" name="Image 2" descr="preencoded.png">    </p:cNvPr>
          <p:cNvPicPr>
            <a:picLocks noChangeAspect="1"/>
          </p:cNvPicPr>
          <p:nvPr/>
        </p:nvPicPr>
        <p:blipFill>
          <a:blip r:embed="rId3"/>
          <a:stretch>
            <a:fillRect/>
          </a:stretch>
        </p:blipFill>
        <p:spPr>
          <a:xfrm>
            <a:off x="9021961" y="1570434"/>
            <a:ext cx="304800" cy="274290"/>
          </a:xfrm>
          <a:prstGeom prst="rect">
            <a:avLst/>
          </a:prstGeom>
        </p:spPr>
      </p:pic>
      <p:pic>
        <p:nvPicPr>
          <p:cNvPr id="5" name="Image 3" descr="preencoded.png">    </p:cNvPr>
          <p:cNvPicPr>
            <a:picLocks noChangeAspect="1"/>
          </p:cNvPicPr>
          <p:nvPr/>
        </p:nvPicPr>
        <p:blipFill>
          <a:blip r:embed="rId4"/>
          <a:stretch>
            <a:fillRect/>
          </a:stretch>
        </p:blipFill>
        <p:spPr>
          <a:xfrm>
            <a:off x="536377" y="1570434"/>
            <a:ext cx="268188" cy="246757"/>
          </a:xfrm>
          <a:prstGeom prst="rect">
            <a:avLst/>
          </a:prstGeom>
        </p:spPr>
      </p:pic>
      <p:sp>
        <p:nvSpPr>
          <p:cNvPr id="6" name="Text 0"/>
          <p:cNvSpPr/>
          <p:nvPr/>
        </p:nvSpPr>
        <p:spPr>
          <a:xfrm>
            <a:off x="-3423345" y="628650"/>
            <a:ext cx="20002500" cy="476101"/>
          </a:xfrm>
          <a:prstGeom prst="rect">
            <a:avLst/>
          </a:prstGeom>
          <a:noFill/>
          <a:ln/>
        </p:spPr>
        <p:txBody>
          <a:bodyPr wrap="square" lIns="0" tIns="0" rIns="0" bIns="0" rtlCol="0" anchor="ctr" vert="horz"/>
          <a:lstStyle/>
          <a:p>
            <a:pPr algn="ctr" indent="0" marL="0">
              <a:lnSpc>
                <a:spcPts val="3749"/>
              </a:lnSpc>
              <a:buNone/>
            </a:pPr>
            <a:r>
              <a:rPr lang="en-US" sz="3150" b="1" dirty="0">
                <a:solidFill>
                  <a:srgbClr val="FFFFFF"/>
                </a:solidFill>
                <a:latin typeface="Arial" pitchFamily="34" charset="0"/>
                <a:ea typeface="Arial" pitchFamily="34" charset="-122"/>
                <a:cs typeface="Arial" pitchFamily="34" charset="-120"/>
              </a:rPr>
              <a:t>Session 6: Neurons &amp; Neural Communication</a:t>
            </a:r>
            <a:endParaRPr lang="en-US" sz="3150" dirty="0"/>
          </a:p>
        </p:txBody>
      </p:sp>
      <p:sp>
        <p:nvSpPr>
          <p:cNvPr id="7" name="Text 1"/>
          <p:cNvSpPr/>
          <p:nvPr/>
        </p:nvSpPr>
        <p:spPr>
          <a:xfrm>
            <a:off x="895350" y="1581150"/>
            <a:ext cx="2880360" cy="258068"/>
          </a:xfrm>
          <a:prstGeom prst="rect">
            <a:avLst/>
          </a:prstGeom>
          <a:noFill/>
          <a:ln/>
        </p:spPr>
        <p:txBody>
          <a:bodyPr wrap="square" lIns="0" tIns="0" rIns="0" bIns="0" rtlCol="0" anchor="ctr" vert="horz"/>
          <a:lstStyle/>
          <a:p>
            <a:pPr indent="0" marL="0">
              <a:lnSpc>
                <a:spcPts val="2032"/>
              </a:lnSpc>
              <a:buNone/>
            </a:pPr>
            <a:r>
              <a:rPr lang="en-US" sz="1575" b="1" dirty="0">
                <a:solidFill>
                  <a:srgbClr val="F0C451"/>
                </a:solidFill>
                <a:latin typeface="Arial" pitchFamily="34" charset="0"/>
                <a:ea typeface="Arial" pitchFamily="34" charset="-122"/>
                <a:cs typeface="Arial" pitchFamily="34" charset="-120"/>
              </a:rPr>
              <a:t>Main Content</a:t>
            </a:r>
            <a:endParaRPr lang="en-US" sz="1575" dirty="0"/>
          </a:p>
        </p:txBody>
      </p:sp>
      <p:sp>
        <p:nvSpPr>
          <p:cNvPr id="8" name="Text 2"/>
          <p:cNvSpPr/>
          <p:nvPr/>
        </p:nvSpPr>
        <p:spPr>
          <a:xfrm>
            <a:off x="9429750" y="1581150"/>
            <a:ext cx="3886200" cy="245715"/>
          </a:xfrm>
          <a:prstGeom prst="rect">
            <a:avLst/>
          </a:prstGeom>
          <a:noFill/>
          <a:ln/>
        </p:spPr>
        <p:txBody>
          <a:bodyPr wrap="square" lIns="0" tIns="0" rIns="0" bIns="0" rtlCol="0" anchor="ctr" vert="horz"/>
          <a:lstStyle/>
          <a:p>
            <a:pPr indent="0" marL="0">
              <a:lnSpc>
                <a:spcPts val="1935"/>
              </a:lnSpc>
              <a:buNone/>
            </a:pPr>
            <a:r>
              <a:rPr lang="en-US" sz="1500" b="1" dirty="0">
                <a:solidFill>
                  <a:srgbClr val="F0C451"/>
                </a:solidFill>
                <a:latin typeface="Arial" pitchFamily="34" charset="0"/>
                <a:ea typeface="Arial" pitchFamily="34" charset="-122"/>
                <a:cs typeface="Arial" pitchFamily="34" charset="-120"/>
              </a:rPr>
              <a:t>Visual Suggestion</a:t>
            </a:r>
            <a:endParaRPr lang="en-US" sz="1500" dirty="0"/>
          </a:p>
        </p:txBody>
      </p:sp>
      <p:sp>
        <p:nvSpPr>
          <p:cNvPr id="9" name="Text 3"/>
          <p:cNvSpPr/>
          <p:nvPr/>
        </p:nvSpPr>
        <p:spPr>
          <a:xfrm>
            <a:off x="895350" y="5543550"/>
            <a:ext cx="3886200" cy="245715"/>
          </a:xfrm>
          <a:prstGeom prst="rect">
            <a:avLst/>
          </a:prstGeom>
          <a:noFill/>
          <a:ln/>
        </p:spPr>
        <p:txBody>
          <a:bodyPr wrap="square" lIns="0" tIns="0" rIns="0" bIns="0" rtlCol="0" anchor="ctr" vert="horz"/>
          <a:lstStyle/>
          <a:p>
            <a:pPr indent="0" marL="0">
              <a:lnSpc>
                <a:spcPts val="1935"/>
              </a:lnSpc>
              <a:buNone/>
            </a:pPr>
            <a:r>
              <a:rPr lang="en-US" sz="1500" b="1" dirty="0">
                <a:solidFill>
                  <a:srgbClr val="FFFFFF"/>
                </a:solidFill>
                <a:latin typeface="Arial" pitchFamily="34" charset="0"/>
                <a:ea typeface="Arial" pitchFamily="34" charset="-122"/>
                <a:cs typeface="Arial" pitchFamily="34" charset="-120"/>
              </a:rPr>
              <a:t>Discussion Prompt</a:t>
            </a:r>
            <a:endParaRPr lang="en-US" sz="1500" dirty="0"/>
          </a:p>
        </p:txBody>
      </p:sp>
      <p:sp>
        <p:nvSpPr>
          <p:cNvPr id="10" name="Text 4"/>
          <p:cNvSpPr/>
          <p:nvPr/>
        </p:nvSpPr>
        <p:spPr>
          <a:xfrm>
            <a:off x="9115425" y="2114550"/>
            <a:ext cx="2860328" cy="3018234"/>
          </a:xfrm>
          <a:prstGeom prst="rect">
            <a:avLst/>
          </a:prstGeom>
          <a:noFill/>
          <a:ln/>
        </p:spPr>
        <p:txBody>
          <a:bodyPr wrap="square" lIns="0" tIns="0" rIns="0" bIns="0" rtlCol="0" anchor="ctr" vert="horz"/>
          <a:lstStyle/>
          <a:p>
            <a:pPr indent="0" marL="0">
              <a:lnSpc>
                <a:spcPts val="1981"/>
              </a:lnSpc>
              <a:buNone/>
            </a:pPr>
            <a:r>
              <a:rPr lang="en-US" sz="1425" dirty="0">
                <a:solidFill>
                  <a:srgbClr val="FFFFFF"/>
                </a:solidFill>
                <a:latin typeface="Arial" pitchFamily="34" charset="0"/>
                <a:ea typeface="Arial" pitchFamily="34" charset="-122"/>
                <a:cs typeface="Arial" pitchFamily="34" charset="-120"/>
              </a:rPr>
              <a:t>Detailed neuron diagram</a:t>
            </a:r>
            <a:pPr indent="0" marL="0">
              <a:lnSpc>
                <a:spcPts val="1981"/>
              </a:lnSpc>
              <a:buNone/>
            </a:pPr>
            <a:r>
              <a:rPr lang="en-US" sz="1425" dirty="0">
                <a:solidFill>
                  <a:srgbClr val="FFFFFF"/>
                </a:solidFill>
                <a:latin typeface="Arial" pitchFamily="34" charset="0"/>
                <a:ea typeface="Arial" pitchFamily="34" charset="-122"/>
                <a:cs typeface="Arial" pitchFamily="34" charset="-120"/>
              </a:rPr>
              <a:t>
</a:t>
            </a:r>
            <a:pPr indent="0" marL="0">
              <a:lnSpc>
                <a:spcPts val="1981"/>
              </a:lnSpc>
              <a:buNone/>
            </a:pPr>
            <a:r>
              <a:rPr lang="en-US" sz="1425" dirty="0">
                <a:solidFill>
                  <a:srgbClr val="FFFFFF"/>
                </a:solidFill>
                <a:latin typeface="Arial" pitchFamily="34" charset="0"/>
                <a:ea typeface="Arial" pitchFamily="34" charset="-122"/>
                <a:cs typeface="Arial" pitchFamily="34" charset="-120"/>
              </a:rPr>
              <a:t>labelling: soma, dendrites,</a:t>
            </a:r>
            <a:pPr indent="0" marL="0">
              <a:lnSpc>
                <a:spcPts val="1981"/>
              </a:lnSpc>
              <a:buNone/>
            </a:pPr>
            <a:r>
              <a:rPr lang="en-US" sz="1425" dirty="0">
                <a:solidFill>
                  <a:srgbClr val="FFFFFF"/>
                </a:solidFill>
                <a:latin typeface="Arial" pitchFamily="34" charset="0"/>
                <a:ea typeface="Arial" pitchFamily="34" charset="-122"/>
                <a:cs typeface="Arial" pitchFamily="34" charset="-120"/>
              </a:rPr>
              <a:t>
</a:t>
            </a:r>
            <a:pPr indent="0" marL="0">
              <a:lnSpc>
                <a:spcPts val="1981"/>
              </a:lnSpc>
              <a:buNone/>
            </a:pPr>
            <a:r>
              <a:rPr lang="en-US" sz="1425" dirty="0">
                <a:solidFill>
                  <a:srgbClr val="FFFFFF"/>
                </a:solidFill>
                <a:latin typeface="Arial" pitchFamily="34" charset="0"/>
                <a:ea typeface="Arial" pitchFamily="34" charset="-122"/>
                <a:cs typeface="Arial" pitchFamily="34" charset="-120"/>
              </a:rPr>
              <a:t>axon, myelin sheath, nodes</a:t>
            </a:r>
            <a:pPr indent="0" marL="0">
              <a:lnSpc>
                <a:spcPts val="1981"/>
              </a:lnSpc>
              <a:buNone/>
            </a:pPr>
            <a:r>
              <a:rPr lang="en-US" sz="1425" dirty="0">
                <a:solidFill>
                  <a:srgbClr val="FFFFFF"/>
                </a:solidFill>
                <a:latin typeface="Arial" pitchFamily="34" charset="0"/>
                <a:ea typeface="Arial" pitchFamily="34" charset="-122"/>
                <a:cs typeface="Arial" pitchFamily="34" charset="-120"/>
              </a:rPr>
              <a:t>
</a:t>
            </a:r>
            <a:pPr indent="0" marL="0">
              <a:lnSpc>
                <a:spcPts val="1981"/>
              </a:lnSpc>
              <a:buNone/>
            </a:pPr>
            <a:r>
              <a:rPr lang="en-US" sz="1425" dirty="0">
                <a:solidFill>
                  <a:srgbClr val="FFFFFF"/>
                </a:solidFill>
                <a:latin typeface="Arial" pitchFamily="34" charset="0"/>
                <a:ea typeface="Arial" pitchFamily="34" charset="-122"/>
                <a:cs typeface="Arial" pitchFamily="34" charset="-120"/>
              </a:rPr>
              <a:t>of Ranvier, axon terminals.</a:t>
            </a:r>
            <a:pPr indent="0" marL="0">
              <a:lnSpc>
                <a:spcPts val="1981"/>
              </a:lnSpc>
              <a:buNone/>
            </a:pPr>
            <a:r>
              <a:rPr lang="en-US" sz="1425" dirty="0">
                <a:solidFill>
                  <a:srgbClr val="FFFFFF"/>
                </a:solidFill>
                <a:latin typeface="Arial" pitchFamily="34" charset="0"/>
                <a:ea typeface="Arial" pitchFamily="34" charset="-122"/>
                <a:cs typeface="Arial" pitchFamily="34" charset="-120"/>
              </a:rPr>
              <a:t>
</a:t>
            </a:r>
            <a:pPr indent="0" marL="0">
              <a:lnSpc>
                <a:spcPts val="1981"/>
              </a:lnSpc>
              <a:buNone/>
            </a:pPr>
            <a:r>
              <a:rPr lang="en-US" sz="1425" dirty="0">
                <a:solidFill>
                  <a:srgbClr val="FFFFFF"/>
                </a:solidFill>
                <a:latin typeface="Arial" pitchFamily="34" charset="0"/>
                <a:ea typeface="Arial" pitchFamily="34" charset="-122"/>
                <a:cs typeface="Arial" pitchFamily="34" charset="-120"/>
              </a:rPr>
              <a:t>Below: action potential</a:t>
            </a:r>
            <a:pPr indent="0" marL="0">
              <a:lnSpc>
                <a:spcPts val="1981"/>
              </a:lnSpc>
              <a:buNone/>
            </a:pPr>
            <a:r>
              <a:rPr lang="en-US" sz="1425" dirty="0">
                <a:solidFill>
                  <a:srgbClr val="FFFFFF"/>
                </a:solidFill>
                <a:latin typeface="Arial" pitchFamily="34" charset="0"/>
                <a:ea typeface="Arial" pitchFamily="34" charset="-122"/>
                <a:cs typeface="Arial" pitchFamily="34" charset="-120"/>
              </a:rPr>
              <a:t>
</a:t>
            </a:r>
            <a:pPr indent="0" marL="0">
              <a:lnSpc>
                <a:spcPts val="1981"/>
              </a:lnSpc>
              <a:buNone/>
            </a:pPr>
            <a:r>
              <a:rPr lang="en-US" sz="1425" dirty="0">
                <a:solidFill>
                  <a:srgbClr val="FFFFFF"/>
                </a:solidFill>
                <a:latin typeface="Arial" pitchFamily="34" charset="0"/>
                <a:ea typeface="Arial" pitchFamily="34" charset="-122"/>
                <a:cs typeface="Arial" pitchFamily="34" charset="-120"/>
              </a:rPr>
              <a:t>graph showing voltage</a:t>
            </a:r>
            <a:pPr indent="0" marL="0">
              <a:lnSpc>
                <a:spcPts val="1981"/>
              </a:lnSpc>
              <a:buNone/>
            </a:pPr>
            <a:r>
              <a:rPr lang="en-US" sz="1425" dirty="0">
                <a:solidFill>
                  <a:srgbClr val="FFFFFF"/>
                </a:solidFill>
                <a:latin typeface="Arial" pitchFamily="34" charset="0"/>
                <a:ea typeface="Arial" pitchFamily="34" charset="-122"/>
                <a:cs typeface="Arial" pitchFamily="34" charset="-120"/>
              </a:rPr>
              <a:t>
</a:t>
            </a:r>
            <a:pPr indent="0" marL="0">
              <a:lnSpc>
                <a:spcPts val="1981"/>
              </a:lnSpc>
              <a:buNone/>
            </a:pPr>
            <a:r>
              <a:rPr lang="en-US" sz="1425" dirty="0">
                <a:solidFill>
                  <a:srgbClr val="FFFFFF"/>
                </a:solidFill>
                <a:latin typeface="Arial" pitchFamily="34" charset="0"/>
                <a:ea typeface="Arial" pitchFamily="34" charset="-122"/>
                <a:cs typeface="Arial" pitchFamily="34" charset="-120"/>
              </a:rPr>
              <a:t>(mV) vs time – resting</a:t>
            </a:r>
            <a:pPr indent="0" marL="0">
              <a:lnSpc>
                <a:spcPts val="1981"/>
              </a:lnSpc>
              <a:buNone/>
            </a:pPr>
            <a:r>
              <a:rPr lang="en-US" sz="1425" dirty="0">
                <a:solidFill>
                  <a:srgbClr val="FFFFFF"/>
                </a:solidFill>
                <a:latin typeface="Arial" pitchFamily="34" charset="0"/>
                <a:ea typeface="Arial" pitchFamily="34" charset="-122"/>
                <a:cs typeface="Arial" pitchFamily="34" charset="-120"/>
              </a:rPr>
              <a:t>
</a:t>
            </a:r>
            <a:pPr indent="0" marL="0">
              <a:lnSpc>
                <a:spcPts val="1981"/>
              </a:lnSpc>
              <a:buNone/>
            </a:pPr>
            <a:r>
              <a:rPr lang="en-US" sz="1425" dirty="0">
                <a:solidFill>
                  <a:srgbClr val="FFFFFF"/>
                </a:solidFill>
                <a:latin typeface="Arial" pitchFamily="34" charset="0"/>
                <a:ea typeface="Arial" pitchFamily="34" charset="-122"/>
                <a:cs typeface="Arial" pitchFamily="34" charset="-120"/>
              </a:rPr>
              <a:t>potential (-70mV),</a:t>
            </a:r>
            <a:pPr indent="0" marL="0">
              <a:lnSpc>
                <a:spcPts val="1981"/>
              </a:lnSpc>
              <a:buNone/>
            </a:pPr>
            <a:r>
              <a:rPr lang="en-US" sz="1425" dirty="0">
                <a:solidFill>
                  <a:srgbClr val="FFFFFF"/>
                </a:solidFill>
                <a:latin typeface="Arial" pitchFamily="34" charset="0"/>
                <a:ea typeface="Arial" pitchFamily="34" charset="-122"/>
                <a:cs typeface="Arial" pitchFamily="34" charset="-120"/>
              </a:rPr>
              <a:t>
</a:t>
            </a:r>
            <a:pPr indent="0" marL="0">
              <a:lnSpc>
                <a:spcPts val="1981"/>
              </a:lnSpc>
              <a:buNone/>
            </a:pPr>
            <a:r>
              <a:rPr lang="en-US" sz="1425" dirty="0">
                <a:solidFill>
                  <a:srgbClr val="FFFFFF"/>
                </a:solidFill>
                <a:latin typeface="Arial" pitchFamily="34" charset="0"/>
                <a:ea typeface="Arial" pitchFamily="34" charset="-122"/>
                <a:cs typeface="Arial" pitchFamily="34" charset="-120"/>
              </a:rPr>
              <a:t>threshold (-55mV),</a:t>
            </a:r>
            <a:pPr indent="0" marL="0">
              <a:lnSpc>
                <a:spcPts val="1981"/>
              </a:lnSpc>
              <a:buNone/>
            </a:pPr>
            <a:r>
              <a:rPr lang="en-US" sz="1425" dirty="0">
                <a:solidFill>
                  <a:srgbClr val="FFFFFF"/>
                </a:solidFill>
                <a:latin typeface="Arial" pitchFamily="34" charset="0"/>
                <a:ea typeface="Arial" pitchFamily="34" charset="-122"/>
                <a:cs typeface="Arial" pitchFamily="34" charset="-120"/>
              </a:rPr>
              <a:t>
</a:t>
            </a:r>
            <a:pPr indent="0" marL="0">
              <a:lnSpc>
                <a:spcPts val="1981"/>
              </a:lnSpc>
              <a:buNone/>
            </a:pPr>
            <a:r>
              <a:rPr lang="en-US" sz="1425" dirty="0">
                <a:solidFill>
                  <a:srgbClr val="FFFFFF"/>
                </a:solidFill>
                <a:latin typeface="Arial" pitchFamily="34" charset="0"/>
                <a:ea typeface="Arial" pitchFamily="34" charset="-122"/>
                <a:cs typeface="Arial" pitchFamily="34" charset="-120"/>
              </a:rPr>
              <a:t>depolarisation peak</a:t>
            </a:r>
            <a:pPr indent="0" marL="0">
              <a:lnSpc>
                <a:spcPts val="1981"/>
              </a:lnSpc>
              <a:buNone/>
            </a:pPr>
            <a:r>
              <a:rPr lang="en-US" sz="1425" dirty="0">
                <a:solidFill>
                  <a:srgbClr val="FFFFFF"/>
                </a:solidFill>
                <a:latin typeface="Arial" pitchFamily="34" charset="0"/>
                <a:ea typeface="Arial" pitchFamily="34" charset="-122"/>
                <a:cs typeface="Arial" pitchFamily="34" charset="-120"/>
              </a:rPr>
              <a:t>
</a:t>
            </a:r>
            <a:pPr indent="0" marL="0">
              <a:lnSpc>
                <a:spcPts val="1981"/>
              </a:lnSpc>
              <a:buNone/>
            </a:pPr>
            <a:r>
              <a:rPr lang="en-US" sz="1425" dirty="0">
                <a:solidFill>
                  <a:srgbClr val="FFFFFF"/>
                </a:solidFill>
                <a:latin typeface="Arial" pitchFamily="34" charset="0"/>
                <a:ea typeface="Arial" pitchFamily="34" charset="-122"/>
                <a:cs typeface="Arial" pitchFamily="34" charset="-120"/>
              </a:rPr>
              <a:t>(+40mV), repolarisation,</a:t>
            </a:r>
            <a:pPr indent="0" marL="0">
              <a:lnSpc>
                <a:spcPts val="1981"/>
              </a:lnSpc>
              <a:buNone/>
            </a:pPr>
            <a:r>
              <a:rPr lang="en-US" sz="1425" dirty="0">
                <a:solidFill>
                  <a:srgbClr val="FFFFFF"/>
                </a:solidFill>
                <a:latin typeface="Arial" pitchFamily="34" charset="0"/>
                <a:ea typeface="Arial" pitchFamily="34" charset="-122"/>
                <a:cs typeface="Arial" pitchFamily="34" charset="-120"/>
              </a:rPr>
              <a:t>
</a:t>
            </a:r>
            <a:pPr indent="0" marL="0">
              <a:lnSpc>
                <a:spcPts val="1981"/>
              </a:lnSpc>
              <a:buNone/>
            </a:pPr>
            <a:r>
              <a:rPr lang="en-US" sz="1425" dirty="0">
                <a:solidFill>
                  <a:srgbClr val="FFFFFF"/>
                </a:solidFill>
                <a:latin typeface="Arial" pitchFamily="34" charset="0"/>
                <a:ea typeface="Arial" pitchFamily="34" charset="-122"/>
                <a:cs typeface="Arial" pitchFamily="34" charset="-120"/>
              </a:rPr>
              <a:t>hyperpolarisation.</a:t>
            </a:r>
            <a:endParaRPr lang="en-US" sz="1425" dirty="0"/>
          </a:p>
        </p:txBody>
      </p:sp>
      <p:sp>
        <p:nvSpPr>
          <p:cNvPr id="11" name="Text 5"/>
          <p:cNvSpPr/>
          <p:nvPr/>
        </p:nvSpPr>
        <p:spPr>
          <a:xfrm>
            <a:off x="533400" y="5876925"/>
            <a:ext cx="12593836" cy="873770"/>
          </a:xfrm>
          <a:prstGeom prst="rect">
            <a:avLst/>
          </a:prstGeom>
          <a:noFill/>
          <a:ln/>
        </p:spPr>
        <p:txBody>
          <a:bodyPr wrap="square" lIns="0" tIns="0" rIns="0" bIns="0" rtlCol="0" anchor="ctr" vert="horz"/>
          <a:lstStyle/>
          <a:p>
            <a:pPr indent="0" marL="0">
              <a:lnSpc>
                <a:spcPts val="2294"/>
              </a:lnSpc>
              <a:buNone/>
            </a:pPr>
            <a:r>
              <a:rPr lang="en-US" sz="1650" dirty="0">
                <a:solidFill>
                  <a:srgbClr val="1C1C1C"/>
                </a:solidFill>
                <a:latin typeface="Arial" pitchFamily="34" charset="0"/>
                <a:ea typeface="Arial" pitchFamily="34" charset="-122"/>
                <a:cs typeface="Arial" pitchFamily="34" charset="-120"/>
              </a:rPr>
              <a:t>How does the all-or-nothing principle of the action potential challenge the idea that neural signals can vary</a:t>
            </a:r>
            <a:pPr indent="0" marL="0">
              <a:lnSpc>
                <a:spcPts val="2294"/>
              </a:lnSpc>
              <a:buNone/>
            </a:pPr>
            <a:r>
              <a:rPr lang="en-US" sz="1650" dirty="0">
                <a:solidFill>
                  <a:srgbClr val="1C1C1C"/>
                </a:solidFill>
                <a:latin typeface="Arial" pitchFamily="34" charset="0"/>
                <a:ea typeface="Arial" pitchFamily="34" charset="-122"/>
                <a:cs typeface="Arial" pitchFamily="34" charset="-120"/>
              </a:rPr>
              <a:t>
</a:t>
            </a:r>
            <a:pPr indent="0" marL="0">
              <a:lnSpc>
                <a:spcPts val="2294"/>
              </a:lnSpc>
              <a:buNone/>
            </a:pPr>
            <a:r>
              <a:rPr lang="en-US" sz="1650" dirty="0">
                <a:solidFill>
                  <a:srgbClr val="1C1C1C"/>
                </a:solidFill>
                <a:latin typeface="Arial" pitchFamily="34" charset="0"/>
                <a:ea typeface="Arial" pitchFamily="34" charset="-122"/>
                <a:cs typeface="Arial" pitchFamily="34" charset="-120"/>
              </a:rPr>
              <a:t>in strength? Evaluate the significance of Hodgkin and Huxley's (1952) research for our understanding of</a:t>
            </a:r>
            <a:pPr indent="0" marL="0">
              <a:lnSpc>
                <a:spcPts val="2294"/>
              </a:lnSpc>
              <a:buNone/>
            </a:pPr>
            <a:r>
              <a:rPr lang="en-US" sz="1650" dirty="0">
                <a:solidFill>
                  <a:srgbClr val="1C1C1C"/>
                </a:solidFill>
                <a:latin typeface="Arial" pitchFamily="34" charset="0"/>
                <a:ea typeface="Arial" pitchFamily="34" charset="-122"/>
                <a:cs typeface="Arial" pitchFamily="34" charset="-120"/>
              </a:rPr>
              <a:t>
</a:t>
            </a:r>
            <a:pPr indent="0" marL="0">
              <a:lnSpc>
                <a:spcPts val="2294"/>
              </a:lnSpc>
              <a:buNone/>
            </a:pPr>
            <a:r>
              <a:rPr lang="en-US" sz="1650" dirty="0">
                <a:solidFill>
                  <a:srgbClr val="1C1C1C"/>
                </a:solidFill>
                <a:latin typeface="Arial" pitchFamily="34" charset="0"/>
                <a:ea typeface="Arial" pitchFamily="34" charset="-122"/>
                <a:cs typeface="Arial" pitchFamily="34" charset="-120"/>
              </a:rPr>
              <a:t>neural communication and its implications for psychopharmacology.</a:t>
            </a:r>
            <a:endParaRPr lang="en-US" sz="1650" dirty="0"/>
          </a:p>
        </p:txBody>
      </p:sp>
      <p:sp>
        <p:nvSpPr>
          <p:cNvPr id="12" name="Text 6"/>
          <p:cNvSpPr/>
          <p:nvPr/>
        </p:nvSpPr>
        <p:spPr>
          <a:xfrm>
            <a:off x="714375" y="1943100"/>
            <a:ext cx="9178230" cy="1044773"/>
          </a:xfrm>
          <a:prstGeom prst="rect">
            <a:avLst/>
          </a:prstGeom>
          <a:noFill/>
          <a:ln/>
        </p:spPr>
        <p:txBody>
          <a:bodyPr wrap="square" lIns="0" tIns="0" rIns="0" bIns="0" rtlCol="0" anchor="ctr" vert="horz"/>
          <a:lstStyle/>
          <a:p>
            <a:pPr indent="0" marL="0">
              <a:lnSpc>
                <a:spcPts val="1645"/>
              </a:lnSpc>
              <a:buNone/>
            </a:pPr>
            <a:r>
              <a:rPr lang="en-US" sz="1275" dirty="0">
                <a:solidFill>
                  <a:srgbClr val="FFFFFF"/>
                </a:solidFill>
                <a:latin typeface="Arial" pitchFamily="34" charset="0"/>
                <a:ea typeface="Arial" pitchFamily="34" charset="-122"/>
                <a:cs typeface="Arial" pitchFamily="34" charset="-120"/>
              </a:rPr>
              <a:t>Neuron Structure: The neuron is the basic functional unit of the nervous system. Key components:</a:t>
            </a:r>
            <a:pPr indent="0" marL="0">
              <a:lnSpc>
                <a:spcPts val="1645"/>
              </a:lnSpc>
              <a:buNone/>
            </a:pPr>
            <a:r>
              <a:rPr lang="en-US" sz="1275" dirty="0">
                <a:solidFill>
                  <a:srgbClr val="FFFFFF"/>
                </a:solidFill>
                <a:latin typeface="Arial" pitchFamily="34" charset="0"/>
                <a:ea typeface="Arial" pitchFamily="34" charset="-122"/>
                <a:cs typeface="Arial" pitchFamily="34" charset="-120"/>
              </a:rPr>
              <a:t>
</a:t>
            </a:r>
            <a:pPr indent="0" marL="0">
              <a:lnSpc>
                <a:spcPts val="1645"/>
              </a:lnSpc>
              <a:buNone/>
            </a:pPr>
            <a:r>
              <a:rPr lang="en-US" sz="1275" dirty="0">
                <a:solidFill>
                  <a:srgbClr val="FFFFFF"/>
                </a:solidFill>
                <a:latin typeface="Arial" pitchFamily="34" charset="0"/>
                <a:ea typeface="Arial" pitchFamily="34" charset="-122"/>
                <a:cs typeface="Arial" pitchFamily="34" charset="-120"/>
              </a:rPr>
              <a:t>Cell body (soma) – contains nucleus and organelles; Dendrites – receive incoming signals from other</a:t>
            </a:r>
            <a:pPr indent="0" marL="0">
              <a:lnSpc>
                <a:spcPts val="1645"/>
              </a:lnSpc>
              <a:buNone/>
            </a:pPr>
            <a:r>
              <a:rPr lang="en-US" sz="1275" dirty="0">
                <a:solidFill>
                  <a:srgbClr val="FFFFFF"/>
                </a:solidFill>
                <a:latin typeface="Arial" pitchFamily="34" charset="0"/>
                <a:ea typeface="Arial" pitchFamily="34" charset="-122"/>
                <a:cs typeface="Arial" pitchFamily="34" charset="-120"/>
              </a:rPr>
              <a:t>
</a:t>
            </a:r>
            <a:pPr indent="0" marL="0">
              <a:lnSpc>
                <a:spcPts val="1645"/>
              </a:lnSpc>
              <a:buNone/>
            </a:pPr>
            <a:r>
              <a:rPr lang="en-US" sz="1275" dirty="0">
                <a:solidFill>
                  <a:srgbClr val="FFFFFF"/>
                </a:solidFill>
                <a:latin typeface="Arial" pitchFamily="34" charset="0"/>
                <a:ea typeface="Arial" pitchFamily="34" charset="-122"/>
                <a:cs typeface="Arial" pitchFamily="34" charset="-120"/>
              </a:rPr>
              <a:t>neurons; Axon – transmits electrical impulses away from soma; Myelin sheath – fatty insulation</a:t>
            </a:r>
            <a:pPr indent="0" marL="0">
              <a:lnSpc>
                <a:spcPts val="1645"/>
              </a:lnSpc>
              <a:buNone/>
            </a:pPr>
            <a:r>
              <a:rPr lang="en-US" sz="1275" dirty="0">
                <a:solidFill>
                  <a:srgbClr val="FFFFFF"/>
                </a:solidFill>
                <a:latin typeface="Arial" pitchFamily="34" charset="0"/>
                <a:ea typeface="Arial" pitchFamily="34" charset="-122"/>
                <a:cs typeface="Arial" pitchFamily="34" charset="-120"/>
              </a:rPr>
              <a:t>
</a:t>
            </a:r>
            <a:pPr indent="0" marL="0">
              <a:lnSpc>
                <a:spcPts val="1645"/>
              </a:lnSpc>
              <a:buNone/>
            </a:pPr>
            <a:r>
              <a:rPr lang="en-US" sz="1275" dirty="0">
                <a:solidFill>
                  <a:srgbClr val="FFFFFF"/>
                </a:solidFill>
                <a:latin typeface="Arial" pitchFamily="34" charset="0"/>
                <a:ea typeface="Arial" pitchFamily="34" charset="-122"/>
                <a:cs typeface="Arial" pitchFamily="34" charset="-120"/>
              </a:rPr>
              <a:t>(produced by Schwann cells in PNS, oligodendrocytes in CNS) that speeds conduction via saltatory</a:t>
            </a:r>
            <a:pPr indent="0" marL="0">
              <a:lnSpc>
                <a:spcPts val="1645"/>
              </a:lnSpc>
              <a:buNone/>
            </a:pPr>
            <a:r>
              <a:rPr lang="en-US" sz="1275" dirty="0">
                <a:solidFill>
                  <a:srgbClr val="FFFFFF"/>
                </a:solidFill>
                <a:latin typeface="Arial" pitchFamily="34" charset="0"/>
                <a:ea typeface="Arial" pitchFamily="34" charset="-122"/>
                <a:cs typeface="Arial" pitchFamily="34" charset="-120"/>
              </a:rPr>
              <a:t>
</a:t>
            </a:r>
            <a:pPr indent="0" marL="0">
              <a:lnSpc>
                <a:spcPts val="1645"/>
              </a:lnSpc>
              <a:buNone/>
            </a:pPr>
            <a:r>
              <a:rPr lang="en-US" sz="1275" dirty="0">
                <a:solidFill>
                  <a:srgbClr val="FFFFFF"/>
                </a:solidFill>
                <a:latin typeface="Arial" pitchFamily="34" charset="0"/>
                <a:ea typeface="Arial" pitchFamily="34" charset="-122"/>
                <a:cs typeface="Arial" pitchFamily="34" charset="-120"/>
              </a:rPr>
              <a:t>conduction; Axon terminals – release neurotransmitters into synapse.</a:t>
            </a:r>
            <a:endParaRPr lang="en-US" sz="1275" dirty="0"/>
          </a:p>
        </p:txBody>
      </p:sp>
      <p:sp>
        <p:nvSpPr>
          <p:cNvPr id="13" name="Text 7"/>
          <p:cNvSpPr/>
          <p:nvPr/>
        </p:nvSpPr>
        <p:spPr>
          <a:xfrm>
            <a:off x="714375" y="3000375"/>
            <a:ext cx="9063038" cy="626864"/>
          </a:xfrm>
          <a:prstGeom prst="rect">
            <a:avLst/>
          </a:prstGeom>
          <a:noFill/>
          <a:ln/>
        </p:spPr>
        <p:txBody>
          <a:bodyPr wrap="square" lIns="0" tIns="0" rIns="0" bIns="0" rtlCol="0" anchor="ctr" vert="horz"/>
          <a:lstStyle/>
          <a:p>
            <a:pPr indent="0" marL="0">
              <a:lnSpc>
                <a:spcPts val="1645"/>
              </a:lnSpc>
              <a:buNone/>
            </a:pPr>
            <a:r>
              <a:rPr lang="en-US" sz="1275" dirty="0">
                <a:solidFill>
                  <a:srgbClr val="FFFFFF"/>
                </a:solidFill>
                <a:latin typeface="Arial" pitchFamily="34" charset="0"/>
                <a:ea typeface="Arial" pitchFamily="34" charset="-122"/>
                <a:cs typeface="Arial" pitchFamily="34" charset="-120"/>
              </a:rPr>
              <a:t>Types of Neurons: Sensory (afferent) – carry signals from receptors to CNS; Motor (efferent) – carry</a:t>
            </a:r>
            <a:pPr indent="0" marL="0">
              <a:lnSpc>
                <a:spcPts val="1645"/>
              </a:lnSpc>
              <a:buNone/>
            </a:pPr>
            <a:r>
              <a:rPr lang="en-US" sz="1275" dirty="0">
                <a:solidFill>
                  <a:srgbClr val="FFFFFF"/>
                </a:solidFill>
                <a:latin typeface="Arial" pitchFamily="34" charset="0"/>
                <a:ea typeface="Arial" pitchFamily="34" charset="-122"/>
                <a:cs typeface="Arial" pitchFamily="34" charset="-120"/>
              </a:rPr>
              <a:t>
</a:t>
            </a:r>
            <a:pPr indent="0" marL="0">
              <a:lnSpc>
                <a:spcPts val="1645"/>
              </a:lnSpc>
              <a:buNone/>
            </a:pPr>
            <a:r>
              <a:rPr lang="en-US" sz="1275" dirty="0">
                <a:solidFill>
                  <a:srgbClr val="FFFFFF"/>
                </a:solidFill>
                <a:latin typeface="Arial" pitchFamily="34" charset="0"/>
                <a:ea typeface="Arial" pitchFamily="34" charset="-122"/>
                <a:cs typeface="Arial" pitchFamily="34" charset="-120"/>
              </a:rPr>
              <a:t>commands from CNS to muscles/glands; Interneurons – connect neurons within CNS; account for</a:t>
            </a:r>
            <a:pPr indent="0" marL="0">
              <a:lnSpc>
                <a:spcPts val="1645"/>
              </a:lnSpc>
              <a:buNone/>
            </a:pPr>
            <a:r>
              <a:rPr lang="en-US" sz="1275" dirty="0">
                <a:solidFill>
                  <a:srgbClr val="FFFFFF"/>
                </a:solidFill>
                <a:latin typeface="Arial" pitchFamily="34" charset="0"/>
                <a:ea typeface="Arial" pitchFamily="34" charset="-122"/>
                <a:cs typeface="Arial" pitchFamily="34" charset="-120"/>
              </a:rPr>
              <a:t>
</a:t>
            </a:r>
            <a:pPr indent="0" marL="0">
              <a:lnSpc>
                <a:spcPts val="1645"/>
              </a:lnSpc>
              <a:buNone/>
            </a:pPr>
            <a:r>
              <a:rPr lang="en-US" sz="1275" dirty="0">
                <a:solidFill>
                  <a:srgbClr val="FFFFFF"/>
                </a:solidFill>
                <a:latin typeface="Arial" pitchFamily="34" charset="0"/>
                <a:ea typeface="Arial" pitchFamily="34" charset="-122"/>
                <a:cs typeface="Arial" pitchFamily="34" charset="-120"/>
              </a:rPr>
              <a:t>the vast majority.</a:t>
            </a:r>
            <a:endParaRPr lang="en-US" sz="1275" dirty="0"/>
          </a:p>
        </p:txBody>
      </p:sp>
      <p:sp>
        <p:nvSpPr>
          <p:cNvPr id="14" name="Text 8"/>
          <p:cNvSpPr/>
          <p:nvPr/>
        </p:nvSpPr>
        <p:spPr>
          <a:xfrm>
            <a:off x="714375" y="3448050"/>
            <a:ext cx="8905875" cy="393204"/>
          </a:xfrm>
          <a:prstGeom prst="rect">
            <a:avLst/>
          </a:prstGeom>
          <a:noFill/>
          <a:ln/>
        </p:spPr>
        <p:txBody>
          <a:bodyPr wrap="square" lIns="0" tIns="0" rIns="0" bIns="0" rtlCol="0" anchor="ctr" vert="horz"/>
          <a:lstStyle/>
          <a:p>
            <a:pPr indent="0" marL="0">
              <a:lnSpc>
                <a:spcPts val="1548"/>
              </a:lnSpc>
              <a:buNone/>
            </a:pPr>
            <a:r>
              <a:rPr lang="en-US" sz="1200" dirty="0">
                <a:solidFill>
                  <a:srgbClr val="FFFFFF"/>
                </a:solidFill>
                <a:latin typeface="Arial" pitchFamily="34" charset="0"/>
                <a:ea typeface="Arial" pitchFamily="34" charset="-122"/>
                <a:cs typeface="Arial" pitchFamily="34" charset="-120"/>
              </a:rPr>
              <a:t>Resting Potential: Neuron at rest maintains -70mV charge (inside negative relative to outside) due to</a:t>
            </a:r>
            <a:pPr indent="0" marL="0">
              <a:lnSpc>
                <a:spcPts val="1548"/>
              </a:lnSpc>
              <a:buNone/>
            </a:pPr>
            <a:r>
              <a:rPr lang="en-US" sz="1200" dirty="0">
                <a:solidFill>
                  <a:srgbClr val="FFFFFF"/>
                </a:solidFill>
                <a:latin typeface="Arial" pitchFamily="34" charset="0"/>
                <a:ea typeface="Arial" pitchFamily="34" charset="-122"/>
                <a:cs typeface="Arial" pitchFamily="34" charset="-120"/>
              </a:rPr>
              <a:t>
</a:t>
            </a:r>
            <a:pPr indent="0" marL="0">
              <a:lnSpc>
                <a:spcPts val="1548"/>
              </a:lnSpc>
              <a:buNone/>
            </a:pPr>
            <a:r>
              <a:rPr lang="en-US" sz="1200" dirty="0">
                <a:solidFill>
                  <a:srgbClr val="FFFFFF"/>
                </a:solidFill>
                <a:latin typeface="Arial" pitchFamily="34" charset="0"/>
                <a:ea typeface="Arial" pitchFamily="34" charset="-122"/>
                <a:cs typeface="Arial" pitchFamily="34" charset="-120"/>
              </a:rPr>
              <a:t>Na⁺/K⁺ pump and selective permeability. This electrochemical gradient is essential for signal generation.</a:t>
            </a:r>
            <a:endParaRPr lang="en-US" sz="1200" dirty="0"/>
          </a:p>
        </p:txBody>
      </p:sp>
      <p:sp>
        <p:nvSpPr>
          <p:cNvPr id="15" name="Text 9"/>
          <p:cNvSpPr/>
          <p:nvPr/>
        </p:nvSpPr>
        <p:spPr>
          <a:xfrm>
            <a:off x="714375" y="3914775"/>
            <a:ext cx="8937278" cy="417909"/>
          </a:xfrm>
          <a:prstGeom prst="rect">
            <a:avLst/>
          </a:prstGeom>
          <a:noFill/>
          <a:ln/>
        </p:spPr>
        <p:txBody>
          <a:bodyPr wrap="square" lIns="0" tIns="0" rIns="0" bIns="0" rtlCol="0" anchor="ctr" vert="horz"/>
          <a:lstStyle/>
          <a:p>
            <a:pPr indent="0" marL="0">
              <a:lnSpc>
                <a:spcPts val="1645"/>
              </a:lnSpc>
              <a:buNone/>
            </a:pPr>
            <a:r>
              <a:rPr lang="en-US" sz="1275" dirty="0">
                <a:solidFill>
                  <a:srgbClr val="FFFFFF"/>
                </a:solidFill>
                <a:latin typeface="Arial" pitchFamily="34" charset="0"/>
                <a:ea typeface="Arial" pitchFamily="34" charset="-122"/>
                <a:cs typeface="Arial" pitchFamily="34" charset="-120"/>
              </a:rPr>
              <a:t>Action Potential: All-or-nothing electrical impulse. Threshold: -55mV. Depolarisation: Na⁺ rushes in →</a:t>
            </a:r>
            <a:pPr indent="0" marL="0">
              <a:lnSpc>
                <a:spcPts val="1645"/>
              </a:lnSpc>
              <a:buNone/>
            </a:pPr>
            <a:r>
              <a:rPr lang="en-US" sz="1275" dirty="0">
                <a:solidFill>
                  <a:srgbClr val="FFFFFF"/>
                </a:solidFill>
                <a:latin typeface="Arial" pitchFamily="34" charset="0"/>
                <a:ea typeface="Arial" pitchFamily="34" charset="-122"/>
                <a:cs typeface="Arial" pitchFamily="34" charset="-120"/>
              </a:rPr>
              <a:t>
</a:t>
            </a:r>
            <a:pPr indent="0" marL="0">
              <a:lnSpc>
                <a:spcPts val="1645"/>
              </a:lnSpc>
              <a:buNone/>
            </a:pPr>
            <a:r>
              <a:rPr lang="en-US" sz="1275" dirty="0">
                <a:solidFill>
                  <a:srgbClr val="FFFFFF"/>
                </a:solidFill>
                <a:latin typeface="Arial" pitchFamily="34" charset="0"/>
                <a:ea typeface="Arial" pitchFamily="34" charset="-122"/>
                <a:cs typeface="Arial" pitchFamily="34" charset="-120"/>
              </a:rPr>
              <a:t>membrane reaches +40mV. Repolarisation: K⁺ rushes out → returns to resting potential.</a:t>
            </a:r>
            <a:endParaRPr lang="en-US" sz="1275" dirty="0"/>
          </a:p>
        </p:txBody>
      </p:sp>
      <p:sp>
        <p:nvSpPr>
          <p:cNvPr id="16" name="Text 10"/>
          <p:cNvSpPr/>
          <p:nvPr/>
        </p:nvSpPr>
        <p:spPr>
          <a:xfrm>
            <a:off x="714375" y="4371975"/>
            <a:ext cx="8769548" cy="626864"/>
          </a:xfrm>
          <a:prstGeom prst="rect">
            <a:avLst/>
          </a:prstGeom>
          <a:noFill/>
          <a:ln/>
        </p:spPr>
        <p:txBody>
          <a:bodyPr wrap="square" lIns="0" tIns="0" rIns="0" bIns="0" rtlCol="0" anchor="ctr" vert="horz"/>
          <a:lstStyle/>
          <a:p>
            <a:pPr indent="0" marL="0">
              <a:lnSpc>
                <a:spcPts val="1645"/>
              </a:lnSpc>
              <a:buNone/>
            </a:pPr>
            <a:r>
              <a:rPr lang="en-US" sz="1275" dirty="0">
                <a:solidFill>
                  <a:srgbClr val="FFFFFF"/>
                </a:solidFill>
                <a:latin typeface="Arial" pitchFamily="34" charset="0"/>
                <a:ea typeface="Arial" pitchFamily="34" charset="-122"/>
                <a:cs typeface="Arial" pitchFamily="34" charset="-120"/>
              </a:rPr>
              <a:t>Synaptic Transmission: Electrical signal → vesicles release neurotransmitters → diffuse across</a:t>
            </a:r>
            <a:pPr indent="0" marL="0">
              <a:lnSpc>
                <a:spcPts val="1645"/>
              </a:lnSpc>
              <a:buNone/>
            </a:pPr>
            <a:r>
              <a:rPr lang="en-US" sz="1275" dirty="0">
                <a:solidFill>
                  <a:srgbClr val="FFFFFF"/>
                </a:solidFill>
                <a:latin typeface="Arial" pitchFamily="34" charset="0"/>
                <a:ea typeface="Arial" pitchFamily="34" charset="-122"/>
                <a:cs typeface="Arial" pitchFamily="34" charset="-120"/>
              </a:rPr>
              <a:t>
</a:t>
            </a:r>
            <a:pPr indent="0" marL="0">
              <a:lnSpc>
                <a:spcPts val="1645"/>
              </a:lnSpc>
              <a:buNone/>
            </a:pPr>
            <a:r>
              <a:rPr lang="en-US" sz="1275" dirty="0">
                <a:solidFill>
                  <a:srgbClr val="FFFFFF"/>
                </a:solidFill>
                <a:latin typeface="Arial" pitchFamily="34" charset="0"/>
                <a:ea typeface="Arial" pitchFamily="34" charset="-122"/>
                <a:cs typeface="Arial" pitchFamily="34" charset="-120"/>
              </a:rPr>
              <a:t>synaptic cleft → bind to postsynaptic receptors → EPSP (excitatory) or IPSP (inhibitory). Reuptake,</a:t>
            </a:r>
            <a:pPr indent="0" marL="0">
              <a:lnSpc>
                <a:spcPts val="1645"/>
              </a:lnSpc>
              <a:buNone/>
            </a:pPr>
            <a:r>
              <a:rPr lang="en-US" sz="1275" dirty="0">
                <a:solidFill>
                  <a:srgbClr val="FFFFFF"/>
                </a:solidFill>
                <a:latin typeface="Arial" pitchFamily="34" charset="0"/>
                <a:ea typeface="Arial" pitchFamily="34" charset="-122"/>
                <a:cs typeface="Arial" pitchFamily="34" charset="-120"/>
              </a:rPr>
              <a:t>
</a:t>
            </a:r>
            <a:pPr indent="0" marL="0">
              <a:lnSpc>
                <a:spcPts val="1645"/>
              </a:lnSpc>
              <a:buNone/>
            </a:pPr>
            <a:r>
              <a:rPr lang="en-US" sz="1275" dirty="0">
                <a:solidFill>
                  <a:srgbClr val="FFFFFF"/>
                </a:solidFill>
                <a:latin typeface="Arial" pitchFamily="34" charset="0"/>
                <a:ea typeface="Arial" pitchFamily="34" charset="-122"/>
                <a:cs typeface="Arial" pitchFamily="34" charset="-120"/>
              </a:rPr>
              <a:t>enzymatic degradation, or diffusion terminates the signal.</a:t>
            </a:r>
            <a:endParaRPr lang="en-US" sz="1275" dirty="0"/>
          </a:p>
        </p:txBody>
      </p:sp>
      <p:sp>
        <p:nvSpPr>
          <p:cNvPr id="17" name="Text 11"/>
          <p:cNvSpPr/>
          <p:nvPr/>
        </p:nvSpPr>
        <p:spPr>
          <a:xfrm>
            <a:off x="714375" y="4981575"/>
            <a:ext cx="9283005" cy="417909"/>
          </a:xfrm>
          <a:prstGeom prst="rect">
            <a:avLst/>
          </a:prstGeom>
          <a:noFill/>
          <a:ln/>
        </p:spPr>
        <p:txBody>
          <a:bodyPr wrap="square" lIns="0" tIns="0" rIns="0" bIns="0" rtlCol="0" anchor="ctr" vert="horz"/>
          <a:lstStyle/>
          <a:p>
            <a:pPr indent="0" marL="0">
              <a:lnSpc>
                <a:spcPts val="1645"/>
              </a:lnSpc>
              <a:buNone/>
            </a:pPr>
            <a:r>
              <a:rPr lang="en-US" sz="1275" dirty="0">
                <a:solidFill>
                  <a:srgbClr val="FFFFFF"/>
                </a:solidFill>
                <a:latin typeface="Arial" pitchFamily="34" charset="0"/>
                <a:ea typeface="Arial" pitchFamily="34" charset="-122"/>
                <a:cs typeface="Arial" pitchFamily="34" charset="-120"/>
              </a:rPr>
              <a:t>Key Study – Hodgkin &amp; Huxley (1952): Nobel Prize-winning work using squid giant axon to describe the</a:t>
            </a:r>
            <a:pPr indent="0" marL="0">
              <a:lnSpc>
                <a:spcPts val="1645"/>
              </a:lnSpc>
              <a:buNone/>
            </a:pPr>
            <a:r>
              <a:rPr lang="en-US" sz="1275" dirty="0">
                <a:solidFill>
                  <a:srgbClr val="FFFFFF"/>
                </a:solidFill>
                <a:latin typeface="Arial" pitchFamily="34" charset="0"/>
                <a:ea typeface="Arial" pitchFamily="34" charset="-122"/>
                <a:cs typeface="Arial" pitchFamily="34" charset="-120"/>
              </a:rPr>
              <a:t>
</a:t>
            </a:r>
            <a:pPr indent="0" marL="0">
              <a:lnSpc>
                <a:spcPts val="1645"/>
              </a:lnSpc>
              <a:buNone/>
            </a:pPr>
            <a:r>
              <a:rPr lang="en-US" sz="1275" dirty="0">
                <a:solidFill>
                  <a:srgbClr val="FFFFFF"/>
                </a:solidFill>
                <a:latin typeface="Arial" pitchFamily="34" charset="0"/>
                <a:ea typeface="Arial" pitchFamily="34" charset="-122"/>
                <a:cs typeface="Arial" pitchFamily="34" charset="-120"/>
              </a:rPr>
              <a:t>ionic basis of the action potential. Foundational to all subsequent neuroscience.</a:t>
            </a:r>
            <a:endParaRPr lang="en-US" sz="1275" dirty="0"/>
          </a:p>
        </p:txBody>
      </p:sp>
      <p:sp>
        <p:nvSpPr>
          <p:cNvPr id="18" name="Text 12"/>
          <p:cNvSpPr/>
          <p:nvPr/>
        </p:nvSpPr>
        <p:spPr>
          <a:xfrm>
            <a:off x="8704808" y="123825"/>
            <a:ext cx="3257550" cy="215354"/>
          </a:xfrm>
          <a:prstGeom prst="rect">
            <a:avLst/>
          </a:prstGeom>
          <a:noFill/>
          <a:ln/>
        </p:spPr>
        <p:txBody>
          <a:bodyPr wrap="square" lIns="0" tIns="0" rIns="0" bIns="0" rtlCol="0" anchor="ctr" vert="horz"/>
          <a:lstStyle/>
          <a:p>
            <a:pPr algn="r" indent="0" marL="0">
              <a:lnSpc>
                <a:spcPts val="1696"/>
              </a:lnSpc>
              <a:buNone/>
            </a:pPr>
            <a:r>
              <a:rPr lang="en-US" sz="1425" dirty="0">
                <a:solidFill>
                  <a:srgbClr val="FFFFFF"/>
                </a:solidFill>
                <a:latin typeface="Arial" pitchFamily="34" charset="0"/>
                <a:ea typeface="Arial" pitchFamily="34" charset="-122"/>
                <a:cs typeface="Arial" pitchFamily="34" charset="-120"/>
              </a:rPr>
              <a:t>Slide 8 of 20</a:t>
            </a:r>
            <a:endParaRPr lang="en-US" sz="1425" dirty="0"/>
          </a:p>
        </p:txBody>
      </p:sp>
      <p:sp>
        <p:nvSpPr>
          <p:cNvPr id="19" name="Text 13"/>
          <p:cNvSpPr/>
          <p:nvPr/>
        </p:nvSpPr>
        <p:spPr>
          <a:xfrm>
            <a:off x="285750" y="123825"/>
            <a:ext cx="4754880" cy="181421"/>
          </a:xfrm>
          <a:prstGeom prst="rect">
            <a:avLst/>
          </a:prstGeom>
          <a:noFill/>
          <a:ln/>
        </p:spPr>
        <p:txBody>
          <a:bodyPr wrap="square" lIns="0" tIns="0" rIns="0" bIns="0" rtlCol="0" anchor="ctr" vert="horz"/>
          <a:lstStyle/>
          <a:p>
            <a:pPr indent="0" marL="0">
              <a:lnSpc>
                <a:spcPts val="1428"/>
              </a:lnSpc>
              <a:buNone/>
            </a:pPr>
            <a:r>
              <a:rPr lang="en-US" sz="1200" b="1" dirty="0">
                <a:solidFill>
                  <a:srgbClr val="F0C451"/>
                </a:solidFill>
                <a:latin typeface="Arial" pitchFamily="34" charset="0"/>
                <a:ea typeface="Arial" pitchFamily="34" charset="-122"/>
                <a:cs typeface="Arial" pitchFamily="34" charset="-120"/>
              </a:rPr>
              <a:t>PSYCH403 · Biopsychology</a:t>
            </a:r>
            <a:endParaRPr lang="en-US"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2192000" cy="6858000"/>
          </a:xfrm>
          <a:prstGeom prst="rect">
            <a:avLst/>
          </a:prstGeom>
        </p:spPr>
      </p:pic>
      <p:pic>
        <p:nvPicPr>
          <p:cNvPr id="3" name="Image 1" descr="preencoded.png">    </p:cNvPr>
          <p:cNvPicPr>
            <a:picLocks noChangeAspect="1"/>
          </p:cNvPicPr>
          <p:nvPr/>
        </p:nvPicPr>
        <p:blipFill>
          <a:blip r:embed="rId2"/>
          <a:stretch>
            <a:fillRect/>
          </a:stretch>
        </p:blipFill>
        <p:spPr>
          <a:xfrm>
            <a:off x="524173" y="5554861"/>
            <a:ext cx="304800" cy="253603"/>
          </a:xfrm>
          <a:prstGeom prst="rect">
            <a:avLst/>
          </a:prstGeom>
        </p:spPr>
      </p:pic>
      <p:pic>
        <p:nvPicPr>
          <p:cNvPr id="4" name="Image 2" descr="preencoded.png">    </p:cNvPr>
          <p:cNvPicPr>
            <a:picLocks noChangeAspect="1"/>
          </p:cNvPicPr>
          <p:nvPr/>
        </p:nvPicPr>
        <p:blipFill>
          <a:blip r:embed="rId3"/>
          <a:stretch>
            <a:fillRect/>
          </a:stretch>
        </p:blipFill>
        <p:spPr>
          <a:xfrm>
            <a:off x="8973294" y="3771900"/>
            <a:ext cx="2755255" cy="1440061"/>
          </a:xfrm>
          <a:prstGeom prst="rect">
            <a:avLst/>
          </a:prstGeom>
        </p:spPr>
      </p:pic>
      <p:pic>
        <p:nvPicPr>
          <p:cNvPr id="5" name="Image 3" descr="preencoded.png">    </p:cNvPr>
          <p:cNvPicPr>
            <a:picLocks noChangeAspect="1"/>
          </p:cNvPicPr>
          <p:nvPr/>
        </p:nvPicPr>
        <p:blipFill>
          <a:blip r:embed="rId4"/>
          <a:stretch>
            <a:fillRect/>
          </a:stretch>
        </p:blipFill>
        <p:spPr>
          <a:xfrm>
            <a:off x="9399984" y="1913334"/>
            <a:ext cx="1865263" cy="1776115"/>
          </a:xfrm>
          <a:prstGeom prst="rect">
            <a:avLst/>
          </a:prstGeom>
        </p:spPr>
      </p:pic>
      <p:pic>
        <p:nvPicPr>
          <p:cNvPr id="6" name="Image 4" descr="preencoded.png">    </p:cNvPr>
          <p:cNvPicPr>
            <a:picLocks noChangeAspect="1"/>
          </p:cNvPicPr>
          <p:nvPr/>
        </p:nvPicPr>
        <p:blipFill>
          <a:blip r:embed="rId5"/>
          <a:stretch>
            <a:fillRect/>
          </a:stretch>
        </p:blipFill>
        <p:spPr>
          <a:xfrm>
            <a:off x="9021961" y="1563588"/>
            <a:ext cx="304800" cy="274290"/>
          </a:xfrm>
          <a:prstGeom prst="rect">
            <a:avLst/>
          </a:prstGeom>
        </p:spPr>
      </p:pic>
      <p:pic>
        <p:nvPicPr>
          <p:cNvPr id="7" name="Image 5" descr="preencoded.png">    </p:cNvPr>
          <p:cNvPicPr>
            <a:picLocks noChangeAspect="1"/>
          </p:cNvPicPr>
          <p:nvPr/>
        </p:nvPicPr>
        <p:blipFill>
          <a:blip r:embed="rId6"/>
          <a:stretch>
            <a:fillRect/>
          </a:stretch>
        </p:blipFill>
        <p:spPr>
          <a:xfrm>
            <a:off x="548580" y="1563588"/>
            <a:ext cx="280392" cy="246757"/>
          </a:xfrm>
          <a:prstGeom prst="rect">
            <a:avLst/>
          </a:prstGeom>
        </p:spPr>
      </p:pic>
      <p:sp>
        <p:nvSpPr>
          <p:cNvPr id="8" name="Text 0"/>
          <p:cNvSpPr/>
          <p:nvPr/>
        </p:nvSpPr>
        <p:spPr>
          <a:xfrm>
            <a:off x="504825" y="666750"/>
            <a:ext cx="25885140" cy="491430"/>
          </a:xfrm>
          <a:prstGeom prst="rect">
            <a:avLst/>
          </a:prstGeom>
          <a:noFill/>
          <a:ln/>
        </p:spPr>
        <p:txBody>
          <a:bodyPr wrap="square" lIns="0" tIns="0" rIns="0" bIns="0" rtlCol="0" anchor="ctr" vert="horz"/>
          <a:lstStyle/>
          <a:p>
            <a:pPr indent="0" marL="0">
              <a:lnSpc>
                <a:spcPts val="3870"/>
              </a:lnSpc>
              <a:buNone/>
            </a:pPr>
            <a:r>
              <a:rPr lang="en-US" sz="3225" b="1" dirty="0">
                <a:solidFill>
                  <a:srgbClr val="FFFFFF"/>
                </a:solidFill>
                <a:latin typeface="Arial" pitchFamily="34" charset="0"/>
                <a:ea typeface="Arial" pitchFamily="34" charset="-122"/>
                <a:cs typeface="Arial" pitchFamily="34" charset="-120"/>
              </a:rPr>
              <a:t>Session 7: Neurotransmitters &amp; Synaptic Transmission</a:t>
            </a:r>
            <a:endParaRPr lang="en-US" sz="3225" dirty="0"/>
          </a:p>
        </p:txBody>
      </p:sp>
      <p:sp>
        <p:nvSpPr>
          <p:cNvPr id="9" name="Text 1"/>
          <p:cNvSpPr/>
          <p:nvPr/>
        </p:nvSpPr>
        <p:spPr>
          <a:xfrm>
            <a:off x="876300" y="1581150"/>
            <a:ext cx="3154680" cy="262830"/>
          </a:xfrm>
          <a:prstGeom prst="rect">
            <a:avLst/>
          </a:prstGeom>
          <a:noFill/>
          <a:ln/>
        </p:spPr>
        <p:txBody>
          <a:bodyPr wrap="square" lIns="0" tIns="0" rIns="0" bIns="0" rtlCol="0" anchor="ctr" vert="horz"/>
          <a:lstStyle/>
          <a:p>
            <a:pPr indent="0" marL="0">
              <a:lnSpc>
                <a:spcPts val="2070"/>
              </a:lnSpc>
              <a:buNone/>
            </a:pPr>
            <a:r>
              <a:rPr lang="en-US" sz="1725" b="1" dirty="0">
                <a:solidFill>
                  <a:srgbClr val="E0C268"/>
                </a:solidFill>
                <a:latin typeface="Arial" pitchFamily="34" charset="0"/>
                <a:ea typeface="Arial" pitchFamily="34" charset="-122"/>
                <a:cs typeface="Arial" pitchFamily="34" charset="-120"/>
              </a:rPr>
              <a:t>Main Content</a:t>
            </a:r>
            <a:endParaRPr lang="en-US" sz="1725" dirty="0"/>
          </a:p>
        </p:txBody>
      </p:sp>
      <p:sp>
        <p:nvSpPr>
          <p:cNvPr id="10" name="Text 2"/>
          <p:cNvSpPr/>
          <p:nvPr/>
        </p:nvSpPr>
        <p:spPr>
          <a:xfrm>
            <a:off x="571500" y="5562600"/>
            <a:ext cx="4663440" cy="274290"/>
          </a:xfrm>
          <a:prstGeom prst="rect">
            <a:avLst/>
          </a:prstGeom>
          <a:noFill/>
          <a:ln/>
        </p:spPr>
        <p:txBody>
          <a:bodyPr wrap="square" lIns="0" tIns="0" rIns="0" bIns="0" rtlCol="0" anchor="ctr" vert="horz"/>
          <a:lstStyle/>
          <a:p>
            <a:pPr indent="0" marL="0">
              <a:lnSpc>
                <a:spcPts val="2160"/>
              </a:lnSpc>
              <a:buNone/>
            </a:pPr>
            <a:r>
              <a:rPr lang="en-US" sz="1800" b="1" dirty="0">
                <a:solidFill>
                  <a:srgbClr val="FFFFFF"/>
                </a:solidFill>
                <a:latin typeface="Arial" pitchFamily="34" charset="0"/>
                <a:ea typeface="Arial" pitchFamily="34" charset="-122"/>
                <a:cs typeface="Arial" pitchFamily="34" charset="-120"/>
              </a:rPr>
              <a:t>Discussion Prompt</a:t>
            </a:r>
            <a:endParaRPr lang="en-US" sz="1800" dirty="0"/>
          </a:p>
        </p:txBody>
      </p:sp>
      <p:sp>
        <p:nvSpPr>
          <p:cNvPr id="11" name="Text 3"/>
          <p:cNvSpPr/>
          <p:nvPr/>
        </p:nvSpPr>
        <p:spPr>
          <a:xfrm>
            <a:off x="533400" y="5876925"/>
            <a:ext cx="12604403" cy="659904"/>
          </a:xfrm>
          <a:prstGeom prst="rect">
            <a:avLst/>
          </a:prstGeom>
          <a:noFill/>
          <a:ln/>
        </p:spPr>
        <p:txBody>
          <a:bodyPr wrap="square" lIns="0" tIns="0" rIns="0" bIns="0" rtlCol="0" anchor="ctr" vert="horz"/>
          <a:lstStyle/>
          <a:p>
            <a:pPr indent="0" marL="0">
              <a:lnSpc>
                <a:spcPts val="1733"/>
              </a:lnSpc>
              <a:buNone/>
            </a:pPr>
            <a:r>
              <a:rPr lang="en-US" sz="1575" dirty="0">
                <a:solidFill>
                  <a:srgbClr val="000000"/>
                </a:solidFill>
                <a:latin typeface="Microsoft YaHei" pitchFamily="34" charset="0"/>
                <a:ea typeface="Microsoft YaHei" pitchFamily="34" charset="-122"/>
                <a:cs typeface="Microsoft YaHei" pitchFamily="34" charset="-120"/>
              </a:rPr>
              <a:t>To what extent does the dopamine hypothesis provide a satisfactory explanation for schizophrenia? Critically</a:t>
            </a:r>
            <a:pPr indent="0" marL="0">
              <a:lnSpc>
                <a:spcPts val="1733"/>
              </a:lnSpc>
              <a:buNone/>
            </a:pPr>
            <a:r>
              <a:rPr lang="en-US" sz="1575" dirty="0">
                <a:solidFill>
                  <a:srgbClr val="000000"/>
                </a:solidFill>
                <a:latin typeface="Microsoft YaHei" pitchFamily="34" charset="0"/>
                <a:ea typeface="Microsoft YaHei" pitchFamily="34" charset="-122"/>
                <a:cs typeface="Microsoft YaHei" pitchFamily="34" charset="-120"/>
              </a:rPr>
              <a:t>
</a:t>
            </a:r>
            <a:pPr indent="0" marL="0">
              <a:lnSpc>
                <a:spcPts val="1733"/>
              </a:lnSpc>
              <a:buNone/>
            </a:pPr>
            <a:r>
              <a:rPr lang="en-US" sz="1575" dirty="0">
                <a:solidFill>
                  <a:srgbClr val="000000"/>
                </a:solidFill>
                <a:latin typeface="Microsoft YaHei" pitchFamily="34" charset="0"/>
                <a:ea typeface="Microsoft YaHei" pitchFamily="34" charset="-122"/>
                <a:cs typeface="Microsoft YaHei" pitchFamily="34" charset="-120"/>
              </a:rPr>
              <a:t>evaluate the evidence for and against the role of neurotransmitter imbalance in the aetiology of mental health</a:t>
            </a:r>
            <a:pPr indent="0" marL="0">
              <a:lnSpc>
                <a:spcPts val="1733"/>
              </a:lnSpc>
              <a:buNone/>
            </a:pPr>
            <a:r>
              <a:rPr lang="en-US" sz="1575" dirty="0">
                <a:solidFill>
                  <a:srgbClr val="000000"/>
                </a:solidFill>
                <a:latin typeface="Microsoft YaHei" pitchFamily="34" charset="0"/>
                <a:ea typeface="Microsoft YaHei" pitchFamily="34" charset="-122"/>
                <a:cs typeface="Microsoft YaHei" pitchFamily="34" charset="-120"/>
              </a:rPr>
              <a:t>
</a:t>
            </a:r>
            <a:pPr indent="0" marL="0">
              <a:lnSpc>
                <a:spcPts val="1733"/>
              </a:lnSpc>
              <a:buNone/>
            </a:pPr>
            <a:r>
              <a:rPr lang="en-US" sz="1575" dirty="0">
                <a:solidFill>
                  <a:srgbClr val="000000"/>
                </a:solidFill>
                <a:latin typeface="Microsoft YaHei" pitchFamily="34" charset="0"/>
                <a:ea typeface="Microsoft YaHei" pitchFamily="34" charset="-122"/>
                <a:cs typeface="Microsoft YaHei" pitchFamily="34" charset="-120"/>
              </a:rPr>
              <a:t>disorders.</a:t>
            </a:r>
            <a:endParaRPr lang="en-US" sz="1575" dirty="0"/>
          </a:p>
        </p:txBody>
      </p:sp>
      <p:sp>
        <p:nvSpPr>
          <p:cNvPr id="12" name="Text 4"/>
          <p:cNvSpPr/>
          <p:nvPr/>
        </p:nvSpPr>
        <p:spPr>
          <a:xfrm>
            <a:off x="9334500" y="1581150"/>
            <a:ext cx="4469130" cy="262830"/>
          </a:xfrm>
          <a:prstGeom prst="rect">
            <a:avLst/>
          </a:prstGeom>
          <a:noFill/>
          <a:ln/>
        </p:spPr>
        <p:txBody>
          <a:bodyPr wrap="square" lIns="0" tIns="0" rIns="0" bIns="0" rtlCol="0" anchor="ctr" vert="horz"/>
          <a:lstStyle/>
          <a:p>
            <a:pPr indent="0" marL="0">
              <a:lnSpc>
                <a:spcPts val="2070"/>
              </a:lnSpc>
              <a:buNone/>
            </a:pPr>
            <a:r>
              <a:rPr lang="en-US" sz="1725" b="1" dirty="0">
                <a:solidFill>
                  <a:srgbClr val="E0C268"/>
                </a:solidFill>
                <a:latin typeface="Arial" pitchFamily="34" charset="0"/>
                <a:ea typeface="Arial" pitchFamily="34" charset="-122"/>
                <a:cs typeface="Arial" pitchFamily="34" charset="-120"/>
              </a:rPr>
              <a:t>Visual Suggestion</a:t>
            </a:r>
            <a:endParaRPr lang="en-US" sz="1725" dirty="0"/>
          </a:p>
        </p:txBody>
      </p:sp>
      <p:sp>
        <p:nvSpPr>
          <p:cNvPr id="13" name="Text 5"/>
          <p:cNvSpPr/>
          <p:nvPr/>
        </p:nvSpPr>
        <p:spPr>
          <a:xfrm>
            <a:off x="533400" y="1905000"/>
            <a:ext cx="9345811" cy="583109"/>
          </a:xfrm>
          <a:prstGeom prst="rect">
            <a:avLst/>
          </a:prstGeom>
          <a:noFill/>
          <a:ln/>
        </p:spPr>
        <p:txBody>
          <a:bodyPr wrap="square" lIns="0" tIns="0" rIns="0" bIns="0" rtlCol="0" anchor="ctr" vert="horz"/>
          <a:lstStyle/>
          <a:p>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Definition: Neurotransmitters are chemical messengers released from presynaptic terminals that</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bind to postsynaptic receptors to either excite or inhibit the target neuron. Over 100 neurotransmitters</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530"/>
              </a:lnSpc>
              <a:buNone/>
            </a:pPr>
            <a:r>
              <a:rPr lang="en-US" sz="1275" dirty="0">
                <a:solidFill>
                  <a:srgbClr val="FFFFFF"/>
                </a:solidFill>
                <a:latin typeface="Microsoft YaHei" pitchFamily="34" charset="0"/>
                <a:ea typeface="Microsoft YaHei" pitchFamily="34" charset="-122"/>
                <a:cs typeface="Microsoft YaHei" pitchFamily="34" charset="-120"/>
              </a:rPr>
              <a:t>identified.</a:t>
            </a:r>
            <a:endParaRPr lang="en-US" sz="1275" dirty="0"/>
          </a:p>
        </p:txBody>
      </p:sp>
      <p:sp>
        <p:nvSpPr>
          <p:cNvPr id="14" name="Text 6"/>
          <p:cNvSpPr/>
          <p:nvPr/>
        </p:nvSpPr>
        <p:spPr>
          <a:xfrm>
            <a:off x="533400" y="2457450"/>
            <a:ext cx="8926711" cy="565696"/>
          </a:xfrm>
          <a:prstGeom prst="rect">
            <a:avLst/>
          </a:prstGeom>
          <a:noFill/>
          <a:ln/>
        </p:spPr>
        <p:txBody>
          <a:bodyPr wrap="square" lIns="0" tIns="0" rIns="0" bIns="0" rtlCol="0" anchor="ctr" vert="horz"/>
          <a:lstStyle/>
          <a:p>
            <a:pPr indent="0" marL="0">
              <a:lnSpc>
                <a:spcPts val="1485"/>
              </a:lnSpc>
              <a:buNone/>
            </a:pPr>
            <a:r>
              <a:rPr lang="en-US" sz="1350" dirty="0">
                <a:solidFill>
                  <a:srgbClr val="FFFFFF"/>
                </a:solidFill>
                <a:latin typeface="Microsoft YaHei" pitchFamily="34" charset="0"/>
                <a:ea typeface="Microsoft YaHei" pitchFamily="34" charset="-122"/>
                <a:cs typeface="Microsoft YaHei" pitchFamily="34" charset="-120"/>
              </a:rPr>
              <a:t>Key Neurotransmitters:</a:t>
            </a:r>
            <a:pPr indent="0" marL="0">
              <a:lnSpc>
                <a:spcPts val="1485"/>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85"/>
              </a:lnSpc>
              <a:buNone/>
            </a:pPr>
            <a:r>
              <a:rPr lang="en-US" sz="1350" dirty="0">
                <a:solidFill>
                  <a:srgbClr val="FFFFFF"/>
                </a:solidFill>
                <a:latin typeface="Microsoft YaHei" pitchFamily="34" charset="0"/>
                <a:ea typeface="Microsoft YaHei" pitchFamily="34" charset="-122"/>
                <a:cs typeface="Microsoft YaHei" pitchFamily="34" charset="-120"/>
              </a:rPr>
              <a:t>○ Dopamine: Reward, motivation, motor control. Implicated in schizophrenia (excess) and</a:t>
            </a:r>
            <a:pPr indent="0" marL="0">
              <a:lnSpc>
                <a:spcPts val="1485"/>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85"/>
              </a:lnSpc>
              <a:buNone/>
            </a:pPr>
            <a:r>
              <a:rPr lang="en-US" sz="1350" dirty="0">
                <a:solidFill>
                  <a:srgbClr val="FFFFFF"/>
                </a:solidFill>
                <a:latin typeface="Microsoft YaHei" pitchFamily="34" charset="0"/>
                <a:ea typeface="Microsoft YaHei" pitchFamily="34" charset="-122"/>
                <a:cs typeface="Microsoft YaHei" pitchFamily="34" charset="-120"/>
              </a:rPr>
              <a:t>Parkinson's (deficit). Mesolimbic pathway = reward; nigrostriatal pathway = movement.</a:t>
            </a:r>
            <a:endParaRPr lang="en-US" sz="1350" dirty="0"/>
          </a:p>
        </p:txBody>
      </p:sp>
      <p:sp>
        <p:nvSpPr>
          <p:cNvPr id="15" name="Text 7"/>
          <p:cNvSpPr/>
          <p:nvPr/>
        </p:nvSpPr>
        <p:spPr>
          <a:xfrm>
            <a:off x="533400" y="3009900"/>
            <a:ext cx="9094440" cy="356295"/>
          </a:xfrm>
          <a:prstGeom prst="rect">
            <a:avLst/>
          </a:prstGeom>
          <a:noFill/>
          <a:ln/>
        </p:spPr>
        <p:txBody>
          <a:bodyPr wrap="square" lIns="0" tIns="0" rIns="0" bIns="0" rtlCol="0" anchor="ctr" vert="horz"/>
          <a:lstStyle/>
          <a:p>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 Serotonin (5-HT): Mood regulation, sleep, appetite. Low levels linked to depression. SSRIs (e.g.,</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fluoxetine) block reuptake to increase availability.</a:t>
            </a:r>
            <a:endParaRPr lang="en-US" sz="1275" dirty="0"/>
          </a:p>
        </p:txBody>
      </p:sp>
      <p:sp>
        <p:nvSpPr>
          <p:cNvPr id="16" name="Text 8"/>
          <p:cNvSpPr/>
          <p:nvPr/>
        </p:nvSpPr>
        <p:spPr>
          <a:xfrm>
            <a:off x="533400" y="3314700"/>
            <a:ext cx="8947696" cy="356295"/>
          </a:xfrm>
          <a:prstGeom prst="rect">
            <a:avLst/>
          </a:prstGeom>
          <a:noFill/>
          <a:ln/>
        </p:spPr>
        <p:txBody>
          <a:bodyPr wrap="square" lIns="0" tIns="0" rIns="0" bIns="0" rtlCol="0" anchor="ctr" vert="horz"/>
          <a:lstStyle/>
          <a:p>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 GABA (γ-aminobutyric acid): Primary inhibitory neurotransmitter. Reduces neural excitability.</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Benzodiazepines enhance GABA activity → anxiolytic effect.</a:t>
            </a:r>
            <a:endParaRPr lang="en-US" sz="1275" dirty="0"/>
          </a:p>
        </p:txBody>
      </p:sp>
      <p:sp>
        <p:nvSpPr>
          <p:cNvPr id="17" name="Text 9"/>
          <p:cNvSpPr/>
          <p:nvPr/>
        </p:nvSpPr>
        <p:spPr>
          <a:xfrm>
            <a:off x="533400" y="3695700"/>
            <a:ext cx="8570565" cy="356295"/>
          </a:xfrm>
          <a:prstGeom prst="rect">
            <a:avLst/>
          </a:prstGeom>
          <a:noFill/>
          <a:ln/>
        </p:spPr>
        <p:txBody>
          <a:bodyPr wrap="square" lIns="0" tIns="0" rIns="0" bIns="0" rtlCol="0" anchor="ctr" vert="horz"/>
          <a:lstStyle/>
          <a:p>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 Glutamate: Primary excitatory neurotransmitter. Essential for learning and memory (LTP).</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Excess linked to excitotoxicity in stroke/TBI.</a:t>
            </a:r>
            <a:endParaRPr lang="en-US" sz="1275" dirty="0"/>
          </a:p>
        </p:txBody>
      </p:sp>
      <p:sp>
        <p:nvSpPr>
          <p:cNvPr id="18" name="Text 10"/>
          <p:cNvSpPr/>
          <p:nvPr/>
        </p:nvSpPr>
        <p:spPr>
          <a:xfrm>
            <a:off x="533400" y="3990975"/>
            <a:ext cx="8801100" cy="377130"/>
          </a:xfrm>
          <a:prstGeom prst="rect">
            <a:avLst/>
          </a:prstGeom>
          <a:noFill/>
          <a:ln/>
        </p:spPr>
        <p:txBody>
          <a:bodyPr wrap="square" lIns="0" tIns="0" rIns="0" bIns="0" rtlCol="0" anchor="ctr" vert="horz"/>
          <a:lstStyle/>
          <a:p>
            <a:pPr indent="0" marL="0">
              <a:lnSpc>
                <a:spcPts val="1485"/>
              </a:lnSpc>
              <a:buNone/>
            </a:pPr>
            <a:r>
              <a:rPr lang="en-US" sz="1350" dirty="0">
                <a:solidFill>
                  <a:srgbClr val="FFFFFF"/>
                </a:solidFill>
                <a:latin typeface="Microsoft YaHei" pitchFamily="34" charset="0"/>
                <a:ea typeface="Microsoft YaHei" pitchFamily="34" charset="-122"/>
                <a:cs typeface="Microsoft YaHei" pitchFamily="34" charset="-120"/>
              </a:rPr>
              <a:t>○ Acetylcholine (ACh): Muscle contraction, memory, attention. Deficit in Alzheimer's disease.</a:t>
            </a:r>
            <a:pPr indent="0" marL="0">
              <a:lnSpc>
                <a:spcPts val="1485"/>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85"/>
              </a:lnSpc>
              <a:buNone/>
            </a:pPr>
            <a:r>
              <a:rPr lang="en-US" sz="1350" dirty="0">
                <a:solidFill>
                  <a:srgbClr val="FFFFFF"/>
                </a:solidFill>
                <a:latin typeface="Microsoft YaHei" pitchFamily="34" charset="0"/>
                <a:ea typeface="Microsoft YaHei" pitchFamily="34" charset="-122"/>
                <a:cs typeface="Microsoft YaHei" pitchFamily="34" charset="-120"/>
              </a:rPr>
              <a:t>Nicotine mimics ACh at nicotinic receptors.</a:t>
            </a:r>
            <a:endParaRPr lang="en-US" sz="1350" dirty="0"/>
          </a:p>
        </p:txBody>
      </p:sp>
      <p:sp>
        <p:nvSpPr>
          <p:cNvPr id="19" name="Text 11"/>
          <p:cNvSpPr/>
          <p:nvPr/>
        </p:nvSpPr>
        <p:spPr>
          <a:xfrm>
            <a:off x="533400" y="4305300"/>
            <a:ext cx="18105120" cy="188565"/>
          </a:xfrm>
          <a:prstGeom prst="rect">
            <a:avLst/>
          </a:prstGeom>
          <a:noFill/>
          <a:ln/>
        </p:spPr>
        <p:txBody>
          <a:bodyPr wrap="square" lIns="0" tIns="0" rIns="0" bIns="0" rtlCol="0" anchor="ctr" vert="horz"/>
          <a:lstStyle/>
          <a:p>
            <a:pPr indent="0" marL="0">
              <a:lnSpc>
                <a:spcPts val="1485"/>
              </a:lnSpc>
              <a:buNone/>
            </a:pPr>
            <a:r>
              <a:rPr lang="en-US" sz="1350" dirty="0">
                <a:solidFill>
                  <a:srgbClr val="FFFFFF"/>
                </a:solidFill>
                <a:latin typeface="Microsoft YaHei" pitchFamily="34" charset="0"/>
                <a:ea typeface="Microsoft YaHei" pitchFamily="34" charset="-122"/>
                <a:cs typeface="Microsoft YaHei" pitchFamily="34" charset="-120"/>
              </a:rPr>
              <a:t>○ Noradrenaline: Arousal, attention, fight-or-flight. Implicated in PTSD and depression.</a:t>
            </a:r>
            <a:endParaRPr lang="en-US" sz="1350" dirty="0"/>
          </a:p>
        </p:txBody>
      </p:sp>
      <p:sp>
        <p:nvSpPr>
          <p:cNvPr id="20" name="Text 12"/>
          <p:cNvSpPr/>
          <p:nvPr/>
        </p:nvSpPr>
        <p:spPr>
          <a:xfrm>
            <a:off x="533400" y="4610100"/>
            <a:ext cx="9157246" cy="356295"/>
          </a:xfrm>
          <a:prstGeom prst="rect">
            <a:avLst/>
          </a:prstGeom>
          <a:noFill/>
          <a:ln/>
        </p:spPr>
        <p:txBody>
          <a:bodyPr wrap="square" lIns="0" tIns="0" rIns="0" bIns="0" rtlCol="0" anchor="ctr" vert="horz"/>
          <a:lstStyle/>
          <a:p>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Agonists vs. Antagonists: Agonists mimic neurotransmitter action (e.g., morphine = opioid agonist).</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
</a:t>
            </a:r>
            <a:pPr indent="0" marL="0">
              <a:lnSpc>
                <a:spcPts val="1402"/>
              </a:lnSpc>
              <a:buNone/>
            </a:pPr>
            <a:r>
              <a:rPr lang="en-US" sz="1275" dirty="0">
                <a:solidFill>
                  <a:srgbClr val="FFFFFF"/>
                </a:solidFill>
                <a:latin typeface="Microsoft YaHei" pitchFamily="34" charset="0"/>
                <a:ea typeface="Microsoft YaHei" pitchFamily="34" charset="-122"/>
                <a:cs typeface="Microsoft YaHei" pitchFamily="34" charset="-120"/>
              </a:rPr>
              <a:t>Antagonists block receptors (e.g., haloperidol = dopamine antagonist used in schizophrenia).</a:t>
            </a:r>
            <a:endParaRPr lang="en-US" sz="1275" dirty="0"/>
          </a:p>
        </p:txBody>
      </p:sp>
      <p:sp>
        <p:nvSpPr>
          <p:cNvPr id="21" name="Text 13"/>
          <p:cNvSpPr/>
          <p:nvPr/>
        </p:nvSpPr>
        <p:spPr>
          <a:xfrm>
            <a:off x="533400" y="4914900"/>
            <a:ext cx="8801100" cy="565696"/>
          </a:xfrm>
          <a:prstGeom prst="rect">
            <a:avLst/>
          </a:prstGeom>
          <a:noFill/>
          <a:ln/>
        </p:spPr>
        <p:txBody>
          <a:bodyPr wrap="square" lIns="0" tIns="0" rIns="0" bIns="0" rtlCol="0" anchor="ctr" vert="horz"/>
          <a:lstStyle/>
          <a:p>
            <a:pPr indent="0" marL="0">
              <a:lnSpc>
                <a:spcPts val="1485"/>
              </a:lnSpc>
              <a:buNone/>
            </a:pPr>
            <a:r>
              <a:rPr lang="en-US" sz="1350" dirty="0">
                <a:solidFill>
                  <a:srgbClr val="FFFFFF"/>
                </a:solidFill>
                <a:latin typeface="Microsoft YaHei" pitchFamily="34" charset="0"/>
                <a:ea typeface="Microsoft YaHei" pitchFamily="34" charset="-122"/>
                <a:cs typeface="Microsoft YaHei" pitchFamily="34" charset="-120"/>
              </a:rPr>
              <a:t>Critical Evaluation: The monoamine hypothesis of depression (low serotonin/noradrenaline) is</a:t>
            </a:r>
            <a:pPr indent="0" marL="0">
              <a:lnSpc>
                <a:spcPts val="1485"/>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85"/>
              </a:lnSpc>
              <a:buNone/>
            </a:pPr>
            <a:r>
              <a:rPr lang="en-US" sz="1350" dirty="0">
                <a:solidFill>
                  <a:srgbClr val="FFFFFF"/>
                </a:solidFill>
                <a:latin typeface="Microsoft YaHei" pitchFamily="34" charset="0"/>
                <a:ea typeface="Microsoft YaHei" pitchFamily="34" charset="-122"/>
                <a:cs typeface="Microsoft YaHei" pitchFamily="34" charset="-120"/>
              </a:rPr>
              <a:t>oversimplified – SSRIs work in weeks despite immediate serotonin increase, suggesting</a:t>
            </a:r>
            <a:pPr indent="0" marL="0">
              <a:lnSpc>
                <a:spcPts val="1485"/>
              </a:lnSpc>
              <a:buNone/>
            </a:pPr>
            <a:r>
              <a:rPr lang="en-US" sz="1350" dirty="0">
                <a:solidFill>
                  <a:srgbClr val="FFFFFF"/>
                </a:solidFill>
                <a:latin typeface="Microsoft YaHei" pitchFamily="34" charset="0"/>
                <a:ea typeface="Microsoft YaHei" pitchFamily="34" charset="-122"/>
                <a:cs typeface="Microsoft YaHei" pitchFamily="34" charset="-120"/>
              </a:rPr>
              <a:t>
</a:t>
            </a:r>
            <a:pPr indent="0" marL="0">
              <a:lnSpc>
                <a:spcPts val="1485"/>
              </a:lnSpc>
              <a:buNone/>
            </a:pPr>
            <a:r>
              <a:rPr lang="en-US" sz="1350" dirty="0">
                <a:solidFill>
                  <a:srgbClr val="FFFFFF"/>
                </a:solidFill>
                <a:latin typeface="Microsoft YaHei" pitchFamily="34" charset="0"/>
                <a:ea typeface="Microsoft YaHei" pitchFamily="34" charset="-122"/>
                <a:cs typeface="Microsoft YaHei" pitchFamily="34" charset="-120"/>
              </a:rPr>
              <a:t>neuroplasticity mechanisms are involved (Cowen, 2008).</a:t>
            </a:r>
            <a:endParaRPr lang="en-US" sz="1350" dirty="0"/>
          </a:p>
        </p:txBody>
      </p:sp>
      <p:sp>
        <p:nvSpPr>
          <p:cNvPr id="22" name="Text 14"/>
          <p:cNvSpPr/>
          <p:nvPr/>
        </p:nvSpPr>
        <p:spPr>
          <a:xfrm>
            <a:off x="9007673" y="95250"/>
            <a:ext cx="2914650" cy="161925"/>
          </a:xfrm>
          <a:prstGeom prst="rect">
            <a:avLst/>
          </a:prstGeom>
          <a:noFill/>
          <a:ln/>
        </p:spPr>
        <p:txBody>
          <a:bodyPr wrap="square" lIns="0" tIns="0" rIns="0" bIns="0" rtlCol="0" anchor="ctr" vert="horz"/>
          <a:lstStyle/>
          <a:p>
            <a:pPr algn="r" indent="0" marL="0">
              <a:lnSpc>
                <a:spcPts val="1275"/>
              </a:lnSpc>
              <a:buNone/>
            </a:pPr>
            <a:r>
              <a:rPr lang="en-US" sz="1275" i="1" dirty="0">
                <a:solidFill>
                  <a:srgbClr val="FFFFFF"/>
                </a:solidFill>
                <a:latin typeface="Microsoft YaHei" pitchFamily="34" charset="0"/>
                <a:ea typeface="Microsoft YaHei" pitchFamily="34" charset="-122"/>
                <a:cs typeface="Microsoft YaHei" pitchFamily="34" charset="-120"/>
              </a:rPr>
              <a:t>Slide 9 of 20</a:t>
            </a:r>
            <a:endParaRPr lang="en-US" sz="1275" dirty="0"/>
          </a:p>
        </p:txBody>
      </p:sp>
      <p:sp>
        <p:nvSpPr>
          <p:cNvPr id="23" name="Text 15"/>
          <p:cNvSpPr/>
          <p:nvPr/>
        </p:nvSpPr>
        <p:spPr>
          <a:xfrm>
            <a:off x="333375" y="95250"/>
            <a:ext cx="4754880" cy="152400"/>
          </a:xfrm>
          <a:prstGeom prst="rect">
            <a:avLst/>
          </a:prstGeom>
          <a:noFill/>
          <a:ln/>
        </p:spPr>
        <p:txBody>
          <a:bodyPr wrap="square" lIns="0" tIns="0" rIns="0" bIns="0" rtlCol="0" anchor="ctr" vert="horz"/>
          <a:lstStyle/>
          <a:p>
            <a:pPr indent="0" marL="0">
              <a:lnSpc>
                <a:spcPts val="1200"/>
              </a:lnSpc>
              <a:buNone/>
            </a:pPr>
            <a:r>
              <a:rPr lang="en-US" sz="1200" b="1" dirty="0">
                <a:solidFill>
                  <a:srgbClr val="E0C268"/>
                </a:solidFill>
                <a:latin typeface="Microsoft YaHei" pitchFamily="34" charset="0"/>
                <a:ea typeface="Microsoft YaHei" pitchFamily="34" charset="-122"/>
                <a:cs typeface="Microsoft YaHei" pitchFamily="34" charset="-120"/>
              </a:rPr>
              <a:t>PSYCH403 · Biopsychology</a:t>
            </a:r>
            <a:endParaRPr lang="en-US" sz="1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2026-03-04T09:58:27Z</dcterms:created>
  <dcterms:modified xsi:type="dcterms:W3CDTF">2026-03-04T09:58:27Z</dcterms:modified>
</cp:coreProperties>
</file>