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notesMasterIdLst>
    <p:notesMasterId r:id="rId22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image" Target="../media/image-10-5.png"/><Relationship Id="rId6" Type="http://schemas.openxmlformats.org/officeDocument/2006/relationships/image" Target="../media/image-10-6.png"/><Relationship Id="rId7" Type="http://schemas.openxmlformats.org/officeDocument/2006/relationships/image" Target="../media/image-10-7.pn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image" Target="../media/image-11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image" Target="../media/image-12-3.png"/><Relationship Id="rId4" Type="http://schemas.openxmlformats.org/officeDocument/2006/relationships/image" Target="../media/image-12-4.png"/><Relationship Id="rId5" Type="http://schemas.openxmlformats.org/officeDocument/2006/relationships/image" Target="../media/image-12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png"/><Relationship Id="rId4" Type="http://schemas.openxmlformats.org/officeDocument/2006/relationships/image" Target="../media/image-13-4.png"/><Relationship Id="rId5" Type="http://schemas.openxmlformats.org/officeDocument/2006/relationships/image" Target="../media/image-13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image" Target="../media/image-15-3.png"/><Relationship Id="rId4" Type="http://schemas.openxmlformats.org/officeDocument/2006/relationships/image" Target="../media/image-15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png"/><Relationship Id="rId3" Type="http://schemas.openxmlformats.org/officeDocument/2006/relationships/image" Target="../media/image-16-3.png"/><Relationship Id="rId4" Type="http://schemas.openxmlformats.org/officeDocument/2006/relationships/image" Target="../media/image-16-4.png"/><Relationship Id="rId5" Type="http://schemas.openxmlformats.org/officeDocument/2006/relationships/image" Target="../media/image-16-5.png"/><Relationship Id="rId6" Type="http://schemas.openxmlformats.org/officeDocument/2006/relationships/image" Target="../media/image-16-6.png"/><Relationship Id="rId7" Type="http://schemas.openxmlformats.org/officeDocument/2006/relationships/image" Target="../media/image-16-7.png"/><Relationship Id="rId8" Type="http://schemas.openxmlformats.org/officeDocument/2006/relationships/image" Target="../media/image-16-8.png"/><Relationship Id="rId9" Type="http://schemas.openxmlformats.org/officeDocument/2006/relationships/image" Target="../media/image-16-9.png"/><Relationship Id="rId10" Type="http://schemas.openxmlformats.org/officeDocument/2006/relationships/image" Target="../media/image-16-10.png"/><Relationship Id="rId11" Type="http://schemas.openxmlformats.org/officeDocument/2006/relationships/image" Target="../media/image-16-11.png"/><Relationship Id="rId12" Type="http://schemas.openxmlformats.org/officeDocument/2006/relationships/image" Target="../media/image-16-12.png"/><Relationship Id="rId13" Type="http://schemas.openxmlformats.org/officeDocument/2006/relationships/image" Target="../media/image-16-13.png"/><Relationship Id="rId14" Type="http://schemas.openxmlformats.org/officeDocument/2006/relationships/image" Target="../media/image-16-14.png"/><Relationship Id="rId15" Type="http://schemas.openxmlformats.org/officeDocument/2006/relationships/image" Target="../media/image-16-15.png"/><Relationship Id="rId16" Type="http://schemas.openxmlformats.org/officeDocument/2006/relationships/image" Target="../media/image-16-16.png"/><Relationship Id="rId17" Type="http://schemas.openxmlformats.org/officeDocument/2006/relationships/image" Target="../media/image-16-17.png"/><Relationship Id="rId18" Type="http://schemas.openxmlformats.org/officeDocument/2006/relationships/image" Target="../media/image-16-18.png"/><Relationship Id="rId19" Type="http://schemas.openxmlformats.org/officeDocument/2006/relationships/image" Target="../media/image-16-19.png"/><Relationship Id="rId20" Type="http://schemas.openxmlformats.org/officeDocument/2006/relationships/image" Target="../media/image-16-20.png"/><Relationship Id="rId21" Type="http://schemas.openxmlformats.org/officeDocument/2006/relationships/slideLayout" Target="../slideLayouts/slideLayout1.xml"/><Relationship Id="rId2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image" Target="../media/image-17-2.png"/><Relationship Id="rId3" Type="http://schemas.openxmlformats.org/officeDocument/2006/relationships/image" Target="../media/image-17-3.png"/><Relationship Id="rId4" Type="http://schemas.openxmlformats.org/officeDocument/2006/relationships/image" Target="../media/image-17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png"/><Relationship Id="rId3" Type="http://schemas.openxmlformats.org/officeDocument/2006/relationships/image" Target="../media/image-18-3.png"/><Relationship Id="rId4" Type="http://schemas.openxmlformats.org/officeDocument/2006/relationships/image" Target="../media/image-18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image" Target="../media/image-20-2.png"/><Relationship Id="rId3" Type="http://schemas.openxmlformats.org/officeDocument/2006/relationships/image" Target="../media/image-20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image" Target="../media/image-6-5.png"/><Relationship Id="rId6" Type="http://schemas.openxmlformats.org/officeDocument/2006/relationships/image" Target="../media/image-6-6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image" Target="../media/image-7-6.pn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image" Target="../media/image-9-6.png"/><Relationship Id="rId7" Type="http://schemas.openxmlformats.org/officeDocument/2006/relationships/image" Target="../media/image-9-7.pn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0550" y="600075"/>
            <a:ext cx="6737003" cy="164574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4320"/>
              </a:lnSpc>
              <a:buNone/>
            </a:pPr>
            <a:r>
              <a:rPr lang="en-US" sz="3600" b="1" dirty="0">
                <a:solidFill>
                  <a:srgbClr val="0B305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Unit PSYCH404: The</a:t>
            </a:r>
            <a:pPr algn="ctr" indent="0" marL="0">
              <a:lnSpc>
                <a:spcPts val="4320"/>
              </a:lnSpc>
              <a:buNone/>
            </a:pPr>
            <a:r>
              <a:rPr lang="en-US" sz="3600" b="1" dirty="0">
                <a:solidFill>
                  <a:srgbClr val="0B305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4320"/>
              </a:lnSpc>
              <a:buNone/>
            </a:pPr>
            <a:r>
              <a:rPr lang="en-US" sz="3600" b="1" dirty="0">
                <a:solidFill>
                  <a:srgbClr val="0B305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Development of</a:t>
            </a:r>
            <a:pPr algn="ctr" indent="0" marL="0">
              <a:lnSpc>
                <a:spcPts val="4320"/>
              </a:lnSpc>
              <a:buNone/>
            </a:pPr>
            <a:r>
              <a:rPr lang="en-US" sz="3600" b="1" dirty="0">
                <a:solidFill>
                  <a:srgbClr val="0B305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4320"/>
              </a:lnSpc>
              <a:buNone/>
            </a:pPr>
            <a:r>
              <a:rPr lang="en-US" sz="3600" b="1" dirty="0">
                <a:solidFill>
                  <a:srgbClr val="0B305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Psychological Attachments</a:t>
            </a:r>
            <a:endParaRPr lang="en-US" sz="3600" dirty="0"/>
          </a:p>
        </p:txBody>
      </p:sp>
      <p:sp>
        <p:nvSpPr>
          <p:cNvPr id="4" name="Text 1"/>
          <p:cNvSpPr/>
          <p:nvPr/>
        </p:nvSpPr>
        <p:spPr>
          <a:xfrm>
            <a:off x="838200" y="4095750"/>
            <a:ext cx="6391275" cy="139541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2747"/>
              </a:lnSpc>
              <a:buNone/>
            </a:pPr>
            <a:r>
              <a:rPr lang="en-US" sz="2475" b="1" dirty="0">
                <a:solidFill>
                  <a:srgbClr val="0B305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 comprehensive journey through</a:t>
            </a:r>
            <a:pPr algn="r" indent="0" marL="0">
              <a:lnSpc>
                <a:spcPts val="2747"/>
              </a:lnSpc>
              <a:buNone/>
            </a:pPr>
            <a:r>
              <a:rPr lang="en-US" sz="2475" b="1" dirty="0">
                <a:solidFill>
                  <a:srgbClr val="0B305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2747"/>
              </a:lnSpc>
              <a:buNone/>
            </a:pPr>
            <a:r>
              <a:rPr lang="en-US" sz="2475" b="1" dirty="0">
                <a:solidFill>
                  <a:srgbClr val="0B305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theories of psychological attachment</a:t>
            </a:r>
            <a:pPr algn="r" indent="0" marL="0">
              <a:lnSpc>
                <a:spcPts val="2747"/>
              </a:lnSpc>
              <a:buNone/>
            </a:pPr>
            <a:r>
              <a:rPr lang="en-US" sz="2475" b="1" dirty="0">
                <a:solidFill>
                  <a:srgbClr val="0B305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2747"/>
              </a:lnSpc>
              <a:buNone/>
            </a:pPr>
            <a:r>
              <a:rPr lang="en-US" sz="2475" b="1" dirty="0">
                <a:solidFill>
                  <a:srgbClr val="0B305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— from Bowlby and Ainsworth to</a:t>
            </a:r>
            <a:pPr algn="r" indent="0" marL="0">
              <a:lnSpc>
                <a:spcPts val="2747"/>
              </a:lnSpc>
              <a:buNone/>
            </a:pPr>
            <a:r>
              <a:rPr lang="en-US" sz="2475" b="1" dirty="0">
                <a:solidFill>
                  <a:srgbClr val="0B305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2747"/>
              </a:lnSpc>
              <a:buNone/>
            </a:pPr>
            <a:r>
              <a:rPr lang="en-US" sz="2475" b="1" dirty="0">
                <a:solidFill>
                  <a:srgbClr val="0B3057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contemporary research.</a:t>
            </a:r>
            <a:endParaRPr lang="en-US" sz="2475" dirty="0"/>
          </a:p>
        </p:txBody>
      </p:sp>
      <p:sp>
        <p:nvSpPr>
          <p:cNvPr id="5" name="Text 2"/>
          <p:cNvSpPr/>
          <p:nvPr/>
        </p:nvSpPr>
        <p:spPr>
          <a:xfrm>
            <a:off x="590550" y="2657475"/>
            <a:ext cx="6695033" cy="94297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2475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Qualification: QUALIFI Level 5 Extended Diploma in Psychology</a:t>
            </a:r>
            <a:pPr algn="r" indent="0" marL="0">
              <a:lnSpc>
                <a:spcPts val="2475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2475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Unit Reference: R/650/5559</a:t>
            </a:r>
            <a:pPr algn="r" indent="0" marL="0">
              <a:lnSpc>
                <a:spcPts val="2475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2475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Total Qualification Hours: 200 hours (40 guided learning hours)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5993041" y="6391275"/>
            <a:ext cx="6088380" cy="19437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Report Created: 2026-03-04</a:t>
            </a:r>
            <a:endParaRPr lang="en-US" sz="1275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188" y="6233815"/>
            <a:ext cx="304800" cy="253603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188" y="5884069"/>
            <a:ext cx="292596" cy="27429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188" y="5527477"/>
            <a:ext cx="292596" cy="287982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4188" y="5054203"/>
            <a:ext cx="304800" cy="301675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4188" y="4615309"/>
            <a:ext cx="304800" cy="294829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3482" y="788640"/>
            <a:ext cx="5242471" cy="2743200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-4354860" y="190500"/>
            <a:ext cx="22002750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150"/>
              </a:lnSpc>
              <a:buNone/>
            </a:pPr>
            <a:r>
              <a:rPr lang="en-US" sz="2625" b="1" dirty="0">
                <a:solidFill>
                  <a:srgbClr val="2B3A4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Measuring Attachment: The ‘Strange Situation’ Procedure</a:t>
            </a:r>
            <a:endParaRPr lang="en-US" sz="2625" dirty="0"/>
          </a:p>
        </p:txBody>
      </p:sp>
      <p:sp>
        <p:nvSpPr>
          <p:cNvPr id="10" name="Text 1"/>
          <p:cNvSpPr/>
          <p:nvPr/>
        </p:nvSpPr>
        <p:spPr>
          <a:xfrm>
            <a:off x="590550" y="1219200"/>
            <a:ext cx="4746278" cy="4801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9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Ainsworth's Standardised Methodology</a:t>
            </a:r>
            <a:pPr indent="0" marL="0">
              <a:lnSpc>
                <a:spcPts val="189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89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for Assessing Attachment Quality</a:t>
            </a:r>
            <a:endParaRPr lang="en-US" sz="1500" dirty="0"/>
          </a:p>
        </p:txBody>
      </p:sp>
      <p:sp>
        <p:nvSpPr>
          <p:cNvPr id="11" name="Text 2"/>
          <p:cNvSpPr/>
          <p:nvPr/>
        </p:nvSpPr>
        <p:spPr>
          <a:xfrm>
            <a:off x="590550" y="4181475"/>
            <a:ext cx="8401050" cy="28202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221"/>
              </a:lnSpc>
              <a:buNone/>
            </a:pPr>
            <a:r>
              <a:rPr lang="en-US" sz="157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Eight Episodes of the Procedure</a:t>
            </a:r>
            <a:endParaRPr lang="en-US" sz="1575" dirty="0"/>
          </a:p>
        </p:txBody>
      </p:sp>
      <p:sp>
        <p:nvSpPr>
          <p:cNvPr id="12" name="Text 3"/>
          <p:cNvSpPr/>
          <p:nvPr/>
        </p:nvSpPr>
        <p:spPr>
          <a:xfrm>
            <a:off x="6324600" y="4181475"/>
            <a:ext cx="6240780" cy="28202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221"/>
              </a:lnSpc>
              <a:buNone/>
            </a:pPr>
            <a:r>
              <a:rPr lang="en-US" sz="157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Key Behavioural Indicators</a:t>
            </a:r>
            <a:endParaRPr lang="en-US" sz="1575" dirty="0"/>
          </a:p>
        </p:txBody>
      </p:sp>
      <p:sp>
        <p:nvSpPr>
          <p:cNvPr id="13" name="Text 4"/>
          <p:cNvSpPr/>
          <p:nvPr/>
        </p:nvSpPr>
        <p:spPr>
          <a:xfrm>
            <a:off x="714375" y="1905000"/>
            <a:ext cx="4788098" cy="129659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01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Controlled observational method for infants</a:t>
            </a:r>
            <a:pPr indent="0" marL="0">
              <a:lnSpc>
                <a:spcPts val="1701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701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(9–18 months)</a:t>
            </a:r>
            <a:pPr indent="0" marL="0">
              <a:lnSpc>
                <a:spcPts val="1701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701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Structured laboratory environment with toys</a:t>
            </a:r>
            <a:pPr indent="0" marL="0">
              <a:lnSpc>
                <a:spcPts val="1701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701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Observation of infant behaviour across different</a:t>
            </a:r>
            <a:pPr indent="0" marL="0">
              <a:lnSpc>
                <a:spcPts val="1701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701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situations</a:t>
            </a:r>
            <a:pPr indent="0" marL="0">
              <a:lnSpc>
                <a:spcPts val="1701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701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Objective assessment of attachment quality</a:t>
            </a:r>
            <a:endParaRPr lang="en-US" sz="1350" dirty="0"/>
          </a:p>
        </p:txBody>
      </p:sp>
      <p:sp>
        <p:nvSpPr>
          <p:cNvPr id="14" name="Text 5"/>
          <p:cNvSpPr/>
          <p:nvPr/>
        </p:nvSpPr>
        <p:spPr>
          <a:xfrm>
            <a:off x="6324600" y="4648200"/>
            <a:ext cx="6118771" cy="153144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009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Proximity Seeking - Searching for closeness to caregiver</a:t>
            </a:r>
            <a:pPr indent="0" marL="0">
              <a:lnSpc>
                <a:spcPts val="2009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2009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Exploration &amp; Secure Base - Freedom to play with return to</a:t>
            </a:r>
            <a:pPr indent="0" marL="0">
              <a:lnSpc>
                <a:spcPts val="2009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2009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safety</a:t>
            </a:r>
            <a:pPr indent="0" marL="0">
              <a:lnSpc>
                <a:spcPts val="2009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2009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Stranger Anxiety - Reaction to unfamiliar persons</a:t>
            </a:r>
            <a:pPr indent="0" marL="0">
              <a:lnSpc>
                <a:spcPts val="2009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2009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Separation Anxiety - Distress when caregiver leaves</a:t>
            </a:r>
            <a:pPr indent="0" marL="0">
              <a:lnSpc>
                <a:spcPts val="2009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2009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Reunion Behaviour - Response when caregiver returns</a:t>
            </a:r>
            <a:endParaRPr lang="en-US" sz="1425" dirty="0"/>
          </a:p>
        </p:txBody>
      </p:sp>
      <p:sp>
        <p:nvSpPr>
          <p:cNvPr id="15" name="Text 6"/>
          <p:cNvSpPr/>
          <p:nvPr/>
        </p:nvSpPr>
        <p:spPr>
          <a:xfrm>
            <a:off x="6324600" y="5753100"/>
            <a:ext cx="5605463" cy="145018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04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Proximity Seeking - Searching for closeness to caregiver</a:t>
            </a:r>
            <a:pPr indent="0" marL="0">
              <a:lnSpc>
                <a:spcPts val="1904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04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Exploration &amp; Secure Base - Freedom to play with return to</a:t>
            </a:r>
            <a:pPr indent="0" marL="0">
              <a:lnSpc>
                <a:spcPts val="1904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04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safety</a:t>
            </a:r>
            <a:pPr indent="0" marL="0">
              <a:lnSpc>
                <a:spcPts val="1904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04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Stranger Anxiety - Reaction to unfamiliar persons</a:t>
            </a:r>
            <a:pPr indent="0" marL="0">
              <a:lnSpc>
                <a:spcPts val="1904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04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Separation Anxiety - Distress when caregiver leaves</a:t>
            </a:r>
            <a:pPr indent="0" marL="0">
              <a:lnSpc>
                <a:spcPts val="1904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04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Reunion Behaviour - Response when caregiver returns</a:t>
            </a:r>
            <a:endParaRPr lang="en-US" sz="1350" dirty="0"/>
          </a:p>
        </p:txBody>
      </p:sp>
      <p:sp>
        <p:nvSpPr>
          <p:cNvPr id="16" name="Text 7"/>
          <p:cNvSpPr/>
          <p:nvPr/>
        </p:nvSpPr>
        <p:spPr>
          <a:xfrm>
            <a:off x="657225" y="4648200"/>
            <a:ext cx="4044255" cy="172878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01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 Room entry (caregiver + infant)</a:t>
            </a:r>
            <a:pPr indent="0" marL="0">
              <a:lnSpc>
                <a:spcPts val="1701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701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2. Secure base (toy exploration)</a:t>
            </a:r>
            <a:pPr indent="0" marL="0">
              <a:lnSpc>
                <a:spcPts val="1701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701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3. Stranger enters (gradual interaction)</a:t>
            </a:r>
            <a:pPr indent="0" marL="0">
              <a:lnSpc>
                <a:spcPts val="1701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701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4. First separation (stranger + infant)</a:t>
            </a:r>
            <a:pPr indent="0" marL="0">
              <a:lnSpc>
                <a:spcPts val="1701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701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5. First reunion (caregiver returns)</a:t>
            </a:r>
            <a:pPr indent="0" marL="0">
              <a:lnSpc>
                <a:spcPts val="1701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701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6. Second separation (infant alone)</a:t>
            </a:r>
            <a:pPr indent="0" marL="0">
              <a:lnSpc>
                <a:spcPts val="1701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701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7. Stranger returns (attempts to comfort)</a:t>
            </a:r>
            <a:pPr indent="0" marL="0">
              <a:lnSpc>
                <a:spcPts val="1701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701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8. Final reunion (caregiver returns)</a:t>
            </a:r>
            <a:endParaRPr lang="en-US" sz="1350" dirty="0"/>
          </a:p>
        </p:txBody>
      </p:sp>
      <p:sp>
        <p:nvSpPr>
          <p:cNvPr id="17" name="Text 8"/>
          <p:cNvSpPr/>
          <p:nvPr/>
        </p:nvSpPr>
        <p:spPr>
          <a:xfrm>
            <a:off x="6782246" y="3762375"/>
            <a:ext cx="4457700" cy="2056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 minutes per episode</a:t>
            </a:r>
            <a:endParaRPr lang="en-US" sz="13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2753" y="1995636"/>
            <a:ext cx="2657773" cy="130299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984" y="1995636"/>
            <a:ext cx="2621161" cy="1378446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67" y="2016175"/>
            <a:ext cx="2499271" cy="1323529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-1095881" y="314325"/>
            <a:ext cx="15156180" cy="44574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510"/>
              </a:lnSpc>
              <a:buNone/>
            </a:pPr>
            <a:r>
              <a:rPr lang="en-US" sz="2925" b="1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Ainsworth's Three Attachment Types</a:t>
            </a:r>
            <a:endParaRPr lang="en-US" sz="2925" dirty="0"/>
          </a:p>
        </p:txBody>
      </p:sp>
      <p:sp>
        <p:nvSpPr>
          <p:cNvPr id="7" name="Text 1"/>
          <p:cNvSpPr/>
          <p:nvPr/>
        </p:nvSpPr>
        <p:spPr>
          <a:xfrm>
            <a:off x="1011079" y="914400"/>
            <a:ext cx="10698480" cy="29721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340"/>
              </a:lnSpc>
              <a:buNone/>
            </a:pPr>
            <a:r>
              <a:rPr lang="en-US" sz="1950" b="1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(Ainsworth's Three Attachment Types)</a:t>
            </a:r>
            <a:endParaRPr lang="en-US" sz="1950" dirty="0"/>
          </a:p>
        </p:txBody>
      </p:sp>
      <p:sp>
        <p:nvSpPr>
          <p:cNvPr id="8" name="Text 2"/>
          <p:cNvSpPr/>
          <p:nvPr/>
        </p:nvSpPr>
        <p:spPr>
          <a:xfrm>
            <a:off x="838200" y="3457575"/>
            <a:ext cx="3300413" cy="41612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39"/>
              </a:lnSpc>
              <a:buNone/>
            </a:pPr>
            <a:r>
              <a:rPr lang="en-US" sz="1425" b="1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Type B – Secure Attachment</a:t>
            </a:r>
            <a:pPr algn="ctr" indent="0" marL="0">
              <a:lnSpc>
                <a:spcPts val="1639"/>
              </a:lnSpc>
              <a:buNone/>
            </a:pPr>
            <a:r>
              <a:rPr lang="en-US" sz="1425" b="1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39"/>
              </a:lnSpc>
              <a:buNone/>
            </a:pPr>
            <a:r>
              <a:rPr lang="en-US" sz="1425" b="1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(Secure Attachment)</a:t>
            </a:r>
            <a:endParaRPr lang="en-US" sz="1425" dirty="0"/>
          </a:p>
        </p:txBody>
      </p:sp>
      <p:sp>
        <p:nvSpPr>
          <p:cNvPr id="9" name="Text 3"/>
          <p:cNvSpPr/>
          <p:nvPr/>
        </p:nvSpPr>
        <p:spPr>
          <a:xfrm>
            <a:off x="4733925" y="3457575"/>
            <a:ext cx="3258443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725"/>
              </a:lnSpc>
              <a:buNone/>
            </a:pPr>
            <a:r>
              <a:rPr lang="en-US" sz="1500" b="1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Type A – Insecure Avoidant</a:t>
            </a:r>
            <a:pPr algn="ctr" indent="0" marL="0">
              <a:lnSpc>
                <a:spcPts val="1725"/>
              </a:lnSpc>
              <a:buNone/>
            </a:pPr>
            <a:r>
              <a:rPr lang="en-US" sz="1500" b="1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725"/>
              </a:lnSpc>
              <a:buNone/>
            </a:pPr>
            <a:r>
              <a:rPr lang="en-US" sz="1500" b="1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(Insecure Avoidant)</a:t>
            </a:r>
            <a:endParaRPr lang="en-US" sz="1500" dirty="0"/>
          </a:p>
        </p:txBody>
      </p:sp>
      <p:sp>
        <p:nvSpPr>
          <p:cNvPr id="10" name="Text 4"/>
          <p:cNvSpPr/>
          <p:nvPr/>
        </p:nvSpPr>
        <p:spPr>
          <a:xfrm>
            <a:off x="8515350" y="3457575"/>
            <a:ext cx="3289846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725"/>
              </a:lnSpc>
              <a:buNone/>
            </a:pPr>
            <a:r>
              <a:rPr lang="en-US" sz="1500" b="1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Type C – Insecure Resistant</a:t>
            </a:r>
            <a:pPr algn="ctr" indent="0" marL="0">
              <a:lnSpc>
                <a:spcPts val="1725"/>
              </a:lnSpc>
              <a:buNone/>
            </a:pPr>
            <a:r>
              <a:rPr lang="en-US" sz="1500" b="1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725"/>
              </a:lnSpc>
              <a:buNone/>
            </a:pPr>
            <a:r>
              <a:rPr lang="en-US" sz="1500" b="1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(Insecure Resistant)</a:t>
            </a:r>
            <a:endParaRPr lang="en-US" sz="1500" dirty="0"/>
          </a:p>
        </p:txBody>
      </p:sp>
      <p:sp>
        <p:nvSpPr>
          <p:cNvPr id="11" name="Text 5"/>
          <p:cNvSpPr/>
          <p:nvPr/>
        </p:nvSpPr>
        <p:spPr>
          <a:xfrm>
            <a:off x="2419350" y="6153150"/>
            <a:ext cx="7816155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725"/>
              </a:lnSpc>
              <a:buNone/>
            </a:pPr>
            <a:r>
              <a:rPr lang="en-US" sz="1500" b="1" i="1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Reunion behaviour is the strongest indicator of attachment type</a:t>
            </a:r>
            <a:pPr algn="ctr" indent="0" marL="0">
              <a:lnSpc>
                <a:spcPts val="1725"/>
              </a:lnSpc>
              <a:buNone/>
            </a:pPr>
            <a:r>
              <a:rPr lang="en-US" sz="1500" b="1" i="1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725"/>
              </a:lnSpc>
              <a:buNone/>
            </a:pPr>
            <a:r>
              <a:rPr lang="en-US" sz="1500" b="1" i="1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(Reunion behavior is the strongest indicator of attachment type)</a:t>
            </a:r>
            <a:endParaRPr lang="en-US" sz="1500" dirty="0"/>
          </a:p>
        </p:txBody>
      </p:sp>
      <p:sp>
        <p:nvSpPr>
          <p:cNvPr id="12" name="Text 6"/>
          <p:cNvSpPr/>
          <p:nvPr/>
        </p:nvSpPr>
        <p:spPr>
          <a:xfrm>
            <a:off x="-742057" y="5486400"/>
            <a:ext cx="63246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950"/>
              </a:lnSpc>
              <a:buNone/>
            </a:pPr>
            <a:r>
              <a:rPr lang="en-US" sz="1500" b="1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Approx. 60-75% of infants</a:t>
            </a:r>
            <a:endParaRPr lang="en-US" sz="1500" dirty="0"/>
          </a:p>
        </p:txBody>
      </p:sp>
      <p:sp>
        <p:nvSpPr>
          <p:cNvPr id="13" name="Text 7"/>
          <p:cNvSpPr/>
          <p:nvPr/>
        </p:nvSpPr>
        <p:spPr>
          <a:xfrm>
            <a:off x="3325624" y="5486400"/>
            <a:ext cx="6008370" cy="23529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852"/>
              </a:lnSpc>
              <a:buNone/>
            </a:pPr>
            <a:r>
              <a:rPr lang="en-US" sz="1425" b="1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Approx. 20-25% of infants</a:t>
            </a:r>
            <a:endParaRPr lang="en-US" sz="1425" dirty="0"/>
          </a:p>
        </p:txBody>
      </p:sp>
      <p:sp>
        <p:nvSpPr>
          <p:cNvPr id="14" name="Text 8"/>
          <p:cNvSpPr/>
          <p:nvPr/>
        </p:nvSpPr>
        <p:spPr>
          <a:xfrm>
            <a:off x="7961412" y="5486400"/>
            <a:ext cx="4457700" cy="22294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755"/>
              </a:lnSpc>
              <a:buNone/>
            </a:pPr>
            <a:r>
              <a:rPr lang="en-US" sz="1350" b="1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Approx. 3% of infants</a:t>
            </a:r>
            <a:endParaRPr lang="en-US" sz="1350" dirty="0"/>
          </a:p>
        </p:txBody>
      </p:sp>
      <p:sp>
        <p:nvSpPr>
          <p:cNvPr id="15" name="Text 9"/>
          <p:cNvSpPr/>
          <p:nvPr/>
        </p:nvSpPr>
        <p:spPr>
          <a:xfrm>
            <a:off x="-6287021" y="1438275"/>
            <a:ext cx="262890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Distinguish secure attachment characteristics (Type B), insecure avoidant (Type A), and insecure resistant (Type C)</a:t>
            </a:r>
            <a:endParaRPr lang="en-US" sz="1500" dirty="0"/>
          </a:p>
        </p:txBody>
      </p:sp>
      <p:sp>
        <p:nvSpPr>
          <p:cNvPr id="16" name="Text 10"/>
          <p:cNvSpPr/>
          <p:nvPr/>
        </p:nvSpPr>
        <p:spPr>
          <a:xfrm>
            <a:off x="838200" y="4143375"/>
            <a:ext cx="3677543" cy="97184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Explores the environment with</a:t>
            </a:r>
            <a:pPr algn="l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confidence</a:t>
            </a:r>
            <a:pPr algn="l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Seeks comfort upon caregiver's return</a:t>
            </a:r>
            <a:pPr algn="l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Shows moderate separation distress</a:t>
            </a:r>
            <a:pPr algn="l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Accepts comfort easily</a:t>
            </a:r>
            <a:endParaRPr lang="en-US" sz="1275" dirty="0"/>
          </a:p>
        </p:txBody>
      </p:sp>
      <p:sp>
        <p:nvSpPr>
          <p:cNvPr id="17" name="Text 11"/>
          <p:cNvSpPr/>
          <p:nvPr/>
        </p:nvSpPr>
        <p:spPr>
          <a:xfrm>
            <a:off x="4733925" y="4143375"/>
            <a:ext cx="3206055" cy="102840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Avoids eye contact</a:t>
            </a:r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Does not seek proximity upon</a:t>
            </a:r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caregiver's return</a:t>
            </a:r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Shows excessive independence</a:t>
            </a:r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Resists comfort</a:t>
            </a:r>
            <a:endParaRPr lang="en-US" sz="1350" dirty="0"/>
          </a:p>
        </p:txBody>
      </p:sp>
      <p:sp>
        <p:nvSpPr>
          <p:cNvPr id="18" name="Text 12"/>
          <p:cNvSpPr/>
          <p:nvPr/>
        </p:nvSpPr>
        <p:spPr>
          <a:xfrm>
            <a:off x="8515350" y="4143375"/>
            <a:ext cx="3499396" cy="102840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Shows ambivalent behaviour</a:t>
            </a:r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Extreme distress upon separation</a:t>
            </a:r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Difficulty being soothed</a:t>
            </a:r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Resists comfort while</a:t>
            </a:r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simultaneously seeking it</a:t>
            </a:r>
            <a:endParaRPr lang="en-US" sz="13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690" y="4382244"/>
            <a:ext cx="3438079" cy="2297311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4157" y="1803648"/>
            <a:ext cx="1865263" cy="1707505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0165" y="1782961"/>
            <a:ext cx="1901875" cy="1735038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7192" y="1810494"/>
            <a:ext cx="1853059" cy="1707505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-6499428" y="314325"/>
            <a:ext cx="26323290" cy="57879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4557"/>
              </a:lnSpc>
              <a:buNone/>
            </a:pPr>
            <a:r>
              <a:rPr lang="en-US" sz="3675" b="1" dirty="0">
                <a:solidFill>
                  <a:srgbClr val="18284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Cultural Variations in Psychological Attachment</a:t>
            </a:r>
            <a:endParaRPr lang="en-US" sz="3675" dirty="0"/>
          </a:p>
        </p:txBody>
      </p:sp>
      <p:sp>
        <p:nvSpPr>
          <p:cNvPr id="8" name="Text 1"/>
          <p:cNvSpPr/>
          <p:nvPr/>
        </p:nvSpPr>
        <p:spPr>
          <a:xfrm>
            <a:off x="-3783360" y="971550"/>
            <a:ext cx="20574000" cy="38293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015"/>
              </a:lnSpc>
              <a:buNone/>
            </a:pPr>
            <a:r>
              <a:rPr lang="en-US" sz="2250" dirty="0">
                <a:solidFill>
                  <a:srgbClr val="18284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Is attachment a universal phenomenon or culturally specific?</a:t>
            </a:r>
            <a:endParaRPr lang="en-US" sz="2250" dirty="0"/>
          </a:p>
        </p:txBody>
      </p:sp>
      <p:sp>
        <p:nvSpPr>
          <p:cNvPr id="9" name="Text 2"/>
          <p:cNvSpPr/>
          <p:nvPr/>
        </p:nvSpPr>
        <p:spPr>
          <a:xfrm>
            <a:off x="533400" y="1895475"/>
            <a:ext cx="9471660" cy="24943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63"/>
              </a:lnSpc>
              <a:buNone/>
            </a:pPr>
            <a:r>
              <a:rPr lang="en-US" sz="1650" b="1" dirty="0">
                <a:solidFill>
                  <a:srgbClr val="1A437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Van IJzendoorn &amp; Kroonenberg (1988)</a:t>
            </a:r>
            <a:endParaRPr lang="en-US" sz="1650" dirty="0"/>
          </a:p>
        </p:txBody>
      </p:sp>
      <p:sp>
        <p:nvSpPr>
          <p:cNvPr id="10" name="Text 3"/>
          <p:cNvSpPr/>
          <p:nvPr/>
        </p:nvSpPr>
        <p:spPr>
          <a:xfrm>
            <a:off x="-1102042" y="4714875"/>
            <a:ext cx="5783580" cy="24943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963"/>
              </a:lnSpc>
              <a:buNone/>
            </a:pPr>
            <a:r>
              <a:rPr lang="en-US" sz="1650" b="1" dirty="0">
                <a:solidFill>
                  <a:srgbClr val="1A437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Cultural Interpretation</a:t>
            </a:r>
            <a:endParaRPr lang="en-US" sz="1650" dirty="0"/>
          </a:p>
        </p:txBody>
      </p:sp>
      <p:sp>
        <p:nvSpPr>
          <p:cNvPr id="11" name="Text 4"/>
          <p:cNvSpPr/>
          <p:nvPr/>
        </p:nvSpPr>
        <p:spPr>
          <a:xfrm>
            <a:off x="533400" y="2286000"/>
            <a:ext cx="4358580" cy="45333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8284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Meta-analysis covering 32 studies across 8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8284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8284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countries.</a:t>
            </a:r>
            <a:endParaRPr lang="en-US" sz="1500" dirty="0"/>
          </a:p>
        </p:txBody>
      </p:sp>
      <p:sp>
        <p:nvSpPr>
          <p:cNvPr id="12" name="Text 5"/>
          <p:cNvSpPr/>
          <p:nvPr/>
        </p:nvSpPr>
        <p:spPr>
          <a:xfrm>
            <a:off x="533400" y="2838450"/>
            <a:ext cx="4400550" cy="45333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8284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Secure attachment was the most common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8284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8284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across all cultures.</a:t>
            </a:r>
            <a:endParaRPr lang="en-US" sz="1500" dirty="0"/>
          </a:p>
        </p:txBody>
      </p:sp>
      <p:sp>
        <p:nvSpPr>
          <p:cNvPr id="13" name="Text 6"/>
          <p:cNvSpPr/>
          <p:nvPr/>
        </p:nvSpPr>
        <p:spPr>
          <a:xfrm>
            <a:off x="533400" y="3343275"/>
            <a:ext cx="4379565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50"/>
              </a:lnSpc>
              <a:buNone/>
            </a:pPr>
            <a:r>
              <a:rPr lang="en-US" sz="1500" dirty="0">
                <a:solidFill>
                  <a:srgbClr val="18284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Variation within countries was greater than</a:t>
            </a:r>
            <a:pPr indent="0" marL="0">
              <a:lnSpc>
                <a:spcPts val="1650"/>
              </a:lnSpc>
              <a:buNone/>
            </a:pPr>
            <a:r>
              <a:rPr lang="en-US" sz="1500" dirty="0">
                <a:solidFill>
                  <a:srgbClr val="18284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50"/>
              </a:lnSpc>
              <a:buNone/>
            </a:pPr>
            <a:r>
              <a:rPr lang="en-US" sz="1500" dirty="0">
                <a:solidFill>
                  <a:srgbClr val="18284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variation between countries.</a:t>
            </a:r>
            <a:endParaRPr lang="en-US" sz="1500" dirty="0"/>
          </a:p>
        </p:txBody>
      </p:sp>
      <p:sp>
        <p:nvSpPr>
          <p:cNvPr id="14" name="Text 7"/>
          <p:cNvSpPr/>
          <p:nvPr/>
        </p:nvSpPr>
        <p:spPr>
          <a:xfrm>
            <a:off x="533400" y="3819525"/>
            <a:ext cx="4379565" cy="45333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8284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Germany: high proportion of avoidant type.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8284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8284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Japan: high proportion of resistant type.</a:t>
            </a:r>
            <a:endParaRPr lang="en-US" sz="1500" dirty="0"/>
          </a:p>
        </p:txBody>
      </p:sp>
      <p:sp>
        <p:nvSpPr>
          <p:cNvPr id="15" name="Text 8"/>
          <p:cNvSpPr/>
          <p:nvPr/>
        </p:nvSpPr>
        <p:spPr>
          <a:xfrm>
            <a:off x="533400" y="5114925"/>
            <a:ext cx="4379565" cy="45333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8284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Germany: valuing independence and self-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8284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8284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reliance.</a:t>
            </a:r>
            <a:endParaRPr lang="en-US" sz="1500" dirty="0"/>
          </a:p>
        </p:txBody>
      </p:sp>
      <p:sp>
        <p:nvSpPr>
          <p:cNvPr id="16" name="Text 9"/>
          <p:cNvSpPr/>
          <p:nvPr/>
        </p:nvSpPr>
        <p:spPr>
          <a:xfrm>
            <a:off x="533400" y="5610225"/>
            <a:ext cx="4358580" cy="45333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8284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Japan: tradition of non-separation between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8284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8284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mother and child.</a:t>
            </a:r>
            <a:endParaRPr lang="en-US" sz="1500" dirty="0"/>
          </a:p>
        </p:txBody>
      </p:sp>
      <p:sp>
        <p:nvSpPr>
          <p:cNvPr id="17" name="Text 10"/>
          <p:cNvSpPr/>
          <p:nvPr/>
        </p:nvSpPr>
        <p:spPr>
          <a:xfrm>
            <a:off x="533400" y="6153150"/>
            <a:ext cx="10287000" cy="24571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35"/>
              </a:lnSpc>
              <a:buNone/>
            </a:pPr>
            <a:r>
              <a:rPr lang="en-US" sz="1500" dirty="0">
                <a:solidFill>
                  <a:srgbClr val="18284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Israel: kibbutz system and collective care.</a:t>
            </a:r>
            <a:endParaRPr lang="en-US" sz="1500" dirty="0"/>
          </a:p>
        </p:txBody>
      </p:sp>
      <p:sp>
        <p:nvSpPr>
          <p:cNvPr id="18" name="Text 11"/>
          <p:cNvSpPr/>
          <p:nvPr/>
        </p:nvSpPr>
        <p:spPr>
          <a:xfrm>
            <a:off x="8820150" y="4238625"/>
            <a:ext cx="6297930" cy="17918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11"/>
              </a:lnSpc>
              <a:buNone/>
            </a:pPr>
            <a:r>
              <a:rPr lang="en-US" sz="1425" b="1" dirty="0">
                <a:solidFill>
                  <a:srgbClr val="18284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Problem of 'Imposed Etic'</a:t>
            </a:r>
            <a:endParaRPr lang="en-US" sz="1425" dirty="0"/>
          </a:p>
        </p:txBody>
      </p:sp>
      <p:sp>
        <p:nvSpPr>
          <p:cNvPr id="19" name="Text 12"/>
          <p:cNvSpPr/>
          <p:nvPr/>
        </p:nvSpPr>
        <p:spPr>
          <a:xfrm>
            <a:off x="9001125" y="4581525"/>
            <a:ext cx="3038475" cy="96366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18284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Applying standards and theories</a:t>
            </a:r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18284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18284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developed in one culture to other</a:t>
            </a:r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18284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18284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cultures without accounting for</a:t>
            </a:r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18284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18284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cultural differences in child-rearing</a:t>
            </a:r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18284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18284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values and practices.</a:t>
            </a:r>
            <a:endParaRPr lang="en-US" sz="1275" dirty="0"/>
          </a:p>
        </p:txBody>
      </p:sp>
      <p:sp>
        <p:nvSpPr>
          <p:cNvPr id="20" name="Text 13"/>
          <p:cNvSpPr/>
          <p:nvPr/>
        </p:nvSpPr>
        <p:spPr>
          <a:xfrm>
            <a:off x="8886825" y="5953125"/>
            <a:ext cx="3206055" cy="56569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85"/>
              </a:lnSpc>
              <a:buNone/>
            </a:pPr>
            <a:r>
              <a:rPr lang="en-US" sz="1350" dirty="0">
                <a:solidFill>
                  <a:srgbClr val="18284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How can attachment measurement</a:t>
            </a:r>
            <a:pPr indent="0" marL="0">
              <a:lnSpc>
                <a:spcPts val="1485"/>
              </a:lnSpc>
              <a:buNone/>
            </a:pPr>
            <a:r>
              <a:rPr lang="en-US" sz="1350" dirty="0">
                <a:solidFill>
                  <a:srgbClr val="18284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85"/>
              </a:lnSpc>
              <a:buNone/>
            </a:pPr>
            <a:r>
              <a:rPr lang="en-US" sz="1350" dirty="0">
                <a:solidFill>
                  <a:srgbClr val="18284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tools be developed that are more</a:t>
            </a:r>
            <a:pPr indent="0" marL="0">
              <a:lnSpc>
                <a:spcPts val="1485"/>
              </a:lnSpc>
              <a:buNone/>
            </a:pPr>
            <a:r>
              <a:rPr lang="en-US" sz="1350" dirty="0">
                <a:solidFill>
                  <a:srgbClr val="18284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85"/>
              </a:lnSpc>
              <a:buNone/>
            </a:pPr>
            <a:r>
              <a:rPr lang="en-US" sz="1350" dirty="0">
                <a:solidFill>
                  <a:srgbClr val="18284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culturally sensitive?</a:t>
            </a:r>
            <a:endParaRPr lang="en-US" sz="1350" dirty="0"/>
          </a:p>
        </p:txBody>
      </p:sp>
      <p:sp>
        <p:nvSpPr>
          <p:cNvPr id="21" name="Text 14"/>
          <p:cNvSpPr/>
          <p:nvPr/>
        </p:nvSpPr>
        <p:spPr>
          <a:xfrm>
            <a:off x="5492115" y="3619500"/>
            <a:ext cx="1360170" cy="19273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17"/>
              </a:lnSpc>
              <a:buNone/>
            </a:pPr>
            <a:r>
              <a:rPr lang="en-US" sz="1275" b="1" dirty="0">
                <a:solidFill>
                  <a:srgbClr val="18284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Germany</a:t>
            </a:r>
            <a:endParaRPr lang="en-US" sz="1275" dirty="0"/>
          </a:p>
        </p:txBody>
      </p:sp>
      <p:sp>
        <p:nvSpPr>
          <p:cNvPr id="22" name="Text 15"/>
          <p:cNvSpPr/>
          <p:nvPr/>
        </p:nvSpPr>
        <p:spPr>
          <a:xfrm>
            <a:off x="8001000" y="3619500"/>
            <a:ext cx="1085850" cy="21535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96"/>
              </a:lnSpc>
              <a:buNone/>
            </a:pPr>
            <a:r>
              <a:rPr lang="en-US" sz="1425" b="1" dirty="0">
                <a:solidFill>
                  <a:srgbClr val="18284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Japan</a:t>
            </a:r>
            <a:endParaRPr lang="en-US" sz="1425" dirty="0"/>
          </a:p>
        </p:txBody>
      </p:sp>
      <p:sp>
        <p:nvSpPr>
          <p:cNvPr id="23" name="Text 16"/>
          <p:cNvSpPr/>
          <p:nvPr/>
        </p:nvSpPr>
        <p:spPr>
          <a:xfrm>
            <a:off x="10176510" y="3619500"/>
            <a:ext cx="1440180" cy="23797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874"/>
              </a:lnSpc>
              <a:buNone/>
            </a:pPr>
            <a:r>
              <a:rPr lang="en-US" sz="1575" b="1" dirty="0">
                <a:solidFill>
                  <a:srgbClr val="18284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Israel</a:t>
            </a:r>
            <a:endParaRPr lang="en-US" sz="1575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5875" y="5904607"/>
            <a:ext cx="633859" cy="541734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365" y="5897761"/>
            <a:ext cx="597396" cy="555427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6573" y="5911453"/>
            <a:ext cx="633859" cy="548580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855" y="2619673"/>
            <a:ext cx="4230588" cy="2187625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-2165524" y="238125"/>
            <a:ext cx="17373600" cy="41984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306"/>
              </a:lnSpc>
              <a:buNone/>
            </a:pPr>
            <a:r>
              <a:rPr lang="en-US" sz="2850" b="1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Bowlby's Maternal Deprivation Hypothesis</a:t>
            </a:r>
            <a:endParaRPr lang="en-US" sz="2850" dirty="0"/>
          </a:p>
        </p:txBody>
      </p:sp>
      <p:sp>
        <p:nvSpPr>
          <p:cNvPr id="8" name="Text 1"/>
          <p:cNvSpPr/>
          <p:nvPr/>
        </p:nvSpPr>
        <p:spPr>
          <a:xfrm>
            <a:off x="466725" y="1047750"/>
            <a:ext cx="440055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Maternal Deprivation: The loss of</a:t>
            </a:r>
            <a:pPr algn="ctr" indent="0" marL="0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continuous emotional care from the</a:t>
            </a:r>
            <a:pPr algn="ctr" indent="0" marL="0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mother or mother-substitute during</a:t>
            </a:r>
            <a:pPr algn="ctr" indent="0" marL="0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critical early years of life.</a:t>
            </a:r>
            <a:endParaRPr lang="en-US" sz="1500" dirty="0"/>
          </a:p>
        </p:txBody>
      </p:sp>
      <p:sp>
        <p:nvSpPr>
          <p:cNvPr id="9" name="Text 2"/>
          <p:cNvSpPr/>
          <p:nvPr/>
        </p:nvSpPr>
        <p:spPr>
          <a:xfrm>
            <a:off x="1336804" y="5324475"/>
            <a:ext cx="10309860" cy="29542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327"/>
              </a:lnSpc>
              <a:buNone/>
            </a:pPr>
            <a:r>
              <a:rPr lang="en-US" sz="1650" b="1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Specific Effects of Maternal Deprivation:</a:t>
            </a:r>
            <a:endParaRPr lang="en-US" sz="1650" dirty="0"/>
          </a:p>
        </p:txBody>
      </p:sp>
      <p:sp>
        <p:nvSpPr>
          <p:cNvPr id="10" name="Text 3"/>
          <p:cNvSpPr/>
          <p:nvPr/>
        </p:nvSpPr>
        <p:spPr>
          <a:xfrm>
            <a:off x="4981575" y="1047750"/>
            <a:ext cx="8180070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25"/>
              </a:lnSpc>
              <a:buNone/>
            </a:pPr>
            <a:r>
              <a:rPr lang="en-US" sz="1425" b="1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1. Core Components of the Hypothesis:</a:t>
            </a:r>
            <a:endParaRPr lang="en-US" sz="1425" dirty="0"/>
          </a:p>
        </p:txBody>
      </p:sp>
      <p:sp>
        <p:nvSpPr>
          <p:cNvPr id="11" name="Text 4"/>
          <p:cNvSpPr/>
          <p:nvPr/>
        </p:nvSpPr>
        <p:spPr>
          <a:xfrm>
            <a:off x="4857750" y="2809875"/>
            <a:ext cx="10134600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25"/>
              </a:lnSpc>
              <a:buNone/>
            </a:pPr>
            <a:r>
              <a:rPr lang="en-US" sz="1425" b="1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2. The '44 Juvenile Thieves' Study (1944):</a:t>
            </a:r>
            <a:endParaRPr lang="en-US" sz="1425" dirty="0"/>
          </a:p>
        </p:txBody>
      </p:sp>
      <p:sp>
        <p:nvSpPr>
          <p:cNvPr id="12" name="Text 5"/>
          <p:cNvSpPr/>
          <p:nvPr/>
        </p:nvSpPr>
        <p:spPr>
          <a:xfrm>
            <a:off x="9734550" y="1219200"/>
            <a:ext cx="4320540" cy="24006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90"/>
              </a:lnSpc>
              <a:buNone/>
            </a:pPr>
            <a:r>
              <a:rPr lang="en-US" sz="1575" b="1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Critical Analysis:</a:t>
            </a:r>
            <a:endParaRPr lang="en-US" sz="1575" dirty="0"/>
          </a:p>
        </p:txBody>
      </p:sp>
      <p:sp>
        <p:nvSpPr>
          <p:cNvPr id="13" name="Text 6"/>
          <p:cNvSpPr/>
          <p:nvPr/>
        </p:nvSpPr>
        <p:spPr>
          <a:xfrm>
            <a:off x="1809750" y="5934075"/>
            <a:ext cx="2776538" cy="41255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25"/>
              </a:lnSpc>
              <a:buNone/>
            </a:pPr>
            <a:r>
              <a:rPr lang="en-US" sz="1425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Emotional development:</a:t>
            </a:r>
            <a:pPr algn="ctr" indent="0" marL="0">
              <a:lnSpc>
                <a:spcPts val="1625"/>
              </a:lnSpc>
              <a:buNone/>
            </a:pPr>
            <a:r>
              <a:rPr lang="en-US" sz="1425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25"/>
              </a:lnSpc>
              <a:buNone/>
            </a:pPr>
            <a:r>
              <a:rPr lang="en-US" sz="1425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Affectionless psychopathy.</a:t>
            </a:r>
            <a:endParaRPr lang="en-US" sz="1425" dirty="0"/>
          </a:p>
        </p:txBody>
      </p:sp>
      <p:sp>
        <p:nvSpPr>
          <p:cNvPr id="14" name="Text 7"/>
          <p:cNvSpPr/>
          <p:nvPr/>
        </p:nvSpPr>
        <p:spPr>
          <a:xfrm>
            <a:off x="8582025" y="5934075"/>
            <a:ext cx="2598390" cy="41255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25"/>
              </a:lnSpc>
              <a:buNone/>
            </a:pPr>
            <a:r>
              <a:rPr lang="en-US" sz="1425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Intellectual development:</a:t>
            </a:r>
            <a:pPr algn="ctr" indent="0" marL="0">
              <a:lnSpc>
                <a:spcPts val="1625"/>
              </a:lnSpc>
              <a:buNone/>
            </a:pPr>
            <a:r>
              <a:rPr lang="en-US" sz="1425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25"/>
              </a:lnSpc>
              <a:buNone/>
            </a:pPr>
            <a:r>
              <a:rPr lang="en-US" sz="1425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Reduced IQ.</a:t>
            </a:r>
            <a:endParaRPr lang="en-US" sz="1425" dirty="0"/>
          </a:p>
        </p:txBody>
      </p:sp>
      <p:sp>
        <p:nvSpPr>
          <p:cNvPr id="15" name="Text 8"/>
          <p:cNvSpPr/>
          <p:nvPr/>
        </p:nvSpPr>
        <p:spPr>
          <a:xfrm>
            <a:off x="9610725" y="1771650"/>
            <a:ext cx="2252663" cy="65142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First study to link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early deprivation to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425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behavioural problems.</a:t>
            </a:r>
            <a:endParaRPr lang="en-US" sz="1425" dirty="0"/>
          </a:p>
        </p:txBody>
      </p:sp>
      <p:sp>
        <p:nvSpPr>
          <p:cNvPr id="16" name="Text 9"/>
          <p:cNvSpPr/>
          <p:nvPr/>
        </p:nvSpPr>
        <p:spPr>
          <a:xfrm>
            <a:off x="9610725" y="2657475"/>
            <a:ext cx="2084933" cy="78164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39"/>
              </a:lnSpc>
              <a:buNone/>
            </a:pPr>
            <a:r>
              <a:rPr lang="en-US" sz="1350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Methodological flaws:</a:t>
            </a:r>
            <a:pPr indent="0" marL="0">
              <a:lnSpc>
                <a:spcPts val="1539"/>
              </a:lnSpc>
              <a:buNone/>
            </a:pPr>
            <a:r>
              <a:rPr lang="en-US" sz="1350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39"/>
              </a:lnSpc>
              <a:buNone/>
            </a:pPr>
            <a:r>
              <a:rPr lang="en-US" sz="1350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Bowlby conducted</a:t>
            </a:r>
            <a:pPr indent="0" marL="0">
              <a:lnSpc>
                <a:spcPts val="1539"/>
              </a:lnSpc>
              <a:buNone/>
            </a:pPr>
            <a:r>
              <a:rPr lang="en-US" sz="1350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39"/>
              </a:lnSpc>
              <a:buNone/>
            </a:pPr>
            <a:r>
              <a:rPr lang="en-US" sz="1350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</a:t>
            </a:r>
            <a:pPr indent="0" marL="0">
              <a:lnSpc>
                <a:spcPts val="1539"/>
              </a:lnSpc>
              <a:buNone/>
            </a:pPr>
            <a:r>
              <a:rPr lang="en-US" sz="1350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39"/>
              </a:lnSpc>
              <a:buNone/>
            </a:pPr>
            <a:r>
              <a:rPr lang="en-US" sz="1350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assessments himself.</a:t>
            </a:r>
            <a:endParaRPr lang="en-US" sz="1350" dirty="0"/>
          </a:p>
        </p:txBody>
      </p:sp>
      <p:sp>
        <p:nvSpPr>
          <p:cNvPr id="17" name="Text 10"/>
          <p:cNvSpPr/>
          <p:nvPr/>
        </p:nvSpPr>
        <p:spPr>
          <a:xfrm>
            <a:off x="10039350" y="3619500"/>
            <a:ext cx="1896368" cy="4342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10"/>
              </a:lnSpc>
              <a:buNone/>
            </a:pPr>
            <a:r>
              <a:rPr lang="en-US" sz="1500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Correlational, not</a:t>
            </a:r>
            <a:pPr indent="0" marL="0">
              <a:lnSpc>
                <a:spcPts val="1710"/>
              </a:lnSpc>
              <a:buNone/>
            </a:pPr>
            <a:r>
              <a:rPr lang="en-US" sz="1500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500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causal.</a:t>
            </a:r>
            <a:endParaRPr lang="en-US" sz="1500" dirty="0"/>
          </a:p>
        </p:txBody>
      </p:sp>
      <p:sp>
        <p:nvSpPr>
          <p:cNvPr id="18" name="Text 11"/>
          <p:cNvSpPr/>
          <p:nvPr/>
        </p:nvSpPr>
        <p:spPr>
          <a:xfrm>
            <a:off x="9734550" y="4210050"/>
            <a:ext cx="2210693" cy="4342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10"/>
              </a:lnSpc>
              <a:buNone/>
            </a:pPr>
            <a:r>
              <a:rPr lang="en-US" sz="1500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Failed to replicate</a:t>
            </a:r>
            <a:pPr indent="0" marL="0">
              <a:lnSpc>
                <a:spcPts val="1710"/>
              </a:lnSpc>
              <a:buNone/>
            </a:pPr>
            <a:r>
              <a:rPr lang="en-US" sz="1500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500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(Lewis, 1954 study).</a:t>
            </a:r>
            <a:endParaRPr lang="en-US" sz="1500" dirty="0"/>
          </a:p>
        </p:txBody>
      </p:sp>
      <p:sp>
        <p:nvSpPr>
          <p:cNvPr id="19" name="Text 12"/>
          <p:cNvSpPr/>
          <p:nvPr/>
        </p:nvSpPr>
        <p:spPr>
          <a:xfrm>
            <a:off x="4981575" y="1409700"/>
            <a:ext cx="4505325" cy="92273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54"/>
              </a:lnSpc>
              <a:buNone/>
            </a:pPr>
            <a:r>
              <a:rPr lang="en-US" sz="1275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Critical Period: the first three years of life. •</a:t>
            </a:r>
            <a:pPr indent="0" marL="0">
              <a:lnSpc>
                <a:spcPts val="1454"/>
              </a:lnSpc>
              <a:buNone/>
            </a:pPr>
            <a:r>
              <a:rPr lang="en-US" sz="1275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54"/>
              </a:lnSpc>
              <a:buNone/>
            </a:pPr>
            <a:r>
              <a:rPr lang="en-US" sz="1275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Distinction between separation and</a:t>
            </a:r>
            <a:pPr indent="0" marL="0">
              <a:lnSpc>
                <a:spcPts val="1454"/>
              </a:lnSpc>
              <a:buNone/>
            </a:pPr>
            <a:r>
              <a:rPr lang="en-US" sz="1275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54"/>
              </a:lnSpc>
              <a:buNone/>
            </a:pPr>
            <a:r>
              <a:rPr lang="en-US" sz="1275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emotional deprivation. •</a:t>
            </a:r>
            <a:pPr indent="0" marL="0">
              <a:lnSpc>
                <a:spcPts val="1454"/>
              </a:lnSpc>
              <a:buNone/>
            </a:pPr>
            <a:r>
              <a:rPr lang="en-US" sz="1275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54"/>
              </a:lnSpc>
              <a:buNone/>
            </a:pPr>
            <a:r>
              <a:rPr lang="en-US" sz="1275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Long-term effects on intellectual and</a:t>
            </a:r>
            <a:pPr indent="0" marL="0">
              <a:lnSpc>
                <a:spcPts val="1454"/>
              </a:lnSpc>
              <a:buNone/>
            </a:pPr>
            <a:r>
              <a:rPr lang="en-US" sz="1275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54"/>
              </a:lnSpc>
              <a:buNone/>
            </a:pPr>
            <a:r>
              <a:rPr lang="en-US" sz="1275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emotional development. •</a:t>
            </a:r>
            <a:endParaRPr lang="en-US" sz="1275" dirty="0"/>
          </a:p>
        </p:txBody>
      </p:sp>
      <p:sp>
        <p:nvSpPr>
          <p:cNvPr id="20" name="Text 13"/>
          <p:cNvSpPr/>
          <p:nvPr/>
        </p:nvSpPr>
        <p:spPr>
          <a:xfrm>
            <a:off x="4981575" y="3171825"/>
            <a:ext cx="4505325" cy="47773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81"/>
              </a:lnSpc>
              <a:buNone/>
            </a:pPr>
            <a:r>
              <a:rPr lang="en-US" sz="1650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Sample: 44 adolescent delinquents •</a:t>
            </a:r>
            <a:pPr indent="0" marL="0">
              <a:lnSpc>
                <a:spcPts val="1881"/>
              </a:lnSpc>
              <a:buNone/>
            </a:pPr>
            <a:r>
              <a:rPr lang="en-US" sz="1650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881"/>
              </a:lnSpc>
              <a:buNone/>
            </a:pPr>
            <a:r>
              <a:rPr lang="en-US" sz="1650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charged with theft. •</a:t>
            </a:r>
            <a:endParaRPr lang="en-US" sz="1650" dirty="0"/>
          </a:p>
        </p:txBody>
      </p:sp>
      <p:sp>
        <p:nvSpPr>
          <p:cNvPr id="21" name="Text 14"/>
          <p:cNvSpPr/>
          <p:nvPr/>
        </p:nvSpPr>
        <p:spPr>
          <a:xfrm>
            <a:off x="4981575" y="3619500"/>
            <a:ext cx="4505325" cy="4342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10"/>
              </a:lnSpc>
              <a:buNone/>
            </a:pPr>
            <a:r>
              <a:rPr lang="en-US" sz="1500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Methodology: Interviews with the thieves •</a:t>
            </a:r>
            <a:pPr indent="0" marL="0">
              <a:lnSpc>
                <a:spcPts val="1710"/>
              </a:lnSpc>
              <a:buNone/>
            </a:pPr>
            <a:r>
              <a:rPr lang="en-US" sz="1500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10"/>
              </a:lnSpc>
              <a:buNone/>
            </a:pPr>
            <a:r>
              <a:rPr lang="en-US" sz="1500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and their families. •</a:t>
            </a:r>
            <a:endParaRPr lang="en-US" sz="1500" dirty="0"/>
          </a:p>
        </p:txBody>
      </p:sp>
      <p:sp>
        <p:nvSpPr>
          <p:cNvPr id="22" name="Text 15"/>
          <p:cNvSpPr/>
          <p:nvPr/>
        </p:nvSpPr>
        <p:spPr>
          <a:xfrm>
            <a:off x="4981575" y="4076700"/>
            <a:ext cx="4505325" cy="82510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25"/>
              </a:lnSpc>
              <a:buNone/>
            </a:pPr>
            <a:r>
              <a:rPr lang="en-US" sz="1425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Key findings: 14 of 44 showed affectionless</a:t>
            </a:r>
            <a:pPr indent="0" marL="0">
              <a:lnSpc>
                <a:spcPts val="1625"/>
              </a:lnSpc>
              <a:buNone/>
            </a:pPr>
            <a:r>
              <a:rPr lang="en-US" sz="1425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25"/>
              </a:lnSpc>
              <a:buNone/>
            </a:pPr>
            <a:r>
              <a:rPr lang="en-US" sz="1425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psychopathy. •</a:t>
            </a:r>
            <a:pPr indent="0" marL="0">
              <a:lnSpc>
                <a:spcPts val="1625"/>
              </a:lnSpc>
              <a:buNone/>
            </a:pPr>
            <a:r>
              <a:rPr lang="en-US" sz="1425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25"/>
              </a:lnSpc>
              <a:buNone/>
            </a:pPr>
            <a:r>
              <a:rPr lang="en-US" sz="1425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Correlation: 12 of 14 had experienced</a:t>
            </a:r>
            <a:pPr indent="0" marL="0">
              <a:lnSpc>
                <a:spcPts val="1625"/>
              </a:lnSpc>
              <a:buNone/>
            </a:pPr>
            <a:r>
              <a:rPr lang="en-US" sz="1425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25"/>
              </a:lnSpc>
              <a:buNone/>
            </a:pPr>
            <a:r>
              <a:rPr lang="en-US" sz="1425" dirty="0">
                <a:solidFill>
                  <a:srgbClr val="1C3F6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prolonged early separation. •</a:t>
            </a:r>
            <a:endParaRPr lang="en-US" sz="1425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479" y="3806130"/>
            <a:ext cx="5791200" cy="209163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-5954554" y="190500"/>
            <a:ext cx="25306020" cy="42951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383"/>
              </a:lnSpc>
              <a:buNone/>
            </a:pPr>
            <a:r>
              <a:rPr lang="en-US" sz="3075" b="1" dirty="0">
                <a:solidFill>
                  <a:srgbClr val="0056B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Effects of Institutionalisation and Complete Privation</a:t>
            </a:r>
            <a:endParaRPr lang="en-US" sz="3075" dirty="0"/>
          </a:p>
        </p:txBody>
      </p:sp>
      <p:sp>
        <p:nvSpPr>
          <p:cNvPr id="5" name="Text 1"/>
          <p:cNvSpPr/>
          <p:nvPr/>
        </p:nvSpPr>
        <p:spPr>
          <a:xfrm>
            <a:off x="691039" y="742950"/>
            <a:ext cx="11338560" cy="39856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139"/>
              </a:lnSpc>
              <a:buNone/>
            </a:pPr>
            <a:r>
              <a:rPr lang="en-US" sz="2325" dirty="0">
                <a:solidFill>
                  <a:srgbClr val="5A5A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Rutter's Romanian Orphan Studies</a:t>
            </a:r>
            <a:endParaRPr lang="en-US" sz="2325" dirty="0"/>
          </a:p>
        </p:txBody>
      </p:sp>
      <p:sp>
        <p:nvSpPr>
          <p:cNvPr id="6" name="Text 2"/>
          <p:cNvSpPr/>
          <p:nvPr/>
        </p:nvSpPr>
        <p:spPr>
          <a:xfrm>
            <a:off x="4736262" y="2667000"/>
            <a:ext cx="2880360" cy="25003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969"/>
              </a:lnSpc>
              <a:buNone/>
            </a:pPr>
            <a:r>
              <a:rPr lang="en-US" sz="15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Key Findings</a:t>
            </a:r>
            <a:endParaRPr lang="en-US" sz="1575" dirty="0"/>
          </a:p>
        </p:txBody>
      </p:sp>
      <p:sp>
        <p:nvSpPr>
          <p:cNvPr id="7" name="Text 3"/>
          <p:cNvSpPr/>
          <p:nvPr/>
        </p:nvSpPr>
        <p:spPr>
          <a:xfrm>
            <a:off x="466725" y="1295400"/>
            <a:ext cx="10481310" cy="24006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890"/>
              </a:lnSpc>
              <a:buNone/>
            </a:pPr>
            <a:r>
              <a:rPr lang="en-US" sz="1575" b="1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ERA Longitudinal Study (Rutter, 2011)</a:t>
            </a:r>
            <a:endParaRPr lang="en-US" sz="1575" dirty="0"/>
          </a:p>
        </p:txBody>
      </p:sp>
      <p:sp>
        <p:nvSpPr>
          <p:cNvPr id="8" name="Text 4"/>
          <p:cNvSpPr/>
          <p:nvPr/>
        </p:nvSpPr>
        <p:spPr>
          <a:xfrm>
            <a:off x="466725" y="2933700"/>
            <a:ext cx="3909060" cy="23529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852"/>
              </a:lnSpc>
              <a:buNone/>
            </a:pPr>
            <a:r>
              <a:rPr lang="en-US" sz="1425" b="1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Initial Condition:</a:t>
            </a:r>
            <a:endParaRPr lang="en-US" sz="1425" dirty="0"/>
          </a:p>
        </p:txBody>
      </p:sp>
      <p:sp>
        <p:nvSpPr>
          <p:cNvPr id="9" name="Text 5"/>
          <p:cNvSpPr/>
          <p:nvPr/>
        </p:nvSpPr>
        <p:spPr>
          <a:xfrm>
            <a:off x="466725" y="3829050"/>
            <a:ext cx="5212080" cy="23529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852"/>
              </a:lnSpc>
              <a:buNone/>
            </a:pPr>
            <a:r>
              <a:rPr lang="en-US" sz="1425" b="1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Disinhibited Attachment:</a:t>
            </a:r>
            <a:endParaRPr lang="en-US" sz="1425" dirty="0"/>
          </a:p>
        </p:txBody>
      </p:sp>
      <p:sp>
        <p:nvSpPr>
          <p:cNvPr id="10" name="Text 6"/>
          <p:cNvSpPr/>
          <p:nvPr/>
        </p:nvSpPr>
        <p:spPr>
          <a:xfrm>
            <a:off x="466725" y="4924425"/>
            <a:ext cx="41148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00" b="1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Long-term Effects:</a:t>
            </a:r>
            <a:endParaRPr lang="en-US" sz="1500" dirty="0"/>
          </a:p>
        </p:txBody>
      </p:sp>
      <p:sp>
        <p:nvSpPr>
          <p:cNvPr id="11" name="Text 7"/>
          <p:cNvSpPr/>
          <p:nvPr/>
        </p:nvSpPr>
        <p:spPr>
          <a:xfrm>
            <a:off x="6810375" y="1295400"/>
            <a:ext cx="6960870" cy="26000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2048"/>
              </a:lnSpc>
              <a:buNone/>
            </a:pPr>
            <a:r>
              <a:rPr lang="en-US" sz="1575" b="1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Rutter's Critical Distinction</a:t>
            </a:r>
            <a:endParaRPr lang="en-US" sz="1575" dirty="0"/>
          </a:p>
        </p:txBody>
      </p:sp>
      <p:sp>
        <p:nvSpPr>
          <p:cNvPr id="12" name="Text 8"/>
          <p:cNvSpPr/>
          <p:nvPr/>
        </p:nvSpPr>
        <p:spPr>
          <a:xfrm>
            <a:off x="7058025" y="2933700"/>
            <a:ext cx="36576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00" b="1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Catch-up Growth:</a:t>
            </a:r>
            <a:endParaRPr lang="en-US" sz="1500" dirty="0"/>
          </a:p>
        </p:txBody>
      </p:sp>
      <p:sp>
        <p:nvSpPr>
          <p:cNvPr id="13" name="Text 9"/>
          <p:cNvSpPr/>
          <p:nvPr/>
        </p:nvSpPr>
        <p:spPr>
          <a:xfrm>
            <a:off x="590550" y="6162675"/>
            <a:ext cx="12153900" cy="5030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98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Critical Age: Children adopted before 6 months showed near-complete recovery, while</a:t>
            </a:r>
            <a:pPr algn="ctr" indent="0" marL="0">
              <a:lnSpc>
                <a:spcPts val="198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98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those adopted after age 2 faced ongoing challenges.</a:t>
            </a:r>
            <a:endParaRPr lang="en-US" sz="1650" dirty="0"/>
          </a:p>
        </p:txBody>
      </p:sp>
      <p:sp>
        <p:nvSpPr>
          <p:cNvPr id="14" name="Text 10"/>
          <p:cNvSpPr/>
          <p:nvPr/>
        </p:nvSpPr>
        <p:spPr>
          <a:xfrm>
            <a:off x="533400" y="1600200"/>
            <a:ext cx="5071021" cy="72017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890"/>
              </a:lnSpc>
              <a:buNone/>
            </a:pPr>
            <a:r>
              <a:rPr lang="en-US" sz="15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165 Romanian orphans adopted in Britain.</a:t>
            </a:r>
            <a:pPr algn="l" indent="0" marL="0">
              <a:lnSpc>
                <a:spcPts val="1890"/>
              </a:lnSpc>
              <a:buNone/>
            </a:pPr>
            <a:r>
              <a:rPr lang="en-US" sz="15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890"/>
              </a:lnSpc>
              <a:buNone/>
            </a:pPr>
            <a:r>
              <a:rPr lang="en-US" sz="15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Followed up at ages 4, 6, 11, and 15 years.</a:t>
            </a:r>
            <a:pPr algn="l" indent="0" marL="0">
              <a:lnSpc>
                <a:spcPts val="1890"/>
              </a:lnSpc>
              <a:buNone/>
            </a:pPr>
            <a:r>
              <a:rPr lang="en-US" sz="15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890"/>
              </a:lnSpc>
              <a:buNone/>
            </a:pPr>
            <a:r>
              <a:rPr lang="en-US" sz="15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Key variable: age at adoption.</a:t>
            </a:r>
            <a:endParaRPr lang="en-US" sz="1575" dirty="0"/>
          </a:p>
        </p:txBody>
      </p:sp>
      <p:sp>
        <p:nvSpPr>
          <p:cNvPr id="15" name="Text 11"/>
          <p:cNvSpPr/>
          <p:nvPr/>
        </p:nvSpPr>
        <p:spPr>
          <a:xfrm>
            <a:off x="533400" y="3248025"/>
            <a:ext cx="5689253" cy="5030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More than half the orphans showed intellectual</a:t>
            </a:r>
            <a:pPr algn="l"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developmental delay and severe malnutrition.</a:t>
            </a:r>
            <a:endParaRPr lang="en-US" sz="1650" dirty="0"/>
          </a:p>
        </p:txBody>
      </p:sp>
      <p:sp>
        <p:nvSpPr>
          <p:cNvPr id="16" name="Text 12"/>
          <p:cNvSpPr/>
          <p:nvPr/>
        </p:nvSpPr>
        <p:spPr>
          <a:xfrm>
            <a:off x="533400" y="4133850"/>
            <a:ext cx="4934843" cy="78849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Children were equally friendly and</a:t>
            </a:r>
            <a:pPr algn="l"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affectionate towards familiar people and</a:t>
            </a:r>
            <a:pPr algn="l"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strangers.</a:t>
            </a:r>
            <a:endParaRPr lang="en-US" sz="1725" dirty="0"/>
          </a:p>
        </p:txBody>
      </p:sp>
      <p:sp>
        <p:nvSpPr>
          <p:cNvPr id="17" name="Text 13"/>
          <p:cNvSpPr/>
          <p:nvPr/>
        </p:nvSpPr>
        <p:spPr>
          <a:xfrm>
            <a:off x="533400" y="5200650"/>
            <a:ext cx="5605463" cy="72017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890"/>
              </a:lnSpc>
              <a:buNone/>
            </a:pPr>
            <a:r>
              <a:rPr lang="en-US" sz="15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Persistent cognitive impairment in some cases.</a:t>
            </a:r>
            <a:pPr algn="l" indent="0" marL="0">
              <a:lnSpc>
                <a:spcPts val="1890"/>
              </a:lnSpc>
              <a:buNone/>
            </a:pPr>
            <a:r>
              <a:rPr lang="en-US" sz="15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890"/>
              </a:lnSpc>
              <a:buNone/>
            </a:pPr>
            <a:r>
              <a:rPr lang="en-US" sz="15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Difficulties in emotional regulation.</a:t>
            </a:r>
            <a:pPr algn="l" indent="0" marL="0">
              <a:lnSpc>
                <a:spcPts val="1890"/>
              </a:lnSpc>
              <a:buNone/>
            </a:pPr>
            <a:r>
              <a:rPr lang="en-US" sz="15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890"/>
              </a:lnSpc>
              <a:buNone/>
            </a:pPr>
            <a:r>
              <a:rPr lang="en-US" sz="15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Problems in social relationships.</a:t>
            </a:r>
            <a:endParaRPr lang="en-US" sz="1575" dirty="0"/>
          </a:p>
        </p:txBody>
      </p:sp>
      <p:sp>
        <p:nvSpPr>
          <p:cNvPr id="18" name="Text 14"/>
          <p:cNvSpPr/>
          <p:nvPr/>
        </p:nvSpPr>
        <p:spPr>
          <a:xfrm>
            <a:off x="6867525" y="1600200"/>
            <a:ext cx="5605463" cy="5030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Deprivation: Loss of an attachment bond after</a:t>
            </a:r>
            <a:pPr algn="l"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it has been formed.</a:t>
            </a:r>
            <a:endParaRPr lang="en-US" sz="1650" dirty="0"/>
          </a:p>
        </p:txBody>
      </p:sp>
      <p:sp>
        <p:nvSpPr>
          <p:cNvPr id="19" name="Text 15"/>
          <p:cNvSpPr/>
          <p:nvPr/>
        </p:nvSpPr>
        <p:spPr>
          <a:xfrm>
            <a:off x="6867525" y="2114550"/>
            <a:ext cx="4714875" cy="5030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Privation: Complete failure to form any</a:t>
            </a:r>
            <a:pPr algn="l"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primary attachment bond at all.</a:t>
            </a:r>
            <a:endParaRPr lang="en-US" sz="1650" dirty="0"/>
          </a:p>
        </p:txBody>
      </p:sp>
      <p:sp>
        <p:nvSpPr>
          <p:cNvPr id="20" name="Text 16"/>
          <p:cNvSpPr/>
          <p:nvPr/>
        </p:nvSpPr>
        <p:spPr>
          <a:xfrm>
            <a:off x="7172325" y="3248025"/>
            <a:ext cx="5364361" cy="4801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890"/>
              </a:lnSpc>
              <a:buNone/>
            </a:pPr>
            <a:r>
              <a:rPr lang="en-US" sz="15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By age 11, children showed varying recovery</a:t>
            </a:r>
            <a:pPr algn="l" indent="0" marL="0">
              <a:lnSpc>
                <a:spcPts val="1890"/>
              </a:lnSpc>
              <a:buNone/>
            </a:pPr>
            <a:r>
              <a:rPr lang="en-US" sz="15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890"/>
              </a:lnSpc>
              <a:buNone/>
            </a:pPr>
            <a:r>
              <a:rPr lang="en-US" sz="1575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rates based on age at adoption.</a:t>
            </a:r>
            <a:endParaRPr lang="en-US" sz="1575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592" y="1611511"/>
            <a:ext cx="5632698" cy="3278088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8455" y="5527477"/>
            <a:ext cx="767953" cy="665113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486" y="3483769"/>
            <a:ext cx="767953" cy="761107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3611791" y="419100"/>
            <a:ext cx="6583680" cy="39007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3072"/>
              </a:lnSpc>
              <a:buNone/>
            </a:pPr>
            <a:r>
              <a:rPr lang="en-US" sz="2400" b="1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Morkshop Objective</a:t>
            </a:r>
            <a:endParaRPr lang="en-US" sz="2400" dirty="0"/>
          </a:p>
        </p:txBody>
      </p:sp>
      <p:sp>
        <p:nvSpPr>
          <p:cNvPr id="7" name="Text 1"/>
          <p:cNvSpPr/>
          <p:nvPr/>
        </p:nvSpPr>
        <p:spPr>
          <a:xfrm>
            <a:off x="-262979" y="981075"/>
            <a:ext cx="12344400" cy="29319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2309"/>
              </a:lnSpc>
              <a:buNone/>
            </a:pPr>
            <a:r>
              <a:rPr lang="en-US" sz="2025" b="1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Mid-Course Review &amp; Formative Assessment</a:t>
            </a:r>
            <a:endParaRPr lang="en-US" sz="2025" dirty="0"/>
          </a:p>
        </p:txBody>
      </p:sp>
      <p:sp>
        <p:nvSpPr>
          <p:cNvPr id="8" name="Text 2"/>
          <p:cNvSpPr/>
          <p:nvPr/>
        </p:nvSpPr>
        <p:spPr>
          <a:xfrm>
            <a:off x="-239167" y="409575"/>
            <a:ext cx="4572000" cy="2437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920"/>
              </a:lnSpc>
              <a:buNone/>
            </a:pPr>
            <a:r>
              <a:rPr lang="en-US" sz="1500" b="1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Workshop Objectives:</a:t>
            </a:r>
            <a:endParaRPr lang="en-US" sz="1500" dirty="0"/>
          </a:p>
        </p:txBody>
      </p:sp>
      <p:sp>
        <p:nvSpPr>
          <p:cNvPr id="9" name="Text 3"/>
          <p:cNvSpPr/>
          <p:nvPr/>
        </p:nvSpPr>
        <p:spPr>
          <a:xfrm>
            <a:off x="1104424" y="2838450"/>
            <a:ext cx="5863590" cy="23157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824"/>
              </a:lnSpc>
              <a:buNone/>
            </a:pPr>
            <a:r>
              <a:rPr lang="en-US" sz="1425" b="1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Core Theories Under Review:</a:t>
            </a:r>
            <a:endParaRPr lang="en-US" sz="1425" dirty="0"/>
          </a:p>
        </p:txBody>
      </p:sp>
      <p:sp>
        <p:nvSpPr>
          <p:cNvPr id="10" name="Text 4"/>
          <p:cNvSpPr/>
          <p:nvPr/>
        </p:nvSpPr>
        <p:spPr>
          <a:xfrm>
            <a:off x="466725" y="5876925"/>
            <a:ext cx="9555480" cy="23157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24"/>
              </a:lnSpc>
              <a:buNone/>
            </a:pPr>
            <a:r>
              <a:rPr lang="en-US" sz="1425" b="1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Interactive Activity: “Concept Speed Dating”</a:t>
            </a:r>
            <a:endParaRPr lang="en-US" sz="1425" dirty="0"/>
          </a:p>
        </p:txBody>
      </p:sp>
      <p:sp>
        <p:nvSpPr>
          <p:cNvPr id="11" name="Text 5"/>
          <p:cNvSpPr/>
          <p:nvPr/>
        </p:nvSpPr>
        <p:spPr>
          <a:xfrm>
            <a:off x="1400175" y="3886200"/>
            <a:ext cx="6172200" cy="26283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070"/>
              </a:lnSpc>
              <a:buNone/>
            </a:pPr>
            <a:r>
              <a:rPr lang="en-US" sz="1500" b="1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Formative Assessment Focus:</a:t>
            </a:r>
            <a:endParaRPr lang="en-US" sz="1500" dirty="0"/>
          </a:p>
        </p:txBody>
      </p:sp>
      <p:sp>
        <p:nvSpPr>
          <p:cNvPr id="12" name="Text 6"/>
          <p:cNvSpPr/>
          <p:nvPr/>
        </p:nvSpPr>
        <p:spPr>
          <a:xfrm>
            <a:off x="7867650" y="5095875"/>
            <a:ext cx="7772400" cy="26283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070"/>
              </a:lnSpc>
              <a:buNone/>
            </a:pPr>
            <a:r>
              <a:rPr lang="en-US" sz="1500" b="1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Academic Essay Planning Framework:</a:t>
            </a:r>
            <a:endParaRPr lang="en-US" sz="1500" dirty="0"/>
          </a:p>
        </p:txBody>
      </p:sp>
      <p:sp>
        <p:nvSpPr>
          <p:cNvPr id="13" name="Text 7"/>
          <p:cNvSpPr/>
          <p:nvPr/>
        </p:nvSpPr>
        <p:spPr>
          <a:xfrm>
            <a:off x="571500" y="828675"/>
            <a:ext cx="3887093" cy="124941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968"/>
              </a:lnSpc>
              <a:buNone/>
            </a:pPr>
            <a:r>
              <a:rPr lang="en-US" sz="1200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- Consolidate knowledge of core attachment</a:t>
            </a:r>
            <a:pPr algn="r" indent="0" marL="0">
              <a:lnSpc>
                <a:spcPts val="1968"/>
              </a:lnSpc>
              <a:buNone/>
            </a:pPr>
            <a:r>
              <a:rPr lang="en-US" sz="1200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968"/>
              </a:lnSpc>
              <a:buNone/>
            </a:pPr>
            <a:r>
              <a:rPr lang="en-US" sz="1200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theories.</a:t>
            </a:r>
            <a:pPr algn="r" indent="0" marL="0">
              <a:lnSpc>
                <a:spcPts val="1968"/>
              </a:lnSpc>
              <a:buNone/>
            </a:pPr>
            <a:r>
              <a:rPr lang="en-US" sz="1200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968"/>
              </a:lnSpc>
              <a:buNone/>
            </a:pPr>
            <a:r>
              <a:rPr lang="en-US" sz="1200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- Develop academic essay planning skills.</a:t>
            </a:r>
            <a:pPr algn="r" indent="0" marL="0">
              <a:lnSpc>
                <a:spcPts val="1968"/>
              </a:lnSpc>
              <a:buNone/>
            </a:pPr>
            <a:r>
              <a:rPr lang="en-US" sz="1200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968"/>
              </a:lnSpc>
              <a:buNone/>
            </a:pPr>
            <a:r>
              <a:rPr lang="en-US" sz="1200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- Compare human and animal attachment.</a:t>
            </a:r>
            <a:pPr algn="r" indent="0" marL="0">
              <a:lnSpc>
                <a:spcPts val="1968"/>
              </a:lnSpc>
              <a:buNone/>
            </a:pPr>
            <a:r>
              <a:rPr lang="en-US" sz="1200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968"/>
              </a:lnSpc>
              <a:buNone/>
            </a:pPr>
            <a:r>
              <a:rPr lang="en-US" sz="1200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- Critically analyse research evidence.</a:t>
            </a:r>
            <a:endParaRPr lang="en-US" sz="1200" dirty="0"/>
          </a:p>
        </p:txBody>
      </p:sp>
      <p:sp>
        <p:nvSpPr>
          <p:cNvPr id="14" name="Text 8"/>
          <p:cNvSpPr/>
          <p:nvPr/>
        </p:nvSpPr>
        <p:spPr>
          <a:xfrm>
            <a:off x="657225" y="4295775"/>
            <a:ext cx="5217765" cy="72509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04"/>
              </a:lnSpc>
              <a:buNone/>
            </a:pPr>
            <a:r>
              <a:rPr lang="en-US" sz="1350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600–700 word essay on stages of attachment.</a:t>
            </a:r>
            <a:pPr indent="0" marL="0">
              <a:lnSpc>
                <a:spcPts val="1904"/>
              </a:lnSpc>
              <a:buNone/>
            </a:pPr>
            <a:r>
              <a:rPr lang="en-US" sz="1350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904"/>
              </a:lnSpc>
              <a:buNone/>
            </a:pPr>
            <a:r>
              <a:rPr lang="en-US" sz="1350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Link learning theory to developmental stages.</a:t>
            </a:r>
            <a:pPr indent="0" marL="0">
              <a:lnSpc>
                <a:spcPts val="1904"/>
              </a:lnSpc>
              <a:buNone/>
            </a:pPr>
            <a:r>
              <a:rPr lang="en-US" sz="1350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904"/>
              </a:lnSpc>
              <a:buNone/>
            </a:pPr>
            <a:r>
              <a:rPr lang="en-US" sz="1350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Compare findings from human and animal studies.</a:t>
            </a:r>
            <a:endParaRPr lang="en-US" sz="1350" dirty="0"/>
          </a:p>
        </p:txBody>
      </p:sp>
      <p:sp>
        <p:nvSpPr>
          <p:cNvPr id="15" name="Text 9"/>
          <p:cNvSpPr/>
          <p:nvPr/>
        </p:nvSpPr>
        <p:spPr>
          <a:xfrm>
            <a:off x="466725" y="6267450"/>
            <a:ext cx="12755880" cy="2056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Exchange key concepts with peers to consolidate understanding.</a:t>
            </a:r>
            <a:endParaRPr lang="en-US" sz="1350" dirty="0"/>
          </a:p>
        </p:txBody>
      </p:sp>
      <p:sp>
        <p:nvSpPr>
          <p:cNvPr id="16" name="Text 10"/>
          <p:cNvSpPr/>
          <p:nvPr/>
        </p:nvSpPr>
        <p:spPr>
          <a:xfrm>
            <a:off x="7934325" y="5467350"/>
            <a:ext cx="4515743" cy="102096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009"/>
              </a:lnSpc>
              <a:buNone/>
            </a:pPr>
            <a:r>
              <a:rPr lang="en-US" sz="1425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1. Introduction and clear thesis.</a:t>
            </a:r>
            <a:pPr indent="0" marL="0">
              <a:lnSpc>
                <a:spcPts val="2009"/>
              </a:lnSpc>
              <a:buNone/>
            </a:pPr>
            <a:r>
              <a:rPr lang="en-US" sz="1425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09"/>
              </a:lnSpc>
              <a:buNone/>
            </a:pPr>
            <a:r>
              <a:rPr lang="en-US" sz="1425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2. Comparison of human and animal studies.</a:t>
            </a:r>
            <a:pPr indent="0" marL="0">
              <a:lnSpc>
                <a:spcPts val="2009"/>
              </a:lnSpc>
              <a:buNone/>
            </a:pPr>
            <a:r>
              <a:rPr lang="en-US" sz="1425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09"/>
              </a:lnSpc>
              <a:buNone/>
            </a:pPr>
            <a:r>
              <a:rPr lang="en-US" sz="1425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3. Critical analysis of evidence.</a:t>
            </a:r>
            <a:pPr indent="0" marL="0">
              <a:lnSpc>
                <a:spcPts val="2009"/>
              </a:lnSpc>
              <a:buNone/>
            </a:pPr>
            <a:r>
              <a:rPr lang="en-US" sz="1425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09"/>
              </a:lnSpc>
              <a:buNone/>
            </a:pPr>
            <a:r>
              <a:rPr lang="en-US" sz="1425" dirty="0">
                <a:solidFill>
                  <a:srgbClr val="16315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4. Conclusion and synthesis.</a:t>
            </a:r>
            <a:endParaRPr lang="en-US" sz="1425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2275" y="6295579"/>
            <a:ext cx="304800" cy="233065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8863" y="4821138"/>
            <a:ext cx="231577" cy="267444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2275" y="4224486"/>
            <a:ext cx="304800" cy="308521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3294" y="3668911"/>
            <a:ext cx="182761" cy="363438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2275" y="3291780"/>
            <a:ext cx="304800" cy="308521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2667" y="1344067"/>
            <a:ext cx="2474863" cy="1371600"/>
          </a:xfrm>
          <a:prstGeom prst="rect">
            <a:avLst/>
          </a:prstGeom>
        </p:spPr>
      </p:pic>
      <p:pic>
        <p:nvPicPr>
          <p:cNvPr id="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263" y="6343650"/>
            <a:ext cx="304800" cy="267444"/>
          </a:xfrm>
          <a:prstGeom prst="rect">
            <a:avLst/>
          </a:prstGeom>
        </p:spPr>
      </p:pic>
      <p:pic>
        <p:nvPicPr>
          <p:cNvPr id="10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079" y="6007596"/>
            <a:ext cx="182761" cy="301675"/>
          </a:xfrm>
          <a:prstGeom prst="rect">
            <a:avLst/>
          </a:prstGeom>
        </p:spPr>
      </p:pic>
      <p:pic>
        <p:nvPicPr>
          <p:cNvPr id="11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263" y="5685234"/>
            <a:ext cx="304800" cy="287982"/>
          </a:xfrm>
          <a:prstGeom prst="rect">
            <a:avLst/>
          </a:prstGeom>
        </p:spPr>
      </p:pic>
      <p:pic>
        <p:nvPicPr>
          <p:cNvPr id="12" name="Image 10" descr="preencoded.png">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74690" y="4889748"/>
            <a:ext cx="316855" cy="294829"/>
          </a:xfrm>
          <a:prstGeom prst="rect">
            <a:avLst/>
          </a:prstGeom>
        </p:spPr>
      </p:pic>
      <p:pic>
        <p:nvPicPr>
          <p:cNvPr id="13" name="Image 11" descr="preencoded.png">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5561" y="4560540"/>
            <a:ext cx="182761" cy="301675"/>
          </a:xfrm>
          <a:prstGeom prst="rect">
            <a:avLst/>
          </a:prstGeom>
        </p:spPr>
      </p:pic>
      <p:pic>
        <p:nvPicPr>
          <p:cNvPr id="14" name="Image 12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62486" y="4162723"/>
            <a:ext cx="329059" cy="329059"/>
          </a:xfrm>
          <a:prstGeom prst="rect">
            <a:avLst/>
          </a:prstGeom>
        </p:spPr>
      </p:pic>
      <p:pic>
        <p:nvPicPr>
          <p:cNvPr id="15" name="Image 13" descr="preencoded.png">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71592" y="3278088"/>
            <a:ext cx="853380" cy="706338"/>
          </a:xfrm>
          <a:prstGeom prst="rect">
            <a:avLst/>
          </a:prstGeom>
        </p:spPr>
      </p:pic>
      <p:pic>
        <p:nvPicPr>
          <p:cNvPr id="16" name="Image 14" descr="preencoded.png">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69075" y="2386459"/>
            <a:ext cx="682675" cy="740569"/>
          </a:xfrm>
          <a:prstGeom prst="rect">
            <a:avLst/>
          </a:prstGeom>
        </p:spPr>
      </p:pic>
      <p:pic>
        <p:nvPicPr>
          <p:cNvPr id="17" name="Image 15" descr="preencoded.png">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59388" y="1494979"/>
            <a:ext cx="914400" cy="644575"/>
          </a:xfrm>
          <a:prstGeom prst="rect">
            <a:avLst/>
          </a:prstGeom>
        </p:spPr>
      </p:pic>
      <p:pic>
        <p:nvPicPr>
          <p:cNvPr id="18" name="Image 16" descr="preencoded.png">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72173" y="3374082"/>
            <a:ext cx="572988" cy="534888"/>
          </a:xfrm>
          <a:prstGeom prst="rect">
            <a:avLst/>
          </a:prstGeom>
        </p:spPr>
      </p:pic>
      <p:pic>
        <p:nvPicPr>
          <p:cNvPr id="19" name="Image 17" descr="preencoded.png">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06267" y="2420838"/>
            <a:ext cx="280392" cy="575965"/>
          </a:xfrm>
          <a:prstGeom prst="rect">
            <a:avLst/>
          </a:prstGeom>
        </p:spPr>
      </p:pic>
      <p:pic>
        <p:nvPicPr>
          <p:cNvPr id="20" name="Image 18" descr="preencoded.png">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47765" y="1474440"/>
            <a:ext cx="609600" cy="555427"/>
          </a:xfrm>
          <a:prstGeom prst="rect">
            <a:avLst/>
          </a:prstGeom>
        </p:spPr>
      </p:pic>
      <p:pic>
        <p:nvPicPr>
          <p:cNvPr id="21" name="Image 19" descr="preencoded.png">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0698" y="1460748"/>
            <a:ext cx="609600" cy="754261"/>
          </a:xfrm>
          <a:prstGeom prst="rect">
            <a:avLst/>
          </a:prstGeom>
        </p:spPr>
      </p:pic>
      <p:sp>
        <p:nvSpPr>
          <p:cNvPr id="22" name="Text 0"/>
          <p:cNvSpPr/>
          <p:nvPr/>
        </p:nvSpPr>
        <p:spPr>
          <a:xfrm>
            <a:off x="-4229636" y="123825"/>
            <a:ext cx="21762720" cy="38859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060"/>
              </a:lnSpc>
              <a:buNone/>
            </a:pPr>
            <a:r>
              <a:rPr lang="en-US" sz="25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Impact of Early Attachment on Childhood and Bullying</a:t>
            </a:r>
            <a:endParaRPr lang="en-US" sz="2550" dirty="0"/>
          </a:p>
        </p:txBody>
      </p:sp>
      <p:sp>
        <p:nvSpPr>
          <p:cNvPr id="23" name="Text 1"/>
          <p:cNvSpPr/>
          <p:nvPr/>
        </p:nvSpPr>
        <p:spPr>
          <a:xfrm>
            <a:off x="180008" y="2247900"/>
            <a:ext cx="2514600" cy="25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98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Early Bond</a:t>
            </a:r>
            <a:endParaRPr lang="en-US" sz="1650" dirty="0"/>
          </a:p>
        </p:txBody>
      </p:sp>
      <p:sp>
        <p:nvSpPr>
          <p:cNvPr id="24" name="Text 2"/>
          <p:cNvSpPr/>
          <p:nvPr/>
        </p:nvSpPr>
        <p:spPr>
          <a:xfrm>
            <a:off x="233809" y="647700"/>
            <a:ext cx="123444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950"/>
              </a:lnSpc>
              <a:buNone/>
            </a:pPr>
            <a:r>
              <a:rPr lang="en-US" sz="1500" b="1" dirty="0">
                <a:solidFill>
                  <a:srgbClr val="FFFFFF"/>
                </a:solidFill>
                <a:latin typeface="Verdana" pitchFamily="34" charset="0"/>
                <a:ea typeface="Verdana" pitchFamily="34" charset="-122"/>
                <a:cs typeface="Verdana" pitchFamily="34" charset="-120"/>
              </a:rPr>
              <a:t>(Impact of Early Attachment on Childhood and Bullying)</a:t>
            </a:r>
            <a:endParaRPr lang="en-US" sz="1500" dirty="0"/>
          </a:p>
        </p:txBody>
      </p:sp>
      <p:sp>
        <p:nvSpPr>
          <p:cNvPr id="25" name="Text 3"/>
          <p:cNvSpPr/>
          <p:nvPr/>
        </p:nvSpPr>
        <p:spPr>
          <a:xfrm>
            <a:off x="9144000" y="4781550"/>
            <a:ext cx="3132683" cy="3961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6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Practical Application:</a:t>
            </a:r>
            <a:pPr indent="0" marL="0">
              <a:lnSpc>
                <a:spcPts val="156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60"/>
              </a:lnSpc>
              <a:buNone/>
            </a:pPr>
            <a:r>
              <a:rPr lang="en-US" sz="12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Designing a School Intervention</a:t>
            </a:r>
            <a:endParaRPr lang="en-US" sz="1200" dirty="0"/>
          </a:p>
        </p:txBody>
      </p:sp>
      <p:sp>
        <p:nvSpPr>
          <p:cNvPr id="26" name="Text 4"/>
          <p:cNvSpPr/>
          <p:nvPr/>
        </p:nvSpPr>
        <p:spPr>
          <a:xfrm>
            <a:off x="352425" y="5372100"/>
            <a:ext cx="10233660" cy="22666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85"/>
              </a:lnSpc>
              <a:buNone/>
            </a:pPr>
            <a:r>
              <a:rPr lang="en-US" sz="1275" b="1" dirty="0">
                <a:solidFill>
                  <a:srgbClr val="1A237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Section 1: Peer Relationship Patterns and Attachment</a:t>
            </a:r>
            <a:endParaRPr lang="en-US" sz="1275" dirty="0"/>
          </a:p>
        </p:txBody>
      </p:sp>
      <p:sp>
        <p:nvSpPr>
          <p:cNvPr id="27" name="Text 5"/>
          <p:cNvSpPr/>
          <p:nvPr/>
        </p:nvSpPr>
        <p:spPr>
          <a:xfrm>
            <a:off x="4248150" y="1514475"/>
            <a:ext cx="115252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2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Secure</a:t>
            </a:r>
            <a:pPr indent="0" marL="0">
              <a:lnSpc>
                <a:spcPts val="12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Attachment</a:t>
            </a:r>
            <a:endParaRPr lang="en-US" sz="1200" dirty="0"/>
          </a:p>
        </p:txBody>
      </p:sp>
      <p:sp>
        <p:nvSpPr>
          <p:cNvPr id="28" name="Text 6"/>
          <p:cNvSpPr/>
          <p:nvPr/>
        </p:nvSpPr>
        <p:spPr>
          <a:xfrm>
            <a:off x="4248150" y="2505075"/>
            <a:ext cx="901005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275"/>
              </a:lnSpc>
              <a:buNone/>
            </a:pPr>
            <a:r>
              <a:rPr lang="en-US" sz="12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Insecure</a:t>
            </a:r>
            <a:pPr indent="0" marL="0">
              <a:lnSpc>
                <a:spcPts val="1275"/>
              </a:lnSpc>
              <a:buNone/>
            </a:pPr>
            <a:r>
              <a:rPr lang="en-US" sz="12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75"/>
              </a:lnSpc>
              <a:buNone/>
            </a:pPr>
            <a:r>
              <a:rPr lang="en-US" sz="12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Avoidant</a:t>
            </a:r>
            <a:endParaRPr lang="en-US" sz="1275" dirty="0"/>
          </a:p>
        </p:txBody>
      </p:sp>
      <p:sp>
        <p:nvSpPr>
          <p:cNvPr id="29" name="Text 7"/>
          <p:cNvSpPr/>
          <p:nvPr/>
        </p:nvSpPr>
        <p:spPr>
          <a:xfrm>
            <a:off x="4248150" y="3429000"/>
            <a:ext cx="953393" cy="3238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275"/>
              </a:lnSpc>
              <a:buNone/>
            </a:pPr>
            <a:r>
              <a:rPr lang="en-US" sz="12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Insecure</a:t>
            </a:r>
            <a:pPr indent="0" marL="0">
              <a:lnSpc>
                <a:spcPts val="1275"/>
              </a:lnSpc>
              <a:buNone/>
            </a:pPr>
            <a:r>
              <a:rPr lang="en-US" sz="12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275"/>
              </a:lnSpc>
              <a:buNone/>
            </a:pPr>
            <a:r>
              <a:rPr lang="en-US" sz="12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Resistant</a:t>
            </a:r>
            <a:endParaRPr lang="en-US" sz="1275" dirty="0"/>
          </a:p>
        </p:txBody>
      </p:sp>
      <p:sp>
        <p:nvSpPr>
          <p:cNvPr id="30" name="Text 8"/>
          <p:cNvSpPr/>
          <p:nvPr/>
        </p:nvSpPr>
        <p:spPr>
          <a:xfrm>
            <a:off x="9144000" y="2800350"/>
            <a:ext cx="2944118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2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Proportions of Attachment</a:t>
            </a:r>
            <a:pPr algn="ctr" indent="0" marL="0">
              <a:lnSpc>
                <a:spcPts val="12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2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Patterns in Bullying Behaviour</a:t>
            </a:r>
            <a:endParaRPr lang="en-US" sz="1200" dirty="0"/>
          </a:p>
        </p:txBody>
      </p:sp>
      <p:sp>
        <p:nvSpPr>
          <p:cNvPr id="31" name="Text 9"/>
          <p:cNvSpPr/>
          <p:nvPr/>
        </p:nvSpPr>
        <p:spPr>
          <a:xfrm>
            <a:off x="352425" y="2800350"/>
            <a:ext cx="2294483" cy="3658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44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Internal Working</a:t>
            </a:r>
            <a:pPr algn="ctr" indent="0" marL="0">
              <a:lnSpc>
                <a:spcPts val="144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44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Model in the Playground</a:t>
            </a:r>
            <a:endParaRPr lang="en-US" sz="1200" dirty="0"/>
          </a:p>
        </p:txBody>
      </p:sp>
      <p:sp>
        <p:nvSpPr>
          <p:cNvPr id="32" name="Text 10"/>
          <p:cNvSpPr/>
          <p:nvPr/>
        </p:nvSpPr>
        <p:spPr>
          <a:xfrm>
            <a:off x="7058025" y="1352550"/>
            <a:ext cx="196974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Cooperative play and</a:t>
            </a:r>
            <a:pPr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healthy relationships</a:t>
            </a:r>
            <a:pPr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Positive and prosocial</a:t>
            </a:r>
            <a:pPr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behaviour.</a:t>
            </a:r>
            <a:endParaRPr lang="en-US" sz="1125" dirty="0"/>
          </a:p>
        </p:txBody>
      </p:sp>
      <p:sp>
        <p:nvSpPr>
          <p:cNvPr id="33" name="Text 11"/>
          <p:cNvSpPr/>
          <p:nvPr/>
        </p:nvSpPr>
        <p:spPr>
          <a:xfrm>
            <a:off x="7058025" y="2524125"/>
            <a:ext cx="1791593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125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Social isolation and</a:t>
            </a:r>
            <a:pPr indent="0" marL="0">
              <a:lnSpc>
                <a:spcPts val="1125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25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avoidance.</a:t>
            </a:r>
            <a:endParaRPr lang="en-US" sz="1125" dirty="0"/>
          </a:p>
        </p:txBody>
      </p:sp>
      <p:sp>
        <p:nvSpPr>
          <p:cNvPr id="34" name="Text 12"/>
          <p:cNvSpPr/>
          <p:nvPr/>
        </p:nvSpPr>
        <p:spPr>
          <a:xfrm>
            <a:off x="7058025" y="3295650"/>
            <a:ext cx="1393478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125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Confrontational</a:t>
            </a:r>
            <a:pPr indent="0" marL="0">
              <a:lnSpc>
                <a:spcPts val="1125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25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behaviour and</a:t>
            </a:r>
            <a:pPr indent="0" marL="0">
              <a:lnSpc>
                <a:spcPts val="1125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125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clinginess.</a:t>
            </a:r>
            <a:endParaRPr lang="en-US" sz="1125" dirty="0"/>
          </a:p>
        </p:txBody>
      </p:sp>
      <p:sp>
        <p:nvSpPr>
          <p:cNvPr id="35" name="Text 13"/>
          <p:cNvSpPr/>
          <p:nvPr/>
        </p:nvSpPr>
        <p:spPr>
          <a:xfrm>
            <a:off x="371475" y="3429000"/>
            <a:ext cx="2158305" cy="102840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cognitive schema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formed in infancy that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determines our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expectations of future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2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relationships.</a:t>
            </a:r>
            <a:endParaRPr lang="en-US" sz="1350" dirty="0"/>
          </a:p>
        </p:txBody>
      </p:sp>
      <p:sp>
        <p:nvSpPr>
          <p:cNvPr id="36" name="Text 14"/>
          <p:cNvSpPr/>
          <p:nvPr/>
        </p:nvSpPr>
        <p:spPr>
          <a:xfrm>
            <a:off x="9372600" y="3371850"/>
            <a:ext cx="2923133" cy="91454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Secure: 15% victims, 10% bullies</a:t>
            </a:r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Insecure Avoidant: 50% victims,</a:t>
            </a:r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30% bullies</a:t>
            </a:r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Insecure Resistant: 35% victims,</a:t>
            </a:r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4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60% bullies</a:t>
            </a:r>
            <a:endParaRPr lang="en-US" sz="1200" dirty="0"/>
          </a:p>
        </p:txBody>
      </p:sp>
      <p:sp>
        <p:nvSpPr>
          <p:cNvPr id="37" name="Text 15"/>
          <p:cNvSpPr/>
          <p:nvPr/>
        </p:nvSpPr>
        <p:spPr>
          <a:xfrm>
            <a:off x="3790950" y="4143375"/>
            <a:ext cx="5416748" cy="3887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Myron, Wilson &amp; Smith (1998): "Securely attached children</a:t>
            </a:r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rarely participate in bullying."</a:t>
            </a:r>
            <a:endParaRPr lang="en-US" sz="1275" dirty="0"/>
          </a:p>
        </p:txBody>
      </p:sp>
      <p:sp>
        <p:nvSpPr>
          <p:cNvPr id="38" name="Text 16"/>
          <p:cNvSpPr/>
          <p:nvPr/>
        </p:nvSpPr>
        <p:spPr>
          <a:xfrm>
            <a:off x="3790950" y="4600575"/>
            <a:ext cx="11464290" cy="19437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"Insecure Avoidant: More likely to be victims of bullying."</a:t>
            </a:r>
            <a:endParaRPr lang="en-US" sz="1275" dirty="0"/>
          </a:p>
        </p:txBody>
      </p:sp>
      <p:sp>
        <p:nvSpPr>
          <p:cNvPr id="39" name="Text 17"/>
          <p:cNvSpPr/>
          <p:nvPr/>
        </p:nvSpPr>
        <p:spPr>
          <a:xfrm>
            <a:off x="3790950" y="4848225"/>
            <a:ext cx="9326880" cy="19437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"Insecure Resistant: More likely to be bullies."</a:t>
            </a:r>
            <a:endParaRPr lang="en-US" sz="1275" dirty="0"/>
          </a:p>
        </p:txBody>
      </p:sp>
      <p:sp>
        <p:nvSpPr>
          <p:cNvPr id="40" name="Text 18"/>
          <p:cNvSpPr/>
          <p:nvPr/>
        </p:nvSpPr>
        <p:spPr>
          <a:xfrm>
            <a:off x="714375" y="5715000"/>
            <a:ext cx="18105120" cy="22294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Secure Attachment: Enter social situations with confidence and form healthy friendships.</a:t>
            </a:r>
            <a:endParaRPr lang="en-US" sz="1350" dirty="0"/>
          </a:p>
        </p:txBody>
      </p:sp>
      <p:sp>
        <p:nvSpPr>
          <p:cNvPr id="41" name="Text 19"/>
          <p:cNvSpPr/>
          <p:nvPr/>
        </p:nvSpPr>
        <p:spPr>
          <a:xfrm>
            <a:off x="714375" y="6029325"/>
            <a:ext cx="15841980" cy="22294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Insecure Avoidant: May avoid close friendships and appear socially withdrawn.</a:t>
            </a:r>
            <a:endParaRPr lang="en-US" sz="1350" dirty="0"/>
          </a:p>
        </p:txBody>
      </p:sp>
      <p:sp>
        <p:nvSpPr>
          <p:cNvPr id="42" name="Text 20"/>
          <p:cNvSpPr/>
          <p:nvPr/>
        </p:nvSpPr>
        <p:spPr>
          <a:xfrm>
            <a:off x="714375" y="6343650"/>
            <a:ext cx="13167360" cy="22294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55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Insecure Resistant: May be clingy or controlling in friendships.</a:t>
            </a:r>
            <a:endParaRPr lang="en-US" sz="1350" dirty="0"/>
          </a:p>
        </p:txBody>
      </p:sp>
      <p:sp>
        <p:nvSpPr>
          <p:cNvPr id="43" name="Text 21"/>
          <p:cNvSpPr/>
          <p:nvPr/>
        </p:nvSpPr>
        <p:spPr>
          <a:xfrm>
            <a:off x="9001125" y="5543550"/>
            <a:ext cx="3279428" cy="58310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How can understanding attachment</a:t>
            </a:r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patterns help develop anti-bullying</a:t>
            </a:r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30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programmes?</a:t>
            </a:r>
            <a:endParaRPr lang="en-US" sz="1275" dirty="0"/>
          </a:p>
        </p:txBody>
      </p:sp>
      <p:sp>
        <p:nvSpPr>
          <p:cNvPr id="44" name="Text 22"/>
          <p:cNvSpPr/>
          <p:nvPr/>
        </p:nvSpPr>
        <p:spPr>
          <a:xfrm>
            <a:off x="9248775" y="6343650"/>
            <a:ext cx="6412230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275"/>
              </a:lnSpc>
              <a:buNone/>
            </a:pPr>
            <a:r>
              <a:rPr lang="en-US" sz="12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Class discussion and suggestions.</a:t>
            </a:r>
            <a:endParaRPr lang="en-US" sz="1275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5090" y="5541169"/>
            <a:ext cx="1255663" cy="106293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5192" y="2338536"/>
            <a:ext cx="2060377" cy="1179463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894" y="1344067"/>
            <a:ext cx="5717977" cy="1549896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466725" y="266700"/>
            <a:ext cx="24688800" cy="61213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4820"/>
              </a:lnSpc>
              <a:buNone/>
            </a:pPr>
            <a:r>
              <a:rPr lang="en-US" sz="4050" b="1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Attachment in Adulthood: The ‘Love Quiz’</a:t>
            </a:r>
            <a:endParaRPr lang="en-US" sz="4050" dirty="0"/>
          </a:p>
        </p:txBody>
      </p:sp>
      <p:sp>
        <p:nvSpPr>
          <p:cNvPr id="7" name="Text 1"/>
          <p:cNvSpPr/>
          <p:nvPr/>
        </p:nvSpPr>
        <p:spPr>
          <a:xfrm>
            <a:off x="466725" y="838200"/>
            <a:ext cx="12401550" cy="38085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999"/>
              </a:lnSpc>
              <a:buNone/>
            </a:pPr>
            <a:r>
              <a:rPr lang="en-US" sz="2325" b="1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(Adult Attachment: The ‘Love Quiz’)</a:t>
            </a:r>
            <a:endParaRPr lang="en-US" sz="2325" dirty="0"/>
          </a:p>
        </p:txBody>
      </p:sp>
      <p:sp>
        <p:nvSpPr>
          <p:cNvPr id="8" name="Text 2"/>
          <p:cNvSpPr/>
          <p:nvPr/>
        </p:nvSpPr>
        <p:spPr>
          <a:xfrm>
            <a:off x="466725" y="3209925"/>
            <a:ext cx="7810500" cy="28336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231"/>
              </a:lnSpc>
              <a:buNone/>
            </a:pPr>
            <a:r>
              <a:rPr lang="en-US" sz="1875" b="1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1. Hazan &amp; Shaver (1987)</a:t>
            </a:r>
            <a:endParaRPr lang="en-US" sz="1875" dirty="0"/>
          </a:p>
        </p:txBody>
      </p:sp>
      <p:sp>
        <p:nvSpPr>
          <p:cNvPr id="9" name="Text 3"/>
          <p:cNvSpPr/>
          <p:nvPr/>
        </p:nvSpPr>
        <p:spPr>
          <a:xfrm>
            <a:off x="466725" y="5562600"/>
            <a:ext cx="5958840" cy="26074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053"/>
              </a:lnSpc>
              <a:buNone/>
            </a:pPr>
            <a:r>
              <a:rPr lang="en-US" sz="1725" b="1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2. Critical Evaluation</a:t>
            </a:r>
            <a:endParaRPr lang="en-US" sz="1725" dirty="0"/>
          </a:p>
        </p:txBody>
      </p:sp>
      <p:sp>
        <p:nvSpPr>
          <p:cNvPr id="10" name="Text 4"/>
          <p:cNvSpPr/>
          <p:nvPr/>
        </p:nvSpPr>
        <p:spPr>
          <a:xfrm>
            <a:off x="7058025" y="1352550"/>
            <a:ext cx="5669280" cy="27205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142"/>
              </a:lnSpc>
              <a:buNone/>
            </a:pPr>
            <a:r>
              <a:rPr lang="en-US" sz="1800" b="1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3. ‘Earned Security’</a:t>
            </a:r>
            <a:endParaRPr lang="en-US" sz="1800" dirty="0"/>
          </a:p>
        </p:txBody>
      </p:sp>
      <p:sp>
        <p:nvSpPr>
          <p:cNvPr id="11" name="Text 5"/>
          <p:cNvSpPr/>
          <p:nvPr/>
        </p:nvSpPr>
        <p:spPr>
          <a:xfrm>
            <a:off x="590550" y="3619500"/>
            <a:ext cx="6642646" cy="172000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35"/>
              </a:lnSpc>
              <a:buNone/>
            </a:pPr>
            <a:r>
              <a:rPr lang="en-US" sz="1500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Aim: To link early attachment patterns to romantic relationships.</a:t>
            </a:r>
            <a:pPr indent="0" marL="0">
              <a:lnSpc>
                <a:spcPts val="1935"/>
              </a:lnSpc>
              <a:buNone/>
            </a:pPr>
            <a:r>
              <a:rPr lang="en-US" sz="1500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35"/>
              </a:lnSpc>
              <a:buNone/>
            </a:pPr>
            <a:r>
              <a:rPr lang="en-US" sz="1500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Methodology: 'Love Quiz' questionnaire in a local newspaper.</a:t>
            </a:r>
            <a:pPr indent="0" marL="0">
              <a:lnSpc>
                <a:spcPts val="1935"/>
              </a:lnSpc>
              <a:buNone/>
            </a:pPr>
            <a:r>
              <a:rPr lang="en-US" sz="1500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35"/>
              </a:lnSpc>
              <a:buNone/>
            </a:pPr>
            <a:r>
              <a:rPr lang="en-US" sz="1500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Key findings:</a:t>
            </a:r>
            <a:pPr indent="0" marL="0">
              <a:lnSpc>
                <a:spcPts val="1935"/>
              </a:lnSpc>
              <a:buNone/>
            </a:pPr>
            <a:r>
              <a:rPr lang="en-US" sz="1500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35"/>
              </a:lnSpc>
              <a:buNone/>
            </a:pPr>
            <a:r>
              <a:rPr lang="en-US" sz="1500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Secure individuals: Stable relationships and trust in partner.</a:t>
            </a:r>
            <a:pPr indent="0" marL="0">
              <a:lnSpc>
                <a:spcPts val="1935"/>
              </a:lnSpc>
              <a:buNone/>
            </a:pPr>
            <a:r>
              <a:rPr lang="en-US" sz="1500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35"/>
              </a:lnSpc>
              <a:buNone/>
            </a:pPr>
            <a:r>
              <a:rPr lang="en-US" sz="1500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Avoidant individuals: Discomfort with emotional closeness.</a:t>
            </a:r>
            <a:pPr indent="0" marL="0">
              <a:lnSpc>
                <a:spcPts val="1935"/>
              </a:lnSpc>
              <a:buNone/>
            </a:pPr>
            <a:r>
              <a:rPr lang="en-US" sz="1500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35"/>
              </a:lnSpc>
              <a:buNone/>
            </a:pPr>
            <a:r>
              <a:rPr lang="en-US" sz="1500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Anxious individuals: Intense desire for relationship combined</a:t>
            </a:r>
            <a:pPr indent="0" marL="0">
              <a:lnSpc>
                <a:spcPts val="1935"/>
              </a:lnSpc>
              <a:buNone/>
            </a:pPr>
            <a:r>
              <a:rPr lang="en-US" sz="1500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35"/>
              </a:lnSpc>
              <a:buNone/>
            </a:pPr>
            <a:r>
              <a:rPr lang="en-US" sz="1500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with fear of abandonment.</a:t>
            </a:r>
            <a:endParaRPr lang="en-US" sz="1500" dirty="0"/>
          </a:p>
        </p:txBody>
      </p:sp>
      <p:sp>
        <p:nvSpPr>
          <p:cNvPr id="12" name="Text 6"/>
          <p:cNvSpPr/>
          <p:nvPr/>
        </p:nvSpPr>
        <p:spPr>
          <a:xfrm>
            <a:off x="590550" y="5924550"/>
            <a:ext cx="5846415" cy="73714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35"/>
              </a:lnSpc>
              <a:buNone/>
            </a:pPr>
            <a:r>
              <a:rPr lang="en-US" sz="1500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Data is correlational, not causal.</a:t>
            </a:r>
            <a:pPr indent="0" marL="0">
              <a:lnSpc>
                <a:spcPts val="1935"/>
              </a:lnSpc>
              <a:buNone/>
            </a:pPr>
            <a:r>
              <a:rPr lang="en-US" sz="1500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35"/>
              </a:lnSpc>
              <a:buNone/>
            </a:pPr>
            <a:r>
              <a:rPr lang="en-US" sz="1500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Sample of volunteers may not represent the population.</a:t>
            </a:r>
            <a:pPr indent="0" marL="0">
              <a:lnSpc>
                <a:spcPts val="1935"/>
              </a:lnSpc>
              <a:buNone/>
            </a:pPr>
            <a:r>
              <a:rPr lang="en-US" sz="1500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35"/>
              </a:lnSpc>
              <a:buNone/>
            </a:pPr>
            <a:r>
              <a:rPr lang="en-US" sz="1500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Oversimplification of complex human relationships.</a:t>
            </a:r>
            <a:endParaRPr lang="en-US" sz="1500" dirty="0"/>
          </a:p>
        </p:txBody>
      </p:sp>
      <p:sp>
        <p:nvSpPr>
          <p:cNvPr id="13" name="Text 7"/>
          <p:cNvSpPr/>
          <p:nvPr/>
        </p:nvSpPr>
        <p:spPr>
          <a:xfrm>
            <a:off x="7058025" y="1733550"/>
            <a:ext cx="5196780" cy="49143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35"/>
              </a:lnSpc>
              <a:buNone/>
            </a:pPr>
            <a:r>
              <a:rPr lang="en-US" sz="1500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Definition: Developing a secure attachment pattern</a:t>
            </a:r>
            <a:pPr indent="0" marL="0">
              <a:lnSpc>
                <a:spcPts val="1935"/>
              </a:lnSpc>
              <a:buNone/>
            </a:pPr>
            <a:r>
              <a:rPr lang="en-US" sz="1500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35"/>
              </a:lnSpc>
              <a:buNone/>
            </a:pPr>
            <a:r>
              <a:rPr lang="en-US" sz="1500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 adulthood despite early insecure experiences.</a:t>
            </a:r>
            <a:endParaRPr lang="en-US" sz="1500" dirty="0"/>
          </a:p>
        </p:txBody>
      </p:sp>
      <p:sp>
        <p:nvSpPr>
          <p:cNvPr id="14" name="Text 8"/>
          <p:cNvSpPr/>
          <p:nvPr/>
        </p:nvSpPr>
        <p:spPr>
          <a:xfrm>
            <a:off x="7058025" y="3638550"/>
            <a:ext cx="5563493" cy="172000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35"/>
              </a:lnSpc>
              <a:buNone/>
            </a:pPr>
            <a:r>
              <a:rPr lang="en-US" sz="1500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Ways to achieve earned security:</a:t>
            </a:r>
            <a:pPr indent="0" marL="0">
              <a:lnSpc>
                <a:spcPts val="1935"/>
              </a:lnSpc>
              <a:buNone/>
            </a:pPr>
            <a:r>
              <a:rPr lang="en-US" sz="1500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35"/>
              </a:lnSpc>
              <a:buNone/>
            </a:pPr>
            <a:r>
              <a:rPr lang="en-US" sz="1500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Corrective relationships: a securely attached partner</a:t>
            </a:r>
            <a:pPr indent="0" marL="0">
              <a:lnSpc>
                <a:spcPts val="1935"/>
              </a:lnSpc>
              <a:buNone/>
            </a:pPr>
            <a:r>
              <a:rPr lang="en-US" sz="1500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35"/>
              </a:lnSpc>
              <a:buNone/>
            </a:pPr>
            <a:r>
              <a:rPr lang="en-US" sz="1500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providing a secure base.</a:t>
            </a:r>
            <a:pPr indent="0" marL="0">
              <a:lnSpc>
                <a:spcPts val="1935"/>
              </a:lnSpc>
              <a:buNone/>
            </a:pPr>
            <a:r>
              <a:rPr lang="en-US" sz="1500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35"/>
              </a:lnSpc>
              <a:buNone/>
            </a:pPr>
            <a:r>
              <a:rPr lang="en-US" sz="1500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Psychotherapy: a supportive and stable therapeutic</a:t>
            </a:r>
            <a:pPr indent="0" marL="0">
              <a:lnSpc>
                <a:spcPts val="1935"/>
              </a:lnSpc>
              <a:buNone/>
            </a:pPr>
            <a:r>
              <a:rPr lang="en-US" sz="1500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35"/>
              </a:lnSpc>
              <a:buNone/>
            </a:pPr>
            <a:r>
              <a:rPr lang="en-US" sz="1500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environment.</a:t>
            </a:r>
            <a:pPr indent="0" marL="0">
              <a:lnSpc>
                <a:spcPts val="1935"/>
              </a:lnSpc>
              <a:buNone/>
            </a:pPr>
            <a:r>
              <a:rPr lang="en-US" sz="1500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35"/>
              </a:lnSpc>
              <a:buNone/>
            </a:pPr>
            <a:r>
              <a:rPr lang="en-US" sz="1500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• Self-reflection: understanding personal attachment</a:t>
            </a:r>
            <a:pPr indent="0" marL="0">
              <a:lnSpc>
                <a:spcPts val="1935"/>
              </a:lnSpc>
              <a:buNone/>
            </a:pPr>
            <a:r>
              <a:rPr lang="en-US" sz="1500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35"/>
              </a:lnSpc>
              <a:buNone/>
            </a:pPr>
            <a:r>
              <a:rPr lang="en-US" sz="1500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patterns and making conscious choices to change.</a:t>
            </a:r>
            <a:endParaRPr lang="en-US" sz="1500" dirty="0"/>
          </a:p>
        </p:txBody>
      </p:sp>
      <p:sp>
        <p:nvSpPr>
          <p:cNvPr id="15" name="Text 9"/>
          <p:cNvSpPr/>
          <p:nvPr/>
        </p:nvSpPr>
        <p:spPr>
          <a:xfrm>
            <a:off x="7058025" y="5705475"/>
            <a:ext cx="3949898" cy="98286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35"/>
              </a:lnSpc>
              <a:buNone/>
            </a:pPr>
            <a:r>
              <a:rPr lang="en-US" sz="1500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Intergenerational continuity:</a:t>
            </a:r>
            <a:pPr indent="0" marL="0">
              <a:lnSpc>
                <a:spcPts val="1935"/>
              </a:lnSpc>
              <a:buNone/>
            </a:pPr>
            <a:r>
              <a:rPr lang="en-US" sz="1500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35"/>
              </a:lnSpc>
              <a:buNone/>
            </a:pPr>
            <a:r>
              <a:rPr lang="en-US" sz="1500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Secure parent → secure child (usually).</a:t>
            </a:r>
            <a:pPr indent="0" marL="0">
              <a:lnSpc>
                <a:spcPts val="1935"/>
              </a:lnSpc>
              <a:buNone/>
            </a:pPr>
            <a:r>
              <a:rPr lang="en-US" sz="1500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35"/>
              </a:lnSpc>
              <a:buNone/>
            </a:pPr>
            <a:r>
              <a:rPr lang="en-US" sz="1500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Breaking the cycle is possible through</a:t>
            </a:r>
            <a:pPr indent="0" marL="0">
              <a:lnSpc>
                <a:spcPts val="1935"/>
              </a:lnSpc>
              <a:buNone/>
            </a:pPr>
            <a:r>
              <a:rPr lang="en-US" sz="1500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935"/>
              </a:lnSpc>
              <a:buNone/>
            </a:pPr>
            <a:r>
              <a:rPr lang="en-US" sz="1500" dirty="0">
                <a:solidFill>
                  <a:srgbClr val="1C314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earned security.</a:t>
            </a:r>
            <a:endParaRPr lang="en-US" sz="1500" dirty="0"/>
          </a:p>
        </p:txBody>
      </p:sp>
      <p:sp>
        <p:nvSpPr>
          <p:cNvPr id="16" name="Text 10"/>
          <p:cNvSpPr/>
          <p:nvPr/>
        </p:nvSpPr>
        <p:spPr>
          <a:xfrm>
            <a:off x="3886200" y="3000375"/>
            <a:ext cx="2682180" cy="50988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339"/>
              </a:lnSpc>
              <a:buNone/>
            </a:pPr>
            <a:r>
              <a:rPr lang="en-US" sz="1125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Attachment is not a fixed destiny</a:t>
            </a:r>
            <a:pPr algn="ctr" indent="0" marL="0">
              <a:lnSpc>
                <a:spcPts val="1339"/>
              </a:lnSpc>
              <a:buNone/>
            </a:pPr>
            <a:r>
              <a:rPr lang="en-US" sz="1125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ts val="1339"/>
              </a:lnSpc>
              <a:buNone/>
            </a:pPr>
            <a:r>
              <a:rPr lang="en-US" sz="1125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— it can be changed through</a:t>
            </a:r>
            <a:pPr algn="ctr" indent="0" marL="0">
              <a:lnSpc>
                <a:spcPts val="1339"/>
              </a:lnSpc>
              <a:buNone/>
            </a:pPr>
            <a:r>
              <a:rPr lang="en-US" sz="1125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algn="ctr" indent="0" marL="0">
              <a:lnSpc>
                <a:spcPts val="1339"/>
              </a:lnSpc>
              <a:buNone/>
            </a:pPr>
            <a:r>
              <a:rPr lang="en-US" sz="1125" b="1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positive experiences.</a:t>
            </a:r>
            <a:endParaRPr lang="en-US" sz="1125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8173" y="2105323"/>
            <a:ext cx="2328565" cy="2331690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92" y="3970734"/>
            <a:ext cx="2170063" cy="2626519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286" y="1659582"/>
            <a:ext cx="1255663" cy="2029867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-4483447" y="190500"/>
            <a:ext cx="22117050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4050"/>
              </a:lnSpc>
              <a:buNone/>
            </a:pPr>
            <a:r>
              <a:rPr lang="en-US" sz="3375" b="1" dirty="0">
                <a:solidFill>
                  <a:srgbClr val="0056B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Attachment Disorders &amp; Atypical Development</a:t>
            </a:r>
            <a:endParaRPr lang="en-US" sz="3375" dirty="0"/>
          </a:p>
        </p:txBody>
      </p:sp>
      <p:sp>
        <p:nvSpPr>
          <p:cNvPr id="7" name="Text 1"/>
          <p:cNvSpPr/>
          <p:nvPr/>
        </p:nvSpPr>
        <p:spPr>
          <a:xfrm>
            <a:off x="-1688827" y="742950"/>
            <a:ext cx="16573500" cy="38665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045"/>
              </a:lnSpc>
              <a:buNone/>
            </a:pPr>
            <a:r>
              <a:rPr lang="en-US" sz="2175" dirty="0">
                <a:solidFill>
                  <a:srgbClr val="00206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When the Attachment System Breaks Down: RAD &amp; DSED</a:t>
            </a:r>
            <a:endParaRPr lang="en-US" sz="2175" dirty="0"/>
          </a:p>
        </p:txBody>
      </p:sp>
      <p:sp>
        <p:nvSpPr>
          <p:cNvPr id="8" name="Text 2"/>
          <p:cNvSpPr/>
          <p:nvPr/>
        </p:nvSpPr>
        <p:spPr>
          <a:xfrm>
            <a:off x="2543175" y="1495425"/>
            <a:ext cx="3310830" cy="73818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2906"/>
              </a:lnSpc>
              <a:buNone/>
            </a:pPr>
            <a:r>
              <a:rPr lang="en-US" sz="2325" b="1" dirty="0">
                <a:solidFill>
                  <a:srgbClr val="F76D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RAD – Reactive</a:t>
            </a:r>
            <a:pPr algn="l" indent="0" marL="0">
              <a:lnSpc>
                <a:spcPts val="2906"/>
              </a:lnSpc>
              <a:buNone/>
            </a:pPr>
            <a:r>
              <a:rPr lang="en-US" sz="2325" b="1" dirty="0">
                <a:solidFill>
                  <a:srgbClr val="F76D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2906"/>
              </a:lnSpc>
              <a:buNone/>
            </a:pPr>
            <a:r>
              <a:rPr lang="en-US" sz="2325" b="1" dirty="0">
                <a:solidFill>
                  <a:srgbClr val="F76D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Attachment Disorder</a:t>
            </a:r>
            <a:endParaRPr lang="en-US" sz="2325" dirty="0"/>
          </a:p>
        </p:txBody>
      </p:sp>
      <p:sp>
        <p:nvSpPr>
          <p:cNvPr id="9" name="Text 3"/>
          <p:cNvSpPr/>
          <p:nvPr/>
        </p:nvSpPr>
        <p:spPr>
          <a:xfrm>
            <a:off x="6448425" y="1495425"/>
            <a:ext cx="3572768" cy="61912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2438"/>
              </a:lnSpc>
              <a:buNone/>
            </a:pPr>
            <a:r>
              <a:rPr lang="en-US" sz="1950" b="1" dirty="0">
                <a:solidFill>
                  <a:srgbClr val="F76D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DSED – Disinhibited Social</a:t>
            </a:r>
            <a:pPr algn="l" indent="0" marL="0">
              <a:lnSpc>
                <a:spcPts val="2438"/>
              </a:lnSpc>
              <a:buNone/>
            </a:pPr>
            <a:r>
              <a:rPr lang="en-US" sz="1950" b="1" dirty="0">
                <a:solidFill>
                  <a:srgbClr val="F76D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2438"/>
              </a:lnSpc>
              <a:buNone/>
            </a:pPr>
            <a:r>
              <a:rPr lang="en-US" sz="1950" b="1" dirty="0">
                <a:solidFill>
                  <a:srgbClr val="F76D1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Engagement Disorder</a:t>
            </a:r>
            <a:endParaRPr lang="en-US" sz="1950" dirty="0"/>
          </a:p>
        </p:txBody>
      </p:sp>
      <p:sp>
        <p:nvSpPr>
          <p:cNvPr id="10" name="Text 4"/>
          <p:cNvSpPr/>
          <p:nvPr/>
        </p:nvSpPr>
        <p:spPr>
          <a:xfrm>
            <a:off x="9734550" y="5438775"/>
            <a:ext cx="2525018" cy="90487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781"/>
              </a:lnSpc>
              <a:buNone/>
            </a:pPr>
            <a:r>
              <a:rPr lang="en-US" sz="142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Romanian Orphan</a:t>
            </a:r>
            <a:pPr algn="ctr" indent="0" marL="0">
              <a:lnSpc>
                <a:spcPts val="1781"/>
              </a:lnSpc>
              <a:buNone/>
            </a:pPr>
            <a:r>
              <a:rPr lang="en-US" sz="142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781"/>
              </a:lnSpc>
              <a:buNone/>
            </a:pPr>
            <a:r>
              <a:rPr lang="en-US" sz="142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Study: demonstrated</a:t>
            </a:r>
            <a:pPr algn="ctr" indent="0" marL="0">
              <a:lnSpc>
                <a:spcPts val="1781"/>
              </a:lnSpc>
              <a:buNone/>
            </a:pPr>
            <a:r>
              <a:rPr lang="en-US" sz="142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781"/>
              </a:lnSpc>
              <a:buNone/>
            </a:pPr>
            <a:r>
              <a:rPr lang="en-US" sz="142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long-term effects of</a:t>
            </a:r>
            <a:pPr algn="ctr" indent="0" marL="0">
              <a:lnSpc>
                <a:spcPts val="1781"/>
              </a:lnSpc>
              <a:buNone/>
            </a:pPr>
            <a:r>
              <a:rPr lang="en-US" sz="142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781"/>
              </a:lnSpc>
              <a:buNone/>
            </a:pPr>
            <a:r>
              <a:rPr lang="en-US" sz="142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institutional deprivation.</a:t>
            </a:r>
            <a:endParaRPr lang="en-US" sz="1425" dirty="0"/>
          </a:p>
        </p:txBody>
      </p:sp>
      <p:sp>
        <p:nvSpPr>
          <p:cNvPr id="11" name="Text 5"/>
          <p:cNvSpPr/>
          <p:nvPr/>
        </p:nvSpPr>
        <p:spPr>
          <a:xfrm>
            <a:off x="2790825" y="5334000"/>
            <a:ext cx="7334250" cy="13144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588"/>
              </a:lnSpc>
              <a:buNone/>
            </a:pPr>
            <a:r>
              <a:rPr lang="en-US" sz="17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Shared Causes: Severe Neglect and Institutional Deprivation</a:t>
            </a:r>
            <a:pPr algn="ctr" indent="0" marL="0">
              <a:lnSpc>
                <a:spcPts val="2588"/>
              </a:lnSpc>
              <a:buNone/>
            </a:pPr>
            <a:r>
              <a:rPr lang="en-US" sz="17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588"/>
              </a:lnSpc>
              <a:buNone/>
            </a:pPr>
            <a:r>
              <a:rPr lang="en-US" sz="17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Both disorders stem from a chronic lack of emotional care and</a:t>
            </a:r>
            <a:pPr algn="ctr" indent="0" marL="0">
              <a:lnSpc>
                <a:spcPts val="2588"/>
              </a:lnSpc>
              <a:buNone/>
            </a:pPr>
            <a:r>
              <a:rPr lang="en-US" sz="17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588"/>
              </a:lnSpc>
              <a:buNone/>
            </a:pPr>
            <a:r>
              <a:rPr lang="en-US" sz="17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responsiveness, often associated with institutional</a:t>
            </a:r>
            <a:pPr algn="ctr" indent="0" marL="0">
              <a:lnSpc>
                <a:spcPts val="2588"/>
              </a:lnSpc>
              <a:buNone/>
            </a:pPr>
            <a:r>
              <a:rPr lang="en-US" sz="17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588"/>
              </a:lnSpc>
              <a:buNone/>
            </a:pPr>
            <a:r>
              <a:rPr lang="en-US" sz="17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environments or repeated changes in primary caregivers.</a:t>
            </a:r>
            <a:endParaRPr lang="en-US" sz="1725" dirty="0"/>
          </a:p>
        </p:txBody>
      </p:sp>
      <p:sp>
        <p:nvSpPr>
          <p:cNvPr id="12" name="Text 6"/>
          <p:cNvSpPr/>
          <p:nvPr/>
        </p:nvSpPr>
        <p:spPr>
          <a:xfrm>
            <a:off x="2790825" y="2314575"/>
            <a:ext cx="3363218" cy="292655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288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Inhibited and emotionally</a:t>
            </a:r>
            <a:pPr algn="l" indent="0" marL="0">
              <a:lnSpc>
                <a:spcPts val="288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288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withdrawn behaviour.</a:t>
            </a:r>
            <a:pPr algn="l" indent="0" marL="0">
              <a:lnSpc>
                <a:spcPts val="288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288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Rarely seeks comfort when</a:t>
            </a:r>
            <a:pPr algn="l" indent="0" marL="0">
              <a:lnSpc>
                <a:spcPts val="288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288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distressed.</a:t>
            </a:r>
            <a:pPr algn="l" indent="0" marL="0">
              <a:lnSpc>
                <a:spcPts val="288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288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Very limited social</a:t>
            </a:r>
            <a:pPr algn="l" indent="0" marL="0">
              <a:lnSpc>
                <a:spcPts val="288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288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responsiveness.</a:t>
            </a:r>
            <a:pPr algn="l" indent="0" marL="0">
              <a:lnSpc>
                <a:spcPts val="288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288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Unexplained episodes of</a:t>
            </a:r>
            <a:pPr algn="l" indent="0" marL="0">
              <a:lnSpc>
                <a:spcPts val="288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288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irritability and fear.</a:t>
            </a:r>
            <a:endParaRPr lang="en-US" sz="1800" dirty="0"/>
          </a:p>
        </p:txBody>
      </p:sp>
      <p:sp>
        <p:nvSpPr>
          <p:cNvPr id="13" name="Text 7"/>
          <p:cNvSpPr/>
          <p:nvPr/>
        </p:nvSpPr>
        <p:spPr>
          <a:xfrm>
            <a:off x="6562725" y="2476500"/>
            <a:ext cx="3342233" cy="292655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288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Overly familiar behaviour</a:t>
            </a:r>
            <a:pPr algn="l" indent="0" marL="0">
              <a:lnSpc>
                <a:spcPts val="288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288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with strangers.</a:t>
            </a:r>
            <a:pPr algn="l" indent="0" marL="0">
              <a:lnSpc>
                <a:spcPts val="288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288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Absence of normal</a:t>
            </a:r>
            <a:pPr algn="l" indent="0" marL="0">
              <a:lnSpc>
                <a:spcPts val="288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288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caution.</a:t>
            </a:r>
            <a:pPr algn="l" indent="0" marL="0">
              <a:lnSpc>
                <a:spcPts val="288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288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Willingness to go with any</a:t>
            </a:r>
            <a:pPr algn="l" indent="0" marL="0">
              <a:lnSpc>
                <a:spcPts val="288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288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adult.</a:t>
            </a:r>
            <a:pPr algn="l" indent="0" marL="0">
              <a:lnSpc>
                <a:spcPts val="288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288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Failure to check back with</a:t>
            </a:r>
            <a:pPr algn="l" indent="0" marL="0">
              <a:lnSpc>
                <a:spcPts val="288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2880"/>
              </a:lnSpc>
              <a:buNone/>
            </a:pPr>
            <a:r>
              <a:rPr lang="en-US" sz="18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primary caregiver.</a:t>
            </a:r>
            <a:endParaRPr lang="en-US" sz="1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279" y="3257550"/>
            <a:ext cx="2852886" cy="2626519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-3026628" y="466725"/>
            <a:ext cx="19213830" cy="50378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967"/>
              </a:lnSpc>
              <a:buNone/>
            </a:pPr>
            <a:r>
              <a:rPr lang="en-US" sz="307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Research Methods &amp; Ethical Considerations</a:t>
            </a:r>
            <a:endParaRPr lang="en-US" sz="3075" dirty="0"/>
          </a:p>
        </p:txBody>
      </p:sp>
      <p:sp>
        <p:nvSpPr>
          <p:cNvPr id="5" name="Text 1"/>
          <p:cNvSpPr/>
          <p:nvPr/>
        </p:nvSpPr>
        <p:spPr>
          <a:xfrm>
            <a:off x="-3474288" y="1104900"/>
            <a:ext cx="20025360" cy="32459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556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Critical Evaluation of Methodologies and Protection of Young Participants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771525" y="1733550"/>
            <a:ext cx="4937760" cy="31774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502"/>
              </a:lnSpc>
              <a:buNone/>
            </a:pPr>
            <a:r>
              <a:rPr lang="en-US" sz="1800" b="1" dirty="0">
                <a:solidFill>
                  <a:srgbClr val="1F518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Ethical Challenges</a:t>
            </a:r>
            <a:endParaRPr lang="en-US" sz="1800" dirty="0"/>
          </a:p>
        </p:txBody>
      </p:sp>
      <p:sp>
        <p:nvSpPr>
          <p:cNvPr id="7" name="Text 3"/>
          <p:cNvSpPr/>
          <p:nvPr/>
        </p:nvSpPr>
        <p:spPr>
          <a:xfrm>
            <a:off x="9001125" y="1733550"/>
            <a:ext cx="4663440" cy="31774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502"/>
              </a:lnSpc>
              <a:buNone/>
            </a:pPr>
            <a:r>
              <a:rPr lang="en-US" sz="1800" b="1" dirty="0">
                <a:solidFill>
                  <a:srgbClr val="1F5181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Key Methodologies</a:t>
            </a:r>
            <a:endParaRPr lang="en-US" sz="1800" dirty="0"/>
          </a:p>
        </p:txBody>
      </p:sp>
      <p:sp>
        <p:nvSpPr>
          <p:cNvPr id="8" name="Text 4"/>
          <p:cNvSpPr/>
          <p:nvPr/>
        </p:nvSpPr>
        <p:spPr>
          <a:xfrm>
            <a:off x="771525" y="2238375"/>
            <a:ext cx="3291840" cy="18350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45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Informed Consent</a:t>
            </a:r>
            <a:endParaRPr lang="en-US" sz="1350" dirty="0"/>
          </a:p>
        </p:txBody>
      </p:sp>
      <p:sp>
        <p:nvSpPr>
          <p:cNvPr id="9" name="Text 5"/>
          <p:cNvSpPr/>
          <p:nvPr/>
        </p:nvSpPr>
        <p:spPr>
          <a:xfrm>
            <a:off x="771525" y="2524125"/>
            <a:ext cx="4976813" cy="33843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32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Challenge: Infants cannot give consent.</a:t>
            </a:r>
            <a:pPr indent="0" marL="0">
              <a:lnSpc>
                <a:spcPts val="1332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332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Solution: Parental consent + continuous monitoring.</a:t>
            </a:r>
            <a:endParaRPr lang="en-US" sz="1200" dirty="0"/>
          </a:p>
        </p:txBody>
      </p:sp>
      <p:sp>
        <p:nvSpPr>
          <p:cNvPr id="10" name="Text 6"/>
          <p:cNvSpPr/>
          <p:nvPr/>
        </p:nvSpPr>
        <p:spPr>
          <a:xfrm>
            <a:off x="771525" y="3133725"/>
            <a:ext cx="4114800" cy="18350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45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Protection from Harm</a:t>
            </a:r>
            <a:endParaRPr lang="en-US" sz="1350" dirty="0"/>
          </a:p>
        </p:txBody>
      </p:sp>
      <p:sp>
        <p:nvSpPr>
          <p:cNvPr id="11" name="Text 7"/>
          <p:cNvSpPr/>
          <p:nvPr/>
        </p:nvSpPr>
        <p:spPr>
          <a:xfrm>
            <a:off x="771525" y="3429000"/>
            <a:ext cx="4693890" cy="47595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249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Psychological: Avoid excessive distress in infants.</a:t>
            </a:r>
            <a:pPr indent="0" marL="0">
              <a:lnSpc>
                <a:spcPts val="1249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249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Physical: Safe environments and medical</a:t>
            </a:r>
            <a:pPr indent="0" marL="0">
              <a:lnSpc>
                <a:spcPts val="1249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249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supervision.</a:t>
            </a:r>
            <a:endParaRPr lang="en-US" sz="1125" dirty="0"/>
          </a:p>
        </p:txBody>
      </p:sp>
      <p:sp>
        <p:nvSpPr>
          <p:cNvPr id="12" name="Text 8"/>
          <p:cNvSpPr/>
          <p:nvPr/>
        </p:nvSpPr>
        <p:spPr>
          <a:xfrm>
            <a:off x="771525" y="4257675"/>
            <a:ext cx="5554980" cy="18350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45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Confidentiality &amp; Anonymity</a:t>
            </a:r>
            <a:endParaRPr lang="en-US" sz="1350" dirty="0"/>
          </a:p>
        </p:txBody>
      </p:sp>
      <p:sp>
        <p:nvSpPr>
          <p:cNvPr id="13" name="Text 9"/>
          <p:cNvSpPr/>
          <p:nvPr/>
        </p:nvSpPr>
        <p:spPr>
          <a:xfrm>
            <a:off x="771525" y="4533900"/>
            <a:ext cx="2325886" cy="31730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249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Protect family identities.</a:t>
            </a:r>
            <a:pPr indent="0" marL="0">
              <a:lnSpc>
                <a:spcPts val="1249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249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Secure sensitive data.</a:t>
            </a:r>
            <a:endParaRPr lang="en-US" sz="1125" dirty="0"/>
          </a:p>
        </p:txBody>
      </p:sp>
      <p:sp>
        <p:nvSpPr>
          <p:cNvPr id="14" name="Text 10"/>
          <p:cNvSpPr/>
          <p:nvPr/>
        </p:nvSpPr>
        <p:spPr>
          <a:xfrm>
            <a:off x="771525" y="5143500"/>
            <a:ext cx="4937760" cy="18350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45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Deception &amp; Transparency</a:t>
            </a:r>
            <a:endParaRPr lang="en-US" sz="1350" dirty="0"/>
          </a:p>
        </p:txBody>
      </p:sp>
      <p:sp>
        <p:nvSpPr>
          <p:cNvPr id="15" name="Text 11"/>
          <p:cNvSpPr/>
          <p:nvPr/>
        </p:nvSpPr>
        <p:spPr>
          <a:xfrm>
            <a:off x="771525" y="5419725"/>
            <a:ext cx="2776538" cy="33843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32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Avoid deception with infants.</a:t>
            </a:r>
            <a:pPr indent="0" marL="0">
              <a:lnSpc>
                <a:spcPts val="1332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332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Clear explanation to parents.</a:t>
            </a:r>
            <a:endParaRPr lang="en-US" sz="1200" dirty="0"/>
          </a:p>
        </p:txBody>
      </p:sp>
      <p:sp>
        <p:nvSpPr>
          <p:cNvPr id="16" name="Text 12"/>
          <p:cNvSpPr/>
          <p:nvPr/>
        </p:nvSpPr>
        <p:spPr>
          <a:xfrm>
            <a:off x="9001125" y="2238375"/>
            <a:ext cx="4777740" cy="19362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25"/>
              </a:lnSpc>
              <a:buNone/>
            </a:pPr>
            <a:r>
              <a:rPr lang="en-US" sz="14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Controlled Observation</a:t>
            </a:r>
            <a:endParaRPr lang="en-US" sz="1425" dirty="0"/>
          </a:p>
        </p:txBody>
      </p:sp>
      <p:sp>
        <p:nvSpPr>
          <p:cNvPr id="17" name="Text 13"/>
          <p:cNvSpPr/>
          <p:nvPr/>
        </p:nvSpPr>
        <p:spPr>
          <a:xfrm>
            <a:off x="7905750" y="2524125"/>
            <a:ext cx="3918496" cy="47595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249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*Ainsworth's Strange Situation.</a:t>
            </a:r>
            <a:pPr indent="0" marL="0">
              <a:lnSpc>
                <a:spcPts val="1249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249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Strengths: High control, internal validity.✔️</a:t>
            </a:r>
            <a:pPr indent="0" marL="0">
              <a:lnSpc>
                <a:spcPts val="1249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249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Limitations: May lack ecological validity.❌</a:t>
            </a:r>
            <a:endParaRPr lang="en-US" sz="1125" dirty="0"/>
          </a:p>
        </p:txBody>
      </p:sp>
      <p:sp>
        <p:nvSpPr>
          <p:cNvPr id="18" name="Text 14"/>
          <p:cNvSpPr/>
          <p:nvPr/>
        </p:nvSpPr>
        <p:spPr>
          <a:xfrm>
            <a:off x="9001125" y="3390900"/>
            <a:ext cx="4937760" cy="18350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45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Naturalistic Observation</a:t>
            </a:r>
            <a:endParaRPr lang="en-US" sz="1350" dirty="0"/>
          </a:p>
        </p:txBody>
      </p:sp>
      <p:sp>
        <p:nvSpPr>
          <p:cNvPr id="19" name="Text 15"/>
          <p:cNvSpPr/>
          <p:nvPr/>
        </p:nvSpPr>
        <p:spPr>
          <a:xfrm>
            <a:off x="8086725" y="3667125"/>
            <a:ext cx="3729930" cy="79325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249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*Schaffer &amp; Emerson's Glasgow Study.</a:t>
            </a:r>
            <a:pPr indent="0" marL="0">
              <a:lnSpc>
                <a:spcPts val="1249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249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Strengths: High ecological validity.✔️</a:t>
            </a:r>
            <a:pPr indent="0" marL="0">
              <a:lnSpc>
                <a:spcPts val="1249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249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authentic behaviour.</a:t>
            </a:r>
            <a:pPr indent="0" marL="0">
              <a:lnSpc>
                <a:spcPts val="1249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249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Limitations: Difficulty establishing cause❌</a:t>
            </a:r>
            <a:pPr indent="0" marL="0">
              <a:lnSpc>
                <a:spcPts val="1249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249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and effect.</a:t>
            </a:r>
            <a:endParaRPr lang="en-US" sz="1125" dirty="0"/>
          </a:p>
        </p:txBody>
      </p:sp>
      <p:sp>
        <p:nvSpPr>
          <p:cNvPr id="20" name="Text 16"/>
          <p:cNvSpPr/>
          <p:nvPr/>
        </p:nvSpPr>
        <p:spPr>
          <a:xfrm>
            <a:off x="8639175" y="4895850"/>
            <a:ext cx="5554980" cy="18350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45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Interviews &amp; Questionnaires</a:t>
            </a:r>
            <a:endParaRPr lang="en-US" sz="1350" dirty="0"/>
          </a:p>
        </p:txBody>
      </p:sp>
      <p:sp>
        <p:nvSpPr>
          <p:cNvPr id="21" name="Text 17"/>
          <p:cNvSpPr/>
          <p:nvPr/>
        </p:nvSpPr>
        <p:spPr>
          <a:xfrm>
            <a:off x="8210550" y="5172075"/>
            <a:ext cx="3583186" cy="47595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249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*Hazan &amp; Shaver's Love Quiz.</a:t>
            </a:r>
            <a:pPr indent="0" marL="0">
              <a:lnSpc>
                <a:spcPts val="1249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249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Strengths: Rich, in-depth data.✔️</a:t>
            </a:r>
            <a:pPr indent="0" marL="0">
              <a:lnSpc>
                <a:spcPts val="1249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pPr indent="0" marL="0">
              <a:lnSpc>
                <a:spcPts val="1249"/>
              </a:lnSpc>
              <a:buNone/>
            </a:pPr>
            <a:r>
              <a:rPr lang="en-US" sz="1125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Limitations: Bias, memory problems.❌</a:t>
            </a:r>
            <a:endParaRPr lang="en-US" sz="1125" dirty="0"/>
          </a:p>
        </p:txBody>
      </p:sp>
      <p:sp>
        <p:nvSpPr>
          <p:cNvPr id="22" name="Text 18"/>
          <p:cNvSpPr/>
          <p:nvPr/>
        </p:nvSpPr>
        <p:spPr>
          <a:xfrm>
            <a:off x="3076575" y="6124575"/>
            <a:ext cx="6400800" cy="24571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935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Methodological Triangulation</a:t>
            </a:r>
            <a:endParaRPr lang="en-US" sz="1500" dirty="0"/>
          </a:p>
        </p:txBody>
      </p:sp>
      <p:sp>
        <p:nvSpPr>
          <p:cNvPr id="23" name="Text 19"/>
          <p:cNvSpPr/>
          <p:nvPr/>
        </p:nvSpPr>
        <p:spPr>
          <a:xfrm>
            <a:off x="-4070047" y="6410325"/>
            <a:ext cx="21282660" cy="19362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25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Using multiple methods strengthens findings and reduces the limitations of any single methodology.</a:t>
            </a:r>
            <a:endParaRPr lang="en-US" sz="1425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96" y="5884069"/>
            <a:ext cx="511969" cy="47312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-5595982" y="190500"/>
            <a:ext cx="24368760" cy="42564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352"/>
              </a:lnSpc>
              <a:buNone/>
            </a:pPr>
            <a:r>
              <a:rPr lang="en-US" sz="30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What is Psychological Attachment? Historical Context</a:t>
            </a:r>
            <a:endParaRPr lang="en-US" sz="3075" dirty="0"/>
          </a:p>
        </p:txBody>
      </p:sp>
      <p:sp>
        <p:nvSpPr>
          <p:cNvPr id="5" name="Text 1"/>
          <p:cNvSpPr/>
          <p:nvPr/>
        </p:nvSpPr>
        <p:spPr>
          <a:xfrm>
            <a:off x="409575" y="1219200"/>
            <a:ext cx="3006923" cy="56673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231"/>
              </a:lnSpc>
              <a:buNone/>
            </a:pPr>
            <a:r>
              <a:rPr lang="en-US" sz="18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Defining Psychological</a:t>
            </a:r>
            <a:pPr algn="ctr" indent="0" marL="0">
              <a:lnSpc>
                <a:spcPts val="2231"/>
              </a:lnSpc>
              <a:buNone/>
            </a:pPr>
            <a:r>
              <a:rPr lang="en-US" sz="18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231"/>
              </a:lnSpc>
              <a:buNone/>
            </a:pPr>
            <a:r>
              <a:rPr lang="en-US" sz="18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Attachment</a:t>
            </a:r>
            <a:endParaRPr lang="en-US" sz="1875" dirty="0"/>
          </a:p>
        </p:txBody>
      </p:sp>
      <p:sp>
        <p:nvSpPr>
          <p:cNvPr id="6" name="Text 2"/>
          <p:cNvSpPr/>
          <p:nvPr/>
        </p:nvSpPr>
        <p:spPr>
          <a:xfrm>
            <a:off x="2366471" y="1295400"/>
            <a:ext cx="8023860" cy="26997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126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Distinguishing Key Concepts</a:t>
            </a:r>
            <a:endParaRPr lang="en-US" sz="1950" dirty="0"/>
          </a:p>
        </p:txBody>
      </p:sp>
      <p:sp>
        <p:nvSpPr>
          <p:cNvPr id="7" name="Text 3"/>
          <p:cNvSpPr/>
          <p:nvPr/>
        </p:nvSpPr>
        <p:spPr>
          <a:xfrm>
            <a:off x="9372600" y="1219200"/>
            <a:ext cx="2776538" cy="85010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231"/>
              </a:lnSpc>
              <a:buNone/>
            </a:pPr>
            <a:r>
              <a:rPr lang="en-US" sz="18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Historical Shift: From</a:t>
            </a:r>
            <a:pPr algn="ctr" indent="0" marL="0">
              <a:lnSpc>
                <a:spcPts val="2231"/>
              </a:lnSpc>
              <a:buNone/>
            </a:pPr>
            <a:r>
              <a:rPr lang="en-US" sz="18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231"/>
              </a:lnSpc>
              <a:buNone/>
            </a:pPr>
            <a:r>
              <a:rPr lang="en-US" sz="18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Cupboard Love to</a:t>
            </a:r>
            <a:pPr algn="ctr" indent="0" marL="0">
              <a:lnSpc>
                <a:spcPts val="2231"/>
              </a:lnSpc>
              <a:buNone/>
            </a:pPr>
            <a:r>
              <a:rPr lang="en-US" sz="18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231"/>
              </a:lnSpc>
              <a:buNone/>
            </a:pPr>
            <a:r>
              <a:rPr lang="en-US" sz="18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Comfort Contact</a:t>
            </a:r>
            <a:endParaRPr lang="en-US" sz="1875" dirty="0"/>
          </a:p>
        </p:txBody>
      </p:sp>
      <p:sp>
        <p:nvSpPr>
          <p:cNvPr id="8" name="Text 4"/>
          <p:cNvSpPr/>
          <p:nvPr/>
        </p:nvSpPr>
        <p:spPr>
          <a:xfrm>
            <a:off x="466725" y="1981200"/>
            <a:ext cx="4560570" cy="24006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90"/>
              </a:lnSpc>
              <a:buNone/>
            </a:pPr>
            <a:r>
              <a:rPr lang="en-US" sz="15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What is Attachment?</a:t>
            </a:r>
            <a:endParaRPr lang="en-US" sz="1575" dirty="0"/>
          </a:p>
        </p:txBody>
      </p:sp>
      <p:sp>
        <p:nvSpPr>
          <p:cNvPr id="9" name="Text 5"/>
          <p:cNvSpPr/>
          <p:nvPr/>
        </p:nvSpPr>
        <p:spPr>
          <a:xfrm>
            <a:off x="1200150" y="5886450"/>
            <a:ext cx="8801100" cy="51613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032"/>
              </a:lnSpc>
              <a:buNone/>
            </a:pPr>
            <a:r>
              <a:rPr lang="en-US" sz="15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Think &amp; Discuss: Before this lecture, what was your understanding of why a child</a:t>
            </a:r>
            <a:pPr indent="0" marL="0">
              <a:lnSpc>
                <a:spcPts val="2032"/>
              </a:lnSpc>
              <a:buNone/>
            </a:pPr>
            <a:r>
              <a:rPr lang="en-US" sz="15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32"/>
              </a:lnSpc>
              <a:buNone/>
            </a:pPr>
            <a:r>
              <a:rPr lang="en-US" sz="15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loves their mother?</a:t>
            </a:r>
            <a:endParaRPr lang="en-US" sz="1575" dirty="0"/>
          </a:p>
        </p:txBody>
      </p:sp>
      <p:sp>
        <p:nvSpPr>
          <p:cNvPr id="10" name="Text 6"/>
          <p:cNvSpPr/>
          <p:nvPr/>
        </p:nvSpPr>
        <p:spPr>
          <a:xfrm>
            <a:off x="3274219" y="2009775"/>
            <a:ext cx="22860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Dependency</a:t>
            </a:r>
            <a:endParaRPr lang="en-US" sz="1500" dirty="0"/>
          </a:p>
        </p:txBody>
      </p:sp>
      <p:sp>
        <p:nvSpPr>
          <p:cNvPr id="11" name="Text 7"/>
          <p:cNvSpPr/>
          <p:nvPr/>
        </p:nvSpPr>
        <p:spPr>
          <a:xfrm>
            <a:off x="5381625" y="1905000"/>
            <a:ext cx="1812578" cy="40808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07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Attachment</a:t>
            </a:r>
            <a:pPr algn="ctr" indent="0" marL="0">
              <a:lnSpc>
                <a:spcPts val="1607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07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(Infant→Caregiver)</a:t>
            </a:r>
            <a:endParaRPr lang="en-US" sz="1350" dirty="0"/>
          </a:p>
        </p:txBody>
      </p:sp>
      <p:sp>
        <p:nvSpPr>
          <p:cNvPr id="12" name="Text 8"/>
          <p:cNvSpPr/>
          <p:nvPr/>
        </p:nvSpPr>
        <p:spPr>
          <a:xfrm>
            <a:off x="7258050" y="1905000"/>
            <a:ext cx="1791593" cy="38546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17"/>
              </a:lnSpc>
              <a:buNone/>
            </a:pPr>
            <a:r>
              <a:rPr lang="en-US" sz="12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Bonding</a:t>
            </a:r>
            <a:pPr algn="ctr" indent="0" marL="0">
              <a:lnSpc>
                <a:spcPts val="1517"/>
              </a:lnSpc>
              <a:buNone/>
            </a:pPr>
            <a:r>
              <a:rPr lang="en-US" sz="12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17"/>
              </a:lnSpc>
              <a:buNone/>
            </a:pPr>
            <a:r>
              <a:rPr lang="en-US" sz="12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(Caregiver→Infant)</a:t>
            </a:r>
            <a:endParaRPr lang="en-US" sz="1275" dirty="0"/>
          </a:p>
        </p:txBody>
      </p:sp>
      <p:sp>
        <p:nvSpPr>
          <p:cNvPr id="13" name="Text 9"/>
          <p:cNvSpPr/>
          <p:nvPr/>
        </p:nvSpPr>
        <p:spPr>
          <a:xfrm>
            <a:off x="590550" y="2352675"/>
            <a:ext cx="2608808" cy="120029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90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A deep and enduring</a:t>
            </a:r>
            <a:pPr indent="0" marL="0">
              <a:lnSpc>
                <a:spcPts val="1890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890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emotional bond that</a:t>
            </a:r>
            <a:pPr indent="0" marL="0">
              <a:lnSpc>
                <a:spcPts val="1890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890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connects one person to</a:t>
            </a:r>
            <a:pPr indent="0" marL="0">
              <a:lnSpc>
                <a:spcPts val="1890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890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another across time and</a:t>
            </a:r>
            <a:pPr indent="0" marL="0">
              <a:lnSpc>
                <a:spcPts val="1890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890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space.</a:t>
            </a:r>
            <a:endParaRPr lang="en-US" sz="1575" dirty="0"/>
          </a:p>
        </p:txBody>
      </p:sp>
      <p:sp>
        <p:nvSpPr>
          <p:cNvPr id="14" name="Text 10"/>
          <p:cNvSpPr/>
          <p:nvPr/>
        </p:nvSpPr>
        <p:spPr>
          <a:xfrm>
            <a:off x="590550" y="3552825"/>
            <a:ext cx="2640211" cy="96023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90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John Bowlby (1969): “A</a:t>
            </a:r>
            <a:pPr indent="0" marL="0">
              <a:lnSpc>
                <a:spcPts val="1890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890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lasting psychological</a:t>
            </a:r>
            <a:pPr indent="0" marL="0">
              <a:lnSpc>
                <a:spcPts val="1890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890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connectedness between</a:t>
            </a:r>
            <a:pPr indent="0" marL="0">
              <a:lnSpc>
                <a:spcPts val="1890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890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human beings.”</a:t>
            </a:r>
            <a:endParaRPr lang="en-US" sz="1575" dirty="0"/>
          </a:p>
        </p:txBody>
      </p:sp>
      <p:sp>
        <p:nvSpPr>
          <p:cNvPr id="15" name="Text 11"/>
          <p:cNvSpPr/>
          <p:nvPr/>
        </p:nvSpPr>
        <p:spPr>
          <a:xfrm>
            <a:off x="590550" y="4514850"/>
            <a:ext cx="2703165" cy="72017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90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Influences relationships</a:t>
            </a:r>
            <a:pPr indent="0" marL="0">
              <a:lnSpc>
                <a:spcPts val="1890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890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and sense of self in later</a:t>
            </a:r>
            <a:pPr indent="0" marL="0">
              <a:lnSpc>
                <a:spcPts val="1890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890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stages of life.</a:t>
            </a:r>
            <a:endParaRPr lang="en-US" sz="1575" dirty="0"/>
          </a:p>
        </p:txBody>
      </p:sp>
      <p:sp>
        <p:nvSpPr>
          <p:cNvPr id="16" name="Text 12"/>
          <p:cNvSpPr/>
          <p:nvPr/>
        </p:nvSpPr>
        <p:spPr>
          <a:xfrm>
            <a:off x="3581400" y="2695575"/>
            <a:ext cx="1697236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Reliance on</a:t>
            </a:r>
            <a:pPr algn="ctr"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meeting physical</a:t>
            </a:r>
            <a:pPr algn="ctr"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needs.</a:t>
            </a:r>
            <a:endParaRPr lang="en-US" sz="1500" dirty="0"/>
          </a:p>
        </p:txBody>
      </p:sp>
      <p:sp>
        <p:nvSpPr>
          <p:cNvPr id="17" name="Text 13"/>
          <p:cNvSpPr/>
          <p:nvPr/>
        </p:nvSpPr>
        <p:spPr>
          <a:xfrm>
            <a:off x="5553075" y="2800350"/>
            <a:ext cx="1477268" cy="40808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Infant's bond to</a:t>
            </a:r>
            <a:pPr algn="ctr"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caregiver.</a:t>
            </a:r>
            <a:endParaRPr lang="en-US" sz="1350" dirty="0"/>
          </a:p>
        </p:txBody>
      </p:sp>
      <p:sp>
        <p:nvSpPr>
          <p:cNvPr id="18" name="Text 14"/>
          <p:cNvSpPr/>
          <p:nvPr/>
        </p:nvSpPr>
        <p:spPr>
          <a:xfrm>
            <a:off x="7296150" y="2695575"/>
            <a:ext cx="1655415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Caregiver's</a:t>
            </a:r>
            <a:pPr algn="ctr"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feelings towards</a:t>
            </a:r>
            <a:pPr algn="ctr"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infant.</a:t>
            </a:r>
            <a:endParaRPr lang="en-US" sz="1500" dirty="0"/>
          </a:p>
        </p:txBody>
      </p:sp>
      <p:sp>
        <p:nvSpPr>
          <p:cNvPr id="19" name="Text 15"/>
          <p:cNvSpPr/>
          <p:nvPr/>
        </p:nvSpPr>
        <p:spPr>
          <a:xfrm>
            <a:off x="3762375" y="3762375"/>
            <a:ext cx="1351508" cy="40808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Food, warmth,</a:t>
            </a:r>
            <a:pPr algn="ctr"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safety.</a:t>
            </a:r>
            <a:endParaRPr lang="en-US" sz="1350" dirty="0"/>
          </a:p>
        </p:txBody>
      </p:sp>
      <p:sp>
        <p:nvSpPr>
          <p:cNvPr id="20" name="Text 16"/>
          <p:cNvSpPr/>
          <p:nvPr/>
        </p:nvSpPr>
        <p:spPr>
          <a:xfrm>
            <a:off x="5562600" y="3657600"/>
            <a:ext cx="1424880" cy="67999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 bidirectional</a:t>
            </a:r>
            <a:pPr algn="ctr"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interactive</a:t>
            </a:r>
            <a:pPr algn="ctr"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process.</a:t>
            </a:r>
            <a:endParaRPr lang="en-US" sz="1500" dirty="0"/>
          </a:p>
        </p:txBody>
      </p:sp>
      <p:sp>
        <p:nvSpPr>
          <p:cNvPr id="21" name="Text 17"/>
          <p:cNvSpPr/>
          <p:nvPr/>
        </p:nvSpPr>
        <p:spPr>
          <a:xfrm>
            <a:off x="7362825" y="3762375"/>
            <a:ext cx="1529655" cy="43070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 unidirectional</a:t>
            </a:r>
            <a:pPr algn="ctr" indent="0" marL="0">
              <a:lnSpc>
                <a:spcPts val="16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process.</a:t>
            </a:r>
            <a:endParaRPr lang="en-US" sz="1425" dirty="0"/>
          </a:p>
        </p:txBody>
      </p:sp>
      <p:sp>
        <p:nvSpPr>
          <p:cNvPr id="22" name="Text 18"/>
          <p:cNvSpPr/>
          <p:nvPr/>
        </p:nvSpPr>
        <p:spPr>
          <a:xfrm>
            <a:off x="3762375" y="4686300"/>
            <a:ext cx="1372493" cy="64606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 physical, not</a:t>
            </a:r>
            <a:pPr algn="ctr" indent="0" marL="0">
              <a:lnSpc>
                <a:spcPts val="16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emotional,</a:t>
            </a:r>
            <a:pPr algn="ctr" indent="0" marL="0">
              <a:lnSpc>
                <a:spcPts val="16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concept.</a:t>
            </a:r>
            <a:endParaRPr lang="en-US" sz="1425" dirty="0"/>
          </a:p>
        </p:txBody>
      </p:sp>
      <p:sp>
        <p:nvSpPr>
          <p:cNvPr id="23" name="Text 19"/>
          <p:cNvSpPr/>
          <p:nvPr/>
        </p:nvSpPr>
        <p:spPr>
          <a:xfrm>
            <a:off x="5514975" y="4686300"/>
            <a:ext cx="1529655" cy="64606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Develops during</a:t>
            </a:r>
            <a:pPr algn="ctr" indent="0" marL="0">
              <a:lnSpc>
                <a:spcPts val="16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first year of</a:t>
            </a:r>
            <a:pPr algn="ctr" indent="0" marL="0">
              <a:lnSpc>
                <a:spcPts val="16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96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life.</a:t>
            </a:r>
            <a:endParaRPr lang="en-US" sz="1425" dirty="0"/>
          </a:p>
        </p:txBody>
      </p:sp>
      <p:sp>
        <p:nvSpPr>
          <p:cNvPr id="24" name="Text 20"/>
          <p:cNvSpPr/>
          <p:nvPr/>
        </p:nvSpPr>
        <p:spPr>
          <a:xfrm>
            <a:off x="7343775" y="4581525"/>
            <a:ext cx="1550640" cy="90666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Begins during</a:t>
            </a:r>
            <a:pPr algn="ctr"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pregnancy and</a:t>
            </a:r>
            <a:pPr algn="ctr"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intensifies after</a:t>
            </a:r>
            <a:pPr algn="ctr"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birth.</a:t>
            </a:r>
            <a:endParaRPr lang="en-US" sz="1500" dirty="0"/>
          </a:p>
        </p:txBody>
      </p:sp>
      <p:sp>
        <p:nvSpPr>
          <p:cNvPr id="25" name="Text 21"/>
          <p:cNvSpPr/>
          <p:nvPr/>
        </p:nvSpPr>
        <p:spPr>
          <a:xfrm>
            <a:off x="9496425" y="2247900"/>
            <a:ext cx="2514600" cy="43070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96"/>
              </a:lnSpc>
              <a:buNone/>
            </a:pPr>
            <a:r>
              <a:rPr lang="en-US" sz="14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Before 1950s: ‘Cupboard</a:t>
            </a:r>
            <a:pPr algn="ctr" indent="0" marL="0">
              <a:lnSpc>
                <a:spcPts val="1696"/>
              </a:lnSpc>
              <a:buNone/>
            </a:pPr>
            <a:r>
              <a:rPr lang="en-US" sz="14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96"/>
              </a:lnSpc>
              <a:buNone/>
            </a:pPr>
            <a:r>
              <a:rPr lang="en-US" sz="14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Love Theory’</a:t>
            </a:r>
            <a:endParaRPr lang="en-US" sz="1425" dirty="0"/>
          </a:p>
        </p:txBody>
      </p:sp>
      <p:sp>
        <p:nvSpPr>
          <p:cNvPr id="26" name="Text 22"/>
          <p:cNvSpPr/>
          <p:nvPr/>
        </p:nvSpPr>
        <p:spPr>
          <a:xfrm>
            <a:off x="9496425" y="3009900"/>
            <a:ext cx="2546003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Infants attach to whoever</a:t>
            </a:r>
            <a:pPr algn="ctr"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8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feeds them.</a:t>
            </a:r>
            <a:endParaRPr lang="en-US" sz="1500" dirty="0"/>
          </a:p>
        </p:txBody>
      </p:sp>
      <p:sp>
        <p:nvSpPr>
          <p:cNvPr id="27" name="Text 23"/>
          <p:cNvSpPr/>
          <p:nvPr/>
        </p:nvSpPr>
        <p:spPr>
          <a:xfrm>
            <a:off x="9372600" y="3962400"/>
            <a:ext cx="2765971" cy="86141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96"/>
              </a:lnSpc>
              <a:buNone/>
            </a:pPr>
            <a:r>
              <a:rPr lang="en-US" sz="14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After: Harlow's experiments</a:t>
            </a:r>
            <a:pPr algn="ctr" indent="0" marL="0">
              <a:lnSpc>
                <a:spcPts val="1696"/>
              </a:lnSpc>
              <a:buNone/>
            </a:pPr>
            <a:r>
              <a:rPr lang="en-US" sz="14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96"/>
              </a:lnSpc>
              <a:buNone/>
            </a:pPr>
            <a:r>
              <a:rPr lang="en-US" sz="14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proved that “contact</a:t>
            </a:r>
            <a:pPr algn="ctr" indent="0" marL="0">
              <a:lnSpc>
                <a:spcPts val="1696"/>
              </a:lnSpc>
              <a:buNone/>
            </a:pPr>
            <a:r>
              <a:rPr lang="en-US" sz="14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96"/>
              </a:lnSpc>
              <a:buNone/>
            </a:pPr>
            <a:r>
              <a:rPr lang="en-US" sz="14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comfort” is stronger than</a:t>
            </a:r>
            <a:pPr algn="ctr" indent="0" marL="0">
              <a:lnSpc>
                <a:spcPts val="1696"/>
              </a:lnSpc>
              <a:buNone/>
            </a:pPr>
            <a:r>
              <a:rPr lang="en-US" sz="14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96"/>
              </a:lnSpc>
              <a:buNone/>
            </a:pPr>
            <a:r>
              <a:rPr lang="en-US" sz="14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food.</a:t>
            </a:r>
            <a:endParaRPr lang="en-US" sz="1425" dirty="0"/>
          </a:p>
        </p:txBody>
      </p:sp>
      <p:sp>
        <p:nvSpPr>
          <p:cNvPr id="28" name="Text 24"/>
          <p:cNvSpPr/>
          <p:nvPr/>
        </p:nvSpPr>
        <p:spPr>
          <a:xfrm>
            <a:off x="9429750" y="5505450"/>
            <a:ext cx="2703165" cy="64606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96"/>
              </a:lnSpc>
              <a:buNone/>
            </a:pPr>
            <a:r>
              <a:rPr lang="en-US" sz="14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Result: Paved the way for a</a:t>
            </a:r>
            <a:pPr algn="ctr" indent="0" marL="0">
              <a:lnSpc>
                <a:spcPts val="1696"/>
              </a:lnSpc>
              <a:buNone/>
            </a:pPr>
            <a:r>
              <a:rPr lang="en-US" sz="14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96"/>
              </a:lnSpc>
              <a:buNone/>
            </a:pPr>
            <a:r>
              <a:rPr lang="en-US" sz="14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new understanding of</a:t>
            </a:r>
            <a:pPr algn="ctr" indent="0" marL="0">
              <a:lnSpc>
                <a:spcPts val="1696"/>
              </a:lnSpc>
              <a:buNone/>
            </a:pPr>
            <a:r>
              <a:rPr lang="en-US" sz="14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96"/>
              </a:lnSpc>
              <a:buNone/>
            </a:pPr>
            <a:r>
              <a:rPr lang="en-US" sz="14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attachment.</a:t>
            </a:r>
            <a:endParaRPr lang="en-US" sz="1425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855" y="912019"/>
            <a:ext cx="487561" cy="562273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59" y="932557"/>
            <a:ext cx="609600" cy="528042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-3672870" y="95250"/>
            <a:ext cx="20505420" cy="40124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159"/>
              </a:lnSpc>
              <a:buNone/>
            </a:pPr>
            <a:r>
              <a:rPr lang="en-US" sz="292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Future Directions &amp; Final Summative Assessment</a:t>
            </a:r>
            <a:endParaRPr lang="en-US" sz="2925" dirty="0"/>
          </a:p>
        </p:txBody>
      </p:sp>
      <p:sp>
        <p:nvSpPr>
          <p:cNvPr id="6" name="Text 1"/>
          <p:cNvSpPr/>
          <p:nvPr/>
        </p:nvSpPr>
        <p:spPr>
          <a:xfrm>
            <a:off x="1019175" y="1028700"/>
            <a:ext cx="9601200" cy="26521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088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New Horizons in Attachment Research</a:t>
            </a:r>
            <a:endParaRPr lang="en-US" sz="1800" dirty="0"/>
          </a:p>
        </p:txBody>
      </p:sp>
      <p:sp>
        <p:nvSpPr>
          <p:cNvPr id="7" name="Text 2"/>
          <p:cNvSpPr/>
          <p:nvPr/>
        </p:nvSpPr>
        <p:spPr>
          <a:xfrm>
            <a:off x="6686550" y="1028700"/>
            <a:ext cx="8023860" cy="29825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349"/>
              </a:lnSpc>
              <a:buNone/>
            </a:pPr>
            <a:r>
              <a:rPr lang="en-US" sz="202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Final Summative Assessment</a:t>
            </a:r>
            <a:endParaRPr lang="en-US" sz="2025" dirty="0"/>
          </a:p>
        </p:txBody>
      </p:sp>
      <p:sp>
        <p:nvSpPr>
          <p:cNvPr id="8" name="Text 3"/>
          <p:cNvSpPr/>
          <p:nvPr/>
        </p:nvSpPr>
        <p:spPr>
          <a:xfrm>
            <a:off x="533400" y="1771650"/>
            <a:ext cx="7132320" cy="27429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160"/>
              </a:lnSpc>
              <a:buNone/>
            </a:pPr>
            <a:r>
              <a:rPr lang="en-US" sz="1800" b="1" dirty="0">
                <a:solidFill>
                  <a:srgbClr val="0056B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Neuroscience of Attachment</a:t>
            </a:r>
            <a:endParaRPr lang="en-US" sz="1800" dirty="0"/>
          </a:p>
        </p:txBody>
      </p:sp>
      <p:sp>
        <p:nvSpPr>
          <p:cNvPr id="9" name="Text 4"/>
          <p:cNvSpPr/>
          <p:nvPr/>
        </p:nvSpPr>
        <p:spPr>
          <a:xfrm>
            <a:off x="533400" y="5095875"/>
            <a:ext cx="9052560" cy="27429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160"/>
              </a:lnSpc>
              <a:buNone/>
            </a:pPr>
            <a:r>
              <a:rPr lang="en-US" sz="1800" b="1" dirty="0">
                <a:solidFill>
                  <a:srgbClr val="0056B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Technology &amp; Modern Relationships</a:t>
            </a:r>
            <a:endParaRPr lang="en-US" sz="1800" dirty="0"/>
          </a:p>
        </p:txBody>
      </p:sp>
      <p:sp>
        <p:nvSpPr>
          <p:cNvPr id="10" name="Text 5"/>
          <p:cNvSpPr/>
          <p:nvPr/>
        </p:nvSpPr>
        <p:spPr>
          <a:xfrm>
            <a:off x="533400" y="3609975"/>
            <a:ext cx="6583680" cy="27429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160"/>
              </a:lnSpc>
              <a:buNone/>
            </a:pPr>
            <a:r>
              <a:rPr lang="en-US" sz="1800" b="1" dirty="0">
                <a:solidFill>
                  <a:srgbClr val="0056B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Epigenetics &amp; Attachment</a:t>
            </a:r>
            <a:endParaRPr lang="en-US" sz="1800" dirty="0"/>
          </a:p>
        </p:txBody>
      </p:sp>
      <p:sp>
        <p:nvSpPr>
          <p:cNvPr id="11" name="Text 6"/>
          <p:cNvSpPr/>
          <p:nvPr/>
        </p:nvSpPr>
        <p:spPr>
          <a:xfrm>
            <a:off x="6448425" y="1733550"/>
            <a:ext cx="584641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0056B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Attachment problems and issues across</a:t>
            </a:r>
            <a:pPr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0056B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0056B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early stages of human development.</a:t>
            </a:r>
            <a:endParaRPr lang="en-US" sz="1800" dirty="0"/>
          </a:p>
        </p:txBody>
      </p:sp>
      <p:sp>
        <p:nvSpPr>
          <p:cNvPr id="12" name="Text 7"/>
          <p:cNvSpPr/>
          <p:nvPr/>
        </p:nvSpPr>
        <p:spPr>
          <a:xfrm>
            <a:off x="6448425" y="4781550"/>
            <a:ext cx="6254948" cy="16192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550"/>
              </a:lnSpc>
              <a:buNone/>
            </a:pPr>
            <a:r>
              <a:rPr lang="en-US" sz="18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Assessment criteria:</a:t>
            </a:r>
            <a:pPr indent="0" marL="0">
              <a:lnSpc>
                <a:spcPts val="2550"/>
              </a:lnSpc>
              <a:buNone/>
            </a:pPr>
            <a:r>
              <a:rPr lang="en-US" sz="18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550"/>
              </a:lnSpc>
              <a:buNone/>
            </a:pPr>
            <a:r>
              <a:rPr lang="en-US" sz="18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Depth of critical analysis</a:t>
            </a:r>
            <a:pPr indent="0" marL="0">
              <a:lnSpc>
                <a:spcPts val="2550"/>
              </a:lnSpc>
              <a:buNone/>
            </a:pPr>
            <a:r>
              <a:rPr lang="en-US" sz="18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550"/>
              </a:lnSpc>
              <a:buNone/>
            </a:pPr>
            <a:r>
              <a:rPr lang="en-US" sz="18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Integration of multiple theories</a:t>
            </a:r>
            <a:pPr indent="0" marL="0">
              <a:lnSpc>
                <a:spcPts val="2550"/>
              </a:lnSpc>
              <a:buNone/>
            </a:pPr>
            <a:r>
              <a:rPr lang="en-US" sz="18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550"/>
              </a:lnSpc>
              <a:buNone/>
            </a:pPr>
            <a:r>
              <a:rPr lang="en-US" sz="18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Quality of evidence used</a:t>
            </a:r>
            <a:pPr indent="0" marL="0">
              <a:lnSpc>
                <a:spcPts val="2550"/>
              </a:lnSpc>
              <a:buNone/>
            </a:pPr>
            <a:r>
              <a:rPr lang="en-US" sz="18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550"/>
              </a:lnSpc>
              <a:buNone/>
            </a:pPr>
            <a:r>
              <a:rPr lang="en-US" sz="18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Clarity of argument and organisation</a:t>
            </a:r>
            <a:endParaRPr lang="en-US" sz="1875" dirty="0"/>
          </a:p>
        </p:txBody>
      </p:sp>
      <p:sp>
        <p:nvSpPr>
          <p:cNvPr id="13" name="Text 8"/>
          <p:cNvSpPr/>
          <p:nvPr/>
        </p:nvSpPr>
        <p:spPr>
          <a:xfrm>
            <a:off x="6448425" y="2495550"/>
            <a:ext cx="6097786" cy="217646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142"/>
              </a:lnSpc>
              <a:buNone/>
            </a:pPr>
            <a:r>
              <a:rPr lang="en-US" sz="15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Essay requirements:</a:t>
            </a:r>
            <a:pPr indent="0" marL="0">
              <a:lnSpc>
                <a:spcPts val="2142"/>
              </a:lnSpc>
              <a:buNone/>
            </a:pPr>
            <a:r>
              <a:rPr lang="en-US" sz="15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142"/>
              </a:lnSpc>
              <a:buNone/>
            </a:pPr>
            <a:r>
              <a:rPr lang="en-US" sz="15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Word count: 2,000–3,000 words</a:t>
            </a:r>
            <a:pPr indent="0" marL="0">
              <a:lnSpc>
                <a:spcPts val="2142"/>
              </a:lnSpc>
              <a:buNone/>
            </a:pPr>
            <a:r>
              <a:rPr lang="en-US" sz="15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142"/>
              </a:lnSpc>
              <a:buNone/>
            </a:pPr>
            <a:r>
              <a:rPr lang="en-US" sz="15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Requires analysis of two peer-reviewed studies</a:t>
            </a:r>
            <a:pPr indent="0" marL="0">
              <a:lnSpc>
                <a:spcPts val="2142"/>
              </a:lnSpc>
              <a:buNone/>
            </a:pPr>
            <a:r>
              <a:rPr lang="en-US" sz="15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142"/>
              </a:lnSpc>
              <a:buNone/>
            </a:pPr>
            <a:r>
              <a:rPr lang="en-US" sz="15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Discuss the effects of attachment on:</a:t>
            </a:r>
            <a:pPr indent="0" marL="0">
              <a:lnSpc>
                <a:spcPts val="2142"/>
              </a:lnSpc>
              <a:buNone/>
            </a:pPr>
            <a:r>
              <a:rPr lang="en-US" sz="15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142"/>
              </a:lnSpc>
              <a:buNone/>
            </a:pPr>
            <a:r>
              <a:rPr lang="en-US" sz="15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○ early childhood</a:t>
            </a:r>
            <a:pPr indent="0" marL="0">
              <a:lnSpc>
                <a:spcPts val="2142"/>
              </a:lnSpc>
              <a:buNone/>
            </a:pPr>
            <a:r>
              <a:rPr lang="en-US" sz="15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142"/>
              </a:lnSpc>
              <a:buNone/>
            </a:pPr>
            <a:r>
              <a:rPr lang="en-US" sz="15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○ adolescence and peer relationships</a:t>
            </a:r>
            <a:pPr indent="0" marL="0">
              <a:lnSpc>
                <a:spcPts val="2142"/>
              </a:lnSpc>
              <a:buNone/>
            </a:pPr>
            <a:r>
              <a:rPr lang="en-US" sz="15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142"/>
              </a:lnSpc>
              <a:buNone/>
            </a:pPr>
            <a:r>
              <a:rPr lang="en-US" sz="15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○ adult romantic relationships</a:t>
            </a:r>
            <a:pPr indent="0" marL="0">
              <a:lnSpc>
                <a:spcPts val="2142"/>
              </a:lnSpc>
              <a:buNone/>
            </a:pPr>
            <a:r>
              <a:rPr lang="en-US" sz="15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142"/>
              </a:lnSpc>
              <a:buNone/>
            </a:pPr>
            <a:r>
              <a:rPr lang="en-US" sz="15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○ parenthood</a:t>
            </a:r>
            <a:endParaRPr lang="en-US" sz="1575" dirty="0"/>
          </a:p>
        </p:txBody>
      </p:sp>
      <p:sp>
        <p:nvSpPr>
          <p:cNvPr id="14" name="Text 9"/>
          <p:cNvSpPr/>
          <p:nvPr/>
        </p:nvSpPr>
        <p:spPr>
          <a:xfrm>
            <a:off x="657225" y="2171700"/>
            <a:ext cx="5511105" cy="119181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346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Neuroimaging techniques to study mother-</a:t>
            </a:r>
            <a:pPr indent="0" marL="0">
              <a:lnSpc>
                <a:spcPts val="2346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346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infant interactions</a:t>
            </a:r>
            <a:pPr indent="0" marL="0">
              <a:lnSpc>
                <a:spcPts val="2346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346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Understanding the biological basis of</a:t>
            </a:r>
            <a:pPr indent="0" marL="0">
              <a:lnSpc>
                <a:spcPts val="2346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346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emotional bonds</a:t>
            </a:r>
            <a:endParaRPr lang="en-US" sz="1725" dirty="0"/>
          </a:p>
        </p:txBody>
      </p:sp>
      <p:sp>
        <p:nvSpPr>
          <p:cNvPr id="15" name="Text 10"/>
          <p:cNvSpPr/>
          <p:nvPr/>
        </p:nvSpPr>
        <p:spPr>
          <a:xfrm>
            <a:off x="657225" y="5467350"/>
            <a:ext cx="3792736" cy="59590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346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Impact of social media</a:t>
            </a:r>
            <a:pPr indent="0" marL="0">
              <a:lnSpc>
                <a:spcPts val="2346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346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Attachment in the digital age</a:t>
            </a:r>
            <a:endParaRPr lang="en-US" sz="1725" dirty="0"/>
          </a:p>
        </p:txBody>
      </p:sp>
      <p:sp>
        <p:nvSpPr>
          <p:cNvPr id="16" name="Text 11"/>
          <p:cNvSpPr/>
          <p:nvPr/>
        </p:nvSpPr>
        <p:spPr>
          <a:xfrm>
            <a:off x="657225" y="3952875"/>
            <a:ext cx="4913858" cy="89386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346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How the environment influences gene</a:t>
            </a:r>
            <a:pPr indent="0" marL="0">
              <a:lnSpc>
                <a:spcPts val="2346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346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expression</a:t>
            </a:r>
            <a:pPr indent="0" marL="0">
              <a:lnSpc>
                <a:spcPts val="2346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346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Long-term effects of early experiences</a:t>
            </a:r>
            <a:endParaRPr lang="en-US" sz="1725" dirty="0"/>
          </a:p>
        </p:txBody>
      </p:sp>
      <p:sp>
        <p:nvSpPr>
          <p:cNvPr id="17" name="Text 12"/>
          <p:cNvSpPr/>
          <p:nvPr/>
        </p:nvSpPr>
        <p:spPr>
          <a:xfrm>
            <a:off x="-4900136" y="6496050"/>
            <a:ext cx="23282910" cy="24006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890"/>
              </a:lnSpc>
              <a:buNone/>
            </a:pPr>
            <a:r>
              <a:rPr lang="en-US" sz="15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 Journey of Exploring Psychological Attachment: From Classical Theories to Contemporary Research</a:t>
            </a:r>
            <a:endParaRPr lang="en-US" sz="1575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757" y="2016175"/>
            <a:ext cx="3340596" cy="3195786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419350" y="266700"/>
            <a:ext cx="8182868" cy="121146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4770"/>
              </a:lnSpc>
              <a:buNone/>
            </a:pPr>
            <a:r>
              <a:rPr lang="en-US" sz="3975" b="1" dirty="0">
                <a:solidFill>
                  <a:srgbClr val="0F52B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Caregiver-Infant Interactions:</a:t>
            </a:r>
            <a:pPr algn="ctr" indent="0" marL="0">
              <a:lnSpc>
                <a:spcPts val="4770"/>
              </a:lnSpc>
              <a:buNone/>
            </a:pPr>
            <a:r>
              <a:rPr lang="en-US" sz="3975" b="1" dirty="0">
                <a:solidFill>
                  <a:srgbClr val="0F52B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4770"/>
              </a:lnSpc>
              <a:buNone/>
            </a:pPr>
            <a:r>
              <a:rPr lang="en-US" sz="3975" b="1" dirty="0">
                <a:solidFill>
                  <a:srgbClr val="0F52B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Dance of Communication</a:t>
            </a:r>
            <a:endParaRPr lang="en-US" sz="3975" dirty="0"/>
          </a:p>
        </p:txBody>
      </p:sp>
      <p:sp>
        <p:nvSpPr>
          <p:cNvPr id="5" name="Text 1"/>
          <p:cNvSpPr/>
          <p:nvPr/>
        </p:nvSpPr>
        <p:spPr>
          <a:xfrm>
            <a:off x="466725" y="1600200"/>
            <a:ext cx="3394710" cy="30867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430"/>
              </a:lnSpc>
              <a:buNone/>
            </a:pPr>
            <a:r>
              <a:rPr lang="en-US" sz="2025" b="1" dirty="0">
                <a:solidFill>
                  <a:srgbClr val="0F52B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Reciprocity</a:t>
            </a:r>
            <a:endParaRPr lang="en-US" sz="2025" dirty="0"/>
          </a:p>
        </p:txBody>
      </p:sp>
      <p:sp>
        <p:nvSpPr>
          <p:cNvPr id="6" name="Text 2"/>
          <p:cNvSpPr/>
          <p:nvPr/>
        </p:nvSpPr>
        <p:spPr>
          <a:xfrm>
            <a:off x="466725" y="4572000"/>
            <a:ext cx="7098030" cy="30867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430"/>
              </a:lnSpc>
              <a:buNone/>
            </a:pPr>
            <a:r>
              <a:rPr lang="en-US" sz="2025" b="1" dirty="0">
                <a:solidFill>
                  <a:srgbClr val="0F52B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Interactional Synchrony</a:t>
            </a:r>
            <a:endParaRPr lang="en-US" sz="2025" dirty="0"/>
          </a:p>
        </p:txBody>
      </p:sp>
      <p:sp>
        <p:nvSpPr>
          <p:cNvPr id="7" name="Text 3"/>
          <p:cNvSpPr/>
          <p:nvPr/>
        </p:nvSpPr>
        <p:spPr>
          <a:xfrm>
            <a:off x="7905750" y="1600200"/>
            <a:ext cx="6080760" cy="31998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520"/>
              </a:lnSpc>
              <a:buNone/>
            </a:pPr>
            <a:r>
              <a:rPr lang="en-US" sz="2100" b="1" dirty="0">
                <a:solidFill>
                  <a:srgbClr val="0F52B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Pioneering Research</a:t>
            </a:r>
            <a:endParaRPr lang="en-US" sz="2100" dirty="0"/>
          </a:p>
        </p:txBody>
      </p:sp>
      <p:sp>
        <p:nvSpPr>
          <p:cNvPr id="8" name="Text 4"/>
          <p:cNvSpPr/>
          <p:nvPr/>
        </p:nvSpPr>
        <p:spPr>
          <a:xfrm>
            <a:off x="4495800" y="5610225"/>
            <a:ext cx="3562350" cy="75455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Early interaction as a 'dance' —</a:t>
            </a:r>
            <a:pPr algn="ctr"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each partner responds to the</a:t>
            </a:r>
            <a:pPr algn="ctr"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rhythm and signals of the other.</a:t>
            </a:r>
            <a:endParaRPr lang="en-US" sz="1650" dirty="0"/>
          </a:p>
        </p:txBody>
      </p:sp>
      <p:sp>
        <p:nvSpPr>
          <p:cNvPr id="9" name="Text 5"/>
          <p:cNvSpPr/>
          <p:nvPr/>
        </p:nvSpPr>
        <p:spPr>
          <a:xfrm>
            <a:off x="714375" y="1971675"/>
            <a:ext cx="4086225" cy="226367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reciprocal 'conversational'</a:t>
            </a:r>
            <a:pPr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interaction between infant and</a:t>
            </a:r>
            <a:pPr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caregiver.</a:t>
            </a:r>
            <a:pPr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Each partner responds to the other's</a:t>
            </a:r>
            <a:pPr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signals and elicits a response.</a:t>
            </a:r>
            <a:pPr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Brazelton et al. (1975) described it</a:t>
            </a:r>
            <a:pPr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as a 'dance'.</a:t>
            </a:r>
            <a:pPr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Forms the foundation for the</a:t>
            </a:r>
            <a:pPr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98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development of attachment.</a:t>
            </a:r>
            <a:endParaRPr lang="en-US" sz="1650" dirty="0"/>
          </a:p>
        </p:txBody>
      </p:sp>
      <p:sp>
        <p:nvSpPr>
          <p:cNvPr id="10" name="Text 6"/>
          <p:cNvSpPr/>
          <p:nvPr/>
        </p:nvSpPr>
        <p:spPr>
          <a:xfrm>
            <a:off x="714375" y="4924425"/>
            <a:ext cx="3834705" cy="157698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Temporal coordination of social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behaviour at a micro-level.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Simultaneous mirroring of actions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and emotions.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Referred to as 'mind mirroring'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between caregiver and infant.</a:t>
            </a:r>
            <a:endParaRPr lang="en-US" sz="1725" dirty="0"/>
          </a:p>
        </p:txBody>
      </p:sp>
      <p:sp>
        <p:nvSpPr>
          <p:cNvPr id="11" name="Text 7"/>
          <p:cNvSpPr/>
          <p:nvPr/>
        </p:nvSpPr>
        <p:spPr>
          <a:xfrm>
            <a:off x="8277225" y="1971675"/>
            <a:ext cx="3970883" cy="131415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Meltzoff &amp; Moore (1977): Infants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as young as 2 weeks show clear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imitation — linking adult gesture to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infant action — early evidence of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interactional synchrony.</a:t>
            </a:r>
            <a:endParaRPr lang="en-US" sz="1725" dirty="0"/>
          </a:p>
        </p:txBody>
      </p:sp>
      <p:sp>
        <p:nvSpPr>
          <p:cNvPr id="12" name="Text 8"/>
          <p:cNvSpPr/>
          <p:nvPr/>
        </p:nvSpPr>
        <p:spPr>
          <a:xfrm>
            <a:off x="8277225" y="3571875"/>
            <a:ext cx="3834705" cy="131415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Still Face Experiment (Dr Edward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Tronick): Three phases — normal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interaction → still face → reunion.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Demonstrates infant expectations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of social interaction.</a:t>
            </a:r>
            <a:endParaRPr lang="en-US" sz="1725" dirty="0"/>
          </a:p>
        </p:txBody>
      </p:sp>
      <p:sp>
        <p:nvSpPr>
          <p:cNvPr id="13" name="Text 9"/>
          <p:cNvSpPr/>
          <p:nvPr/>
        </p:nvSpPr>
        <p:spPr>
          <a:xfrm>
            <a:off x="8277225" y="5219700"/>
            <a:ext cx="3740348" cy="105132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Link to attachment quality —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Isabella et al. (1989): High levels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of synchrony are associated with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2070"/>
              </a:lnSpc>
              <a:buNone/>
            </a:pPr>
            <a:r>
              <a:rPr lang="en-US" sz="17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secure attachment.</a:t>
            </a:r>
            <a:endParaRPr lang="en-US" sz="1725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90" y="5506938"/>
            <a:ext cx="11326267" cy="1097161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965" y="2050405"/>
            <a:ext cx="5461992" cy="2475607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894" y="2002482"/>
            <a:ext cx="5388769" cy="2400300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-5034007" y="400050"/>
            <a:ext cx="23454360" cy="46330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648"/>
              </a:lnSpc>
              <a:buNone/>
            </a:pPr>
            <a:r>
              <a:rPr lang="en-US" sz="28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Learning Theory of Attachment (Behavioral Perspective)</a:t>
            </a:r>
            <a:endParaRPr lang="en-US" sz="2850" dirty="0"/>
          </a:p>
        </p:txBody>
      </p:sp>
      <p:sp>
        <p:nvSpPr>
          <p:cNvPr id="7" name="Text 1"/>
          <p:cNvSpPr/>
          <p:nvPr/>
        </p:nvSpPr>
        <p:spPr>
          <a:xfrm>
            <a:off x="962025" y="1323975"/>
            <a:ext cx="4819650" cy="53042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088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Classical Conditioning — Learning</a:t>
            </a:r>
            <a:pPr algn="ctr" indent="0" marL="0">
              <a:lnSpc>
                <a:spcPts val="2088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088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through Association</a:t>
            </a:r>
            <a:endParaRPr lang="en-US" sz="1800" dirty="0"/>
          </a:p>
        </p:txBody>
      </p:sp>
      <p:sp>
        <p:nvSpPr>
          <p:cNvPr id="8" name="Text 2"/>
          <p:cNvSpPr/>
          <p:nvPr/>
        </p:nvSpPr>
        <p:spPr>
          <a:xfrm>
            <a:off x="6934200" y="1323975"/>
            <a:ext cx="4599533" cy="50839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001"/>
              </a:lnSpc>
              <a:buNone/>
            </a:pPr>
            <a:r>
              <a:rPr lang="en-US" sz="172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Operant Conditioning — Learning</a:t>
            </a:r>
            <a:pPr algn="ctr" indent="0" marL="0">
              <a:lnSpc>
                <a:spcPts val="2001"/>
              </a:lnSpc>
              <a:buNone/>
            </a:pPr>
            <a:r>
              <a:rPr lang="en-US" sz="172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001"/>
              </a:lnSpc>
              <a:buNone/>
            </a:pPr>
            <a:r>
              <a:rPr lang="en-US" sz="172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through Consequences</a:t>
            </a:r>
            <a:endParaRPr lang="en-US" sz="1725" dirty="0"/>
          </a:p>
        </p:txBody>
      </p:sp>
      <p:sp>
        <p:nvSpPr>
          <p:cNvPr id="9" name="Text 3"/>
          <p:cNvSpPr/>
          <p:nvPr/>
        </p:nvSpPr>
        <p:spPr>
          <a:xfrm>
            <a:off x="14704" y="5095875"/>
            <a:ext cx="12740640" cy="24303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914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Secondary Drive Theory — Dollard &amp; Miller (1950)</a:t>
            </a:r>
            <a:endParaRPr lang="en-US" sz="1650" dirty="0"/>
          </a:p>
        </p:txBody>
      </p:sp>
      <p:sp>
        <p:nvSpPr>
          <p:cNvPr id="10" name="Text 4"/>
          <p:cNvSpPr/>
          <p:nvPr/>
        </p:nvSpPr>
        <p:spPr>
          <a:xfrm>
            <a:off x="466725" y="4371975"/>
            <a:ext cx="6118771" cy="38754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26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Summary: The infant learns to associate the caregiver</a:t>
            </a:r>
            <a:pPr indent="0" marL="0">
              <a:lnSpc>
                <a:spcPts val="1526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526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with the pleasure derived from food.</a:t>
            </a:r>
            <a:endParaRPr lang="en-US" sz="13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859" y="2715667"/>
            <a:ext cx="4852392" cy="222885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809750" y="266700"/>
            <a:ext cx="9408765" cy="97482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838"/>
              </a:lnSpc>
              <a:buNone/>
            </a:pPr>
            <a:r>
              <a:rPr lang="en-US" sz="322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Critiquing Learning Theory &amp; Introduction</a:t>
            </a:r>
            <a:pPr algn="ctr" indent="0" marL="0">
              <a:lnSpc>
                <a:spcPts val="3838"/>
              </a:lnSpc>
              <a:buNone/>
            </a:pPr>
            <a:r>
              <a:rPr lang="en-US" sz="322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3838"/>
              </a:lnSpc>
              <a:buNone/>
            </a:pPr>
            <a:r>
              <a:rPr lang="en-US" sz="322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to the Evolutionary Perspective</a:t>
            </a:r>
            <a:endParaRPr lang="en-US" sz="3225" dirty="0"/>
          </a:p>
        </p:txBody>
      </p:sp>
      <p:sp>
        <p:nvSpPr>
          <p:cNvPr id="5" name="Text 1"/>
          <p:cNvSpPr/>
          <p:nvPr/>
        </p:nvSpPr>
        <p:spPr>
          <a:xfrm>
            <a:off x="714375" y="1466850"/>
            <a:ext cx="12778740" cy="29721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340"/>
              </a:lnSpc>
              <a:buNone/>
            </a:pPr>
            <a:r>
              <a:rPr lang="en-US" sz="1950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Limitations of the Behaviourist Explanation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8515350" y="1466850"/>
            <a:ext cx="7132320" cy="29721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340"/>
              </a:lnSpc>
              <a:buNone/>
            </a:pPr>
            <a:r>
              <a:rPr lang="en-US" sz="1950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Bowlby's Adaptive Theory</a:t>
            </a:r>
            <a:endParaRPr lang="en-US" sz="1950" dirty="0"/>
          </a:p>
        </p:txBody>
      </p:sp>
      <p:sp>
        <p:nvSpPr>
          <p:cNvPr id="7" name="Text 3"/>
          <p:cNvSpPr/>
          <p:nvPr/>
        </p:nvSpPr>
        <p:spPr>
          <a:xfrm>
            <a:off x="3762375" y="6019800"/>
            <a:ext cx="5301555" cy="44797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764"/>
              </a:lnSpc>
              <a:buNone/>
            </a:pPr>
            <a:r>
              <a:rPr lang="en-US" sz="15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Attachment is not merely a learned response, but</a:t>
            </a:r>
            <a:pPr algn="ctr" indent="0" marL="0">
              <a:lnSpc>
                <a:spcPts val="1764"/>
              </a:lnSpc>
              <a:buNone/>
            </a:pPr>
            <a:r>
              <a:rPr lang="en-US" sz="15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764"/>
              </a:lnSpc>
              <a:buNone/>
            </a:pPr>
            <a:r>
              <a:rPr lang="en-US" sz="1575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 innate biological system that ensures survival.</a:t>
            </a:r>
            <a:endParaRPr lang="en-US" sz="1575" dirty="0"/>
          </a:p>
        </p:txBody>
      </p:sp>
      <p:sp>
        <p:nvSpPr>
          <p:cNvPr id="8" name="Text 4"/>
          <p:cNvSpPr/>
          <p:nvPr/>
        </p:nvSpPr>
        <p:spPr>
          <a:xfrm>
            <a:off x="657225" y="1905000"/>
            <a:ext cx="4080510" cy="22398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64"/>
              </a:lnSpc>
              <a:buNone/>
            </a:pPr>
            <a:r>
              <a:rPr lang="en-US" sz="15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Over-reductionism</a:t>
            </a:r>
            <a:endParaRPr lang="en-US" sz="1575" dirty="0"/>
          </a:p>
        </p:txBody>
      </p:sp>
      <p:sp>
        <p:nvSpPr>
          <p:cNvPr id="9" name="Text 5"/>
          <p:cNvSpPr/>
          <p:nvPr/>
        </p:nvSpPr>
        <p:spPr>
          <a:xfrm>
            <a:off x="657225" y="3248025"/>
            <a:ext cx="5280660" cy="22398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64"/>
              </a:lnSpc>
              <a:buNone/>
            </a:pPr>
            <a:r>
              <a:rPr lang="en-US" sz="15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Contradictory Evidence</a:t>
            </a:r>
            <a:endParaRPr lang="en-US" sz="1575" dirty="0"/>
          </a:p>
        </p:txBody>
      </p:sp>
      <p:sp>
        <p:nvSpPr>
          <p:cNvPr id="10" name="Text 6"/>
          <p:cNvSpPr/>
          <p:nvPr/>
        </p:nvSpPr>
        <p:spPr>
          <a:xfrm>
            <a:off x="657225" y="5067300"/>
            <a:ext cx="4526280" cy="23470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48"/>
              </a:lnSpc>
              <a:buNone/>
            </a:pPr>
            <a:r>
              <a:rPr lang="en-US" sz="1650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Failure to Explain</a:t>
            </a:r>
            <a:endParaRPr lang="en-US" sz="1650" dirty="0"/>
          </a:p>
        </p:txBody>
      </p:sp>
      <p:sp>
        <p:nvSpPr>
          <p:cNvPr id="11" name="Text 7"/>
          <p:cNvSpPr/>
          <p:nvPr/>
        </p:nvSpPr>
        <p:spPr>
          <a:xfrm>
            <a:off x="9496425" y="1905000"/>
            <a:ext cx="5040630" cy="22398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64"/>
              </a:lnSpc>
              <a:buNone/>
            </a:pPr>
            <a:r>
              <a:rPr lang="en-US" sz="15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Biological Adaptation</a:t>
            </a:r>
            <a:endParaRPr lang="en-US" sz="1575" dirty="0"/>
          </a:p>
        </p:txBody>
      </p:sp>
      <p:sp>
        <p:nvSpPr>
          <p:cNvPr id="12" name="Text 8"/>
          <p:cNvSpPr/>
          <p:nvPr/>
        </p:nvSpPr>
        <p:spPr>
          <a:xfrm>
            <a:off x="9982200" y="3209925"/>
            <a:ext cx="3840480" cy="22398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64"/>
              </a:lnSpc>
              <a:buNone/>
            </a:pPr>
            <a:r>
              <a:rPr lang="en-US" sz="15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Social Releasers</a:t>
            </a:r>
            <a:endParaRPr lang="en-US" sz="1575" dirty="0"/>
          </a:p>
        </p:txBody>
      </p:sp>
      <p:sp>
        <p:nvSpPr>
          <p:cNvPr id="13" name="Text 9"/>
          <p:cNvSpPr/>
          <p:nvPr/>
        </p:nvSpPr>
        <p:spPr>
          <a:xfrm>
            <a:off x="9982200" y="4305300"/>
            <a:ext cx="3840480" cy="22398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64"/>
              </a:lnSpc>
              <a:buNone/>
            </a:pPr>
            <a:r>
              <a:rPr lang="en-US" sz="15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Sensitive Period</a:t>
            </a:r>
            <a:endParaRPr lang="en-US" sz="1575" dirty="0"/>
          </a:p>
        </p:txBody>
      </p:sp>
      <p:sp>
        <p:nvSpPr>
          <p:cNvPr id="14" name="Text 10"/>
          <p:cNvSpPr/>
          <p:nvPr/>
        </p:nvSpPr>
        <p:spPr>
          <a:xfrm>
            <a:off x="10106025" y="5400675"/>
            <a:ext cx="3360420" cy="22398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64"/>
              </a:lnSpc>
              <a:buNone/>
            </a:pPr>
            <a:r>
              <a:rPr lang="en-US" sz="1575" b="1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Adaptive Value</a:t>
            </a:r>
            <a:endParaRPr lang="en-US" sz="1575" dirty="0"/>
          </a:p>
        </p:txBody>
      </p:sp>
      <p:sp>
        <p:nvSpPr>
          <p:cNvPr id="15" name="Text 11"/>
          <p:cNvSpPr/>
          <p:nvPr/>
        </p:nvSpPr>
        <p:spPr>
          <a:xfrm>
            <a:off x="714375" y="2209800"/>
            <a:ext cx="3635573" cy="45333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Reduces a complex emotional bond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to a simple mechanism.</a:t>
            </a:r>
            <a:endParaRPr lang="en-US" sz="1500" dirty="0"/>
          </a:p>
        </p:txBody>
      </p:sp>
      <p:sp>
        <p:nvSpPr>
          <p:cNvPr id="16" name="Text 12"/>
          <p:cNvSpPr/>
          <p:nvPr/>
        </p:nvSpPr>
        <p:spPr>
          <a:xfrm>
            <a:off x="714375" y="2828925"/>
            <a:ext cx="3352800" cy="45333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Ignores cognitive and emotional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processes.</a:t>
            </a:r>
            <a:endParaRPr lang="en-US" sz="1500" dirty="0"/>
          </a:p>
        </p:txBody>
      </p:sp>
      <p:sp>
        <p:nvSpPr>
          <p:cNvPr id="17" name="Text 13"/>
          <p:cNvSpPr/>
          <p:nvPr/>
        </p:nvSpPr>
        <p:spPr>
          <a:xfrm>
            <a:off x="714375" y="3552825"/>
            <a:ext cx="3541365" cy="49887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63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Schaffer &amp; Emerson: attachment</a:t>
            </a:r>
            <a:pPr indent="0" marL="0">
              <a:lnSpc>
                <a:spcPts val="1963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963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≠ feeding.</a:t>
            </a:r>
            <a:endParaRPr lang="en-US" sz="1650" dirty="0"/>
          </a:p>
        </p:txBody>
      </p:sp>
      <p:sp>
        <p:nvSpPr>
          <p:cNvPr id="18" name="Text 14"/>
          <p:cNvSpPr/>
          <p:nvPr/>
        </p:nvSpPr>
        <p:spPr>
          <a:xfrm>
            <a:off x="714375" y="3952875"/>
            <a:ext cx="3541365" cy="45333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Harlow's experiments: 'contact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comfort' more important than food.</a:t>
            </a:r>
            <a:endParaRPr lang="en-US" sz="1500" dirty="0"/>
          </a:p>
        </p:txBody>
      </p:sp>
      <p:sp>
        <p:nvSpPr>
          <p:cNvPr id="19" name="Text 15"/>
          <p:cNvSpPr/>
          <p:nvPr/>
        </p:nvSpPr>
        <p:spPr>
          <a:xfrm>
            <a:off x="714375" y="4343400"/>
            <a:ext cx="3069878" cy="45333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Lorenz's imprinting: an innate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mechanism.</a:t>
            </a:r>
            <a:endParaRPr lang="en-US" sz="1500" dirty="0"/>
          </a:p>
        </p:txBody>
      </p:sp>
      <p:sp>
        <p:nvSpPr>
          <p:cNvPr id="20" name="Text 16"/>
          <p:cNvSpPr/>
          <p:nvPr/>
        </p:nvSpPr>
        <p:spPr>
          <a:xfrm>
            <a:off x="714375" y="5334000"/>
            <a:ext cx="3352800" cy="49887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63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Why do infants attach to those</a:t>
            </a:r>
            <a:pPr indent="0" marL="0">
              <a:lnSpc>
                <a:spcPts val="1963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963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who do not feed them?</a:t>
            </a:r>
            <a:endParaRPr lang="en-US" sz="1650" dirty="0"/>
          </a:p>
        </p:txBody>
      </p:sp>
      <p:sp>
        <p:nvSpPr>
          <p:cNvPr id="21" name="Text 17"/>
          <p:cNvSpPr/>
          <p:nvPr/>
        </p:nvSpPr>
        <p:spPr>
          <a:xfrm>
            <a:off x="714375" y="5724525"/>
            <a:ext cx="3352800" cy="45333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How does it explain the need for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comfort and security?</a:t>
            </a:r>
            <a:endParaRPr lang="en-US" sz="1500" dirty="0"/>
          </a:p>
        </p:txBody>
      </p:sp>
      <p:sp>
        <p:nvSpPr>
          <p:cNvPr id="22" name="Text 18"/>
          <p:cNvSpPr/>
          <p:nvPr/>
        </p:nvSpPr>
        <p:spPr>
          <a:xfrm>
            <a:off x="8763000" y="2209800"/>
            <a:ext cx="3122265" cy="43070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96"/>
              </a:lnSpc>
              <a:buNone/>
            </a:pPr>
            <a:r>
              <a:rPr lang="en-US" sz="14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Attachment is an innate system</a:t>
            </a:r>
            <a:pPr indent="0" marL="0">
              <a:lnSpc>
                <a:spcPts val="1696"/>
              </a:lnSpc>
              <a:buNone/>
            </a:pPr>
            <a:r>
              <a:rPr lang="en-US" sz="14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96"/>
              </a:lnSpc>
              <a:buNone/>
            </a:pPr>
            <a:r>
              <a:rPr lang="en-US" sz="14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that evolved for survival.</a:t>
            </a:r>
            <a:endParaRPr lang="en-US" sz="1425" dirty="0"/>
          </a:p>
        </p:txBody>
      </p:sp>
      <p:sp>
        <p:nvSpPr>
          <p:cNvPr id="23" name="Text 19"/>
          <p:cNvSpPr/>
          <p:nvPr/>
        </p:nvSpPr>
        <p:spPr>
          <a:xfrm>
            <a:off x="8763000" y="2695575"/>
            <a:ext cx="3279428" cy="49887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63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Attached infants = greater</a:t>
            </a:r>
            <a:pPr indent="0" marL="0">
              <a:lnSpc>
                <a:spcPts val="1963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963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protection from danger.</a:t>
            </a:r>
            <a:endParaRPr lang="en-US" sz="1650" dirty="0"/>
          </a:p>
        </p:txBody>
      </p:sp>
      <p:sp>
        <p:nvSpPr>
          <p:cNvPr id="24" name="Text 20"/>
          <p:cNvSpPr/>
          <p:nvPr/>
        </p:nvSpPr>
        <p:spPr>
          <a:xfrm>
            <a:off x="8763000" y="3486150"/>
            <a:ext cx="3153668" cy="49887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63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Innate behaviours that elicit</a:t>
            </a:r>
            <a:pPr indent="0" marL="0">
              <a:lnSpc>
                <a:spcPts val="1963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963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caring.</a:t>
            </a:r>
            <a:endParaRPr lang="en-US" sz="1650" dirty="0"/>
          </a:p>
        </p:txBody>
      </p:sp>
      <p:sp>
        <p:nvSpPr>
          <p:cNvPr id="25" name="Text 21"/>
          <p:cNvSpPr/>
          <p:nvPr/>
        </p:nvSpPr>
        <p:spPr>
          <a:xfrm>
            <a:off x="8763000" y="3876675"/>
            <a:ext cx="7200900" cy="23797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74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Large eyes, crying, smiling.</a:t>
            </a:r>
            <a:endParaRPr lang="en-US" sz="1575" dirty="0"/>
          </a:p>
        </p:txBody>
      </p:sp>
      <p:sp>
        <p:nvSpPr>
          <p:cNvPr id="26" name="Text 22"/>
          <p:cNvSpPr/>
          <p:nvPr/>
        </p:nvSpPr>
        <p:spPr>
          <a:xfrm>
            <a:off x="8763000" y="4562475"/>
            <a:ext cx="3279428" cy="49887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63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An optimal time window for</a:t>
            </a:r>
            <a:pPr indent="0" marL="0">
              <a:lnSpc>
                <a:spcPts val="1963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963"/>
              </a:lnSpc>
              <a:buNone/>
            </a:pPr>
            <a:r>
              <a:rPr lang="en-US" sz="165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forming attachment.</a:t>
            </a:r>
            <a:endParaRPr lang="en-US" sz="1650" dirty="0"/>
          </a:p>
        </p:txBody>
      </p:sp>
      <p:sp>
        <p:nvSpPr>
          <p:cNvPr id="27" name="Text 23"/>
          <p:cNvSpPr/>
          <p:nvPr/>
        </p:nvSpPr>
        <p:spPr>
          <a:xfrm>
            <a:off x="8763000" y="4953000"/>
            <a:ext cx="8458200" cy="22666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The first three years are critical.</a:t>
            </a:r>
            <a:endParaRPr lang="en-US" sz="1500" dirty="0"/>
          </a:p>
        </p:txBody>
      </p:sp>
      <p:sp>
        <p:nvSpPr>
          <p:cNvPr id="28" name="Text 24"/>
          <p:cNvSpPr/>
          <p:nvPr/>
        </p:nvSpPr>
        <p:spPr>
          <a:xfrm>
            <a:off x="8763000" y="5676900"/>
            <a:ext cx="7818120" cy="21535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96"/>
              </a:lnSpc>
              <a:buNone/>
            </a:pPr>
            <a:r>
              <a:rPr lang="en-US" sz="142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Proximity to caregiver = survival.</a:t>
            </a:r>
            <a:endParaRPr lang="en-US" sz="1425" dirty="0"/>
          </a:p>
        </p:txBody>
      </p:sp>
      <p:sp>
        <p:nvSpPr>
          <p:cNvPr id="29" name="Text 25"/>
          <p:cNvSpPr/>
          <p:nvPr/>
        </p:nvSpPr>
        <p:spPr>
          <a:xfrm>
            <a:off x="8763000" y="5905500"/>
            <a:ext cx="7200900" cy="23797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74"/>
              </a:lnSpc>
              <a:buNone/>
            </a:pPr>
            <a:r>
              <a:rPr lang="en-US" sz="1575" dirty="0">
                <a:solidFill>
                  <a:srgbClr val="162046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A strong evolutionary basis.</a:t>
            </a:r>
            <a:endParaRPr lang="en-US" sz="157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090" y="2167086"/>
            <a:ext cx="3389263" cy="2619673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65" y="4731990"/>
            <a:ext cx="414486" cy="459432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561" y="3950196"/>
            <a:ext cx="426690" cy="459432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561" y="3161407"/>
            <a:ext cx="438894" cy="466279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765" y="2372767"/>
            <a:ext cx="414486" cy="473125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838200" y="466725"/>
            <a:ext cx="24083010" cy="48741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3838"/>
              </a:lnSpc>
              <a:buNone/>
            </a:pPr>
            <a:r>
              <a:rPr lang="en-US" sz="3225" b="1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Bowlby's Concepts: Monotropy and Social Releasers</a:t>
            </a:r>
            <a:endParaRPr lang="en-US" sz="3225" dirty="0"/>
          </a:p>
        </p:txBody>
      </p:sp>
      <p:sp>
        <p:nvSpPr>
          <p:cNvPr id="9" name="Text 1"/>
          <p:cNvSpPr/>
          <p:nvPr/>
        </p:nvSpPr>
        <p:spPr>
          <a:xfrm>
            <a:off x="2263616" y="1647825"/>
            <a:ext cx="2468880" cy="29482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322"/>
              </a:lnSpc>
              <a:buNone/>
            </a:pPr>
            <a:r>
              <a:rPr lang="en-US" sz="1800" b="1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Monotropy</a:t>
            </a:r>
            <a:endParaRPr lang="en-US" sz="1800" dirty="0"/>
          </a:p>
        </p:txBody>
      </p:sp>
      <p:sp>
        <p:nvSpPr>
          <p:cNvPr id="10" name="Text 2"/>
          <p:cNvSpPr/>
          <p:nvPr/>
        </p:nvSpPr>
        <p:spPr>
          <a:xfrm>
            <a:off x="8216235" y="1647825"/>
            <a:ext cx="4937760" cy="33173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612"/>
              </a:lnSpc>
              <a:buNone/>
            </a:pPr>
            <a:r>
              <a:rPr lang="en-US" sz="2025" b="1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Social Releasers</a:t>
            </a:r>
            <a:endParaRPr lang="en-US" sz="2025" dirty="0"/>
          </a:p>
        </p:txBody>
      </p:sp>
      <p:sp>
        <p:nvSpPr>
          <p:cNvPr id="11" name="Text 3"/>
          <p:cNvSpPr/>
          <p:nvPr/>
        </p:nvSpPr>
        <p:spPr>
          <a:xfrm>
            <a:off x="3098482" y="5267325"/>
            <a:ext cx="6309360" cy="28262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225"/>
              </a:lnSpc>
              <a:buNone/>
            </a:pPr>
            <a:r>
              <a:rPr lang="en-US" sz="1725" b="1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Critical Time Window</a:t>
            </a:r>
            <a:endParaRPr lang="en-US" sz="1725" dirty="0"/>
          </a:p>
        </p:txBody>
      </p:sp>
      <p:sp>
        <p:nvSpPr>
          <p:cNvPr id="12" name="Text 4"/>
          <p:cNvSpPr/>
          <p:nvPr/>
        </p:nvSpPr>
        <p:spPr>
          <a:xfrm>
            <a:off x="1019175" y="2247900"/>
            <a:ext cx="3300413" cy="67999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innate tendency to form one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primary, intense attachment with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 single individual.</a:t>
            </a:r>
            <a:endParaRPr lang="en-US" sz="1500" dirty="0"/>
          </a:p>
        </p:txBody>
      </p:sp>
      <p:sp>
        <p:nvSpPr>
          <p:cNvPr id="13" name="Text 5"/>
          <p:cNvSpPr/>
          <p:nvPr/>
        </p:nvSpPr>
        <p:spPr>
          <a:xfrm>
            <a:off x="1381125" y="3162300"/>
            <a:ext cx="2870746" cy="45333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This person sits at the top of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attachment hierarchy.</a:t>
            </a:r>
            <a:endParaRPr lang="en-US" sz="1500" dirty="0"/>
          </a:p>
        </p:txBody>
      </p:sp>
      <p:sp>
        <p:nvSpPr>
          <p:cNvPr id="14" name="Text 6"/>
          <p:cNvSpPr/>
          <p:nvPr/>
        </p:nvSpPr>
        <p:spPr>
          <a:xfrm>
            <a:off x="1200150" y="3829050"/>
            <a:ext cx="3038475" cy="67999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primary attachment differs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qualitatively from secondary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attachments.</a:t>
            </a:r>
            <a:endParaRPr lang="en-US" sz="1500" dirty="0"/>
          </a:p>
        </p:txBody>
      </p:sp>
      <p:sp>
        <p:nvSpPr>
          <p:cNvPr id="15" name="Text 7"/>
          <p:cNvSpPr/>
          <p:nvPr/>
        </p:nvSpPr>
        <p:spPr>
          <a:xfrm>
            <a:off x="1200150" y="4714875"/>
            <a:ext cx="3069878" cy="45333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Has a decisive influence on the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785"/>
              </a:lnSpc>
              <a:buNone/>
            </a:pPr>
            <a:r>
              <a:rPr lang="en-US" sz="15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child's internal working model.</a:t>
            </a:r>
            <a:endParaRPr lang="en-US" sz="1500" dirty="0"/>
          </a:p>
        </p:txBody>
      </p:sp>
      <p:sp>
        <p:nvSpPr>
          <p:cNvPr id="16" name="Text 8"/>
          <p:cNvSpPr/>
          <p:nvPr/>
        </p:nvSpPr>
        <p:spPr>
          <a:xfrm>
            <a:off x="9144000" y="2314575"/>
            <a:ext cx="5429250" cy="25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81"/>
              </a:lnSpc>
              <a:buNone/>
            </a:pPr>
            <a:r>
              <a:rPr lang="en-US" sz="1425" b="1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Physical characteristics:</a:t>
            </a:r>
            <a:endParaRPr lang="en-US" sz="1425" dirty="0"/>
          </a:p>
        </p:txBody>
      </p:sp>
      <p:sp>
        <p:nvSpPr>
          <p:cNvPr id="17" name="Text 9"/>
          <p:cNvSpPr/>
          <p:nvPr/>
        </p:nvSpPr>
        <p:spPr>
          <a:xfrm>
            <a:off x="8763000" y="2705100"/>
            <a:ext cx="6172200" cy="28381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235"/>
              </a:lnSpc>
              <a:buNone/>
            </a:pPr>
            <a:r>
              <a:rPr lang="en-US" sz="15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Large eyes and small chin •</a:t>
            </a:r>
            <a:endParaRPr lang="en-US" sz="1500" dirty="0"/>
          </a:p>
        </p:txBody>
      </p:sp>
      <p:sp>
        <p:nvSpPr>
          <p:cNvPr id="18" name="Text 10"/>
          <p:cNvSpPr/>
          <p:nvPr/>
        </p:nvSpPr>
        <p:spPr>
          <a:xfrm>
            <a:off x="8667750" y="3067050"/>
            <a:ext cx="6858000" cy="28381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235"/>
              </a:lnSpc>
              <a:buNone/>
            </a:pPr>
            <a:r>
              <a:rPr lang="en-US" sz="15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Typical cute infant features •</a:t>
            </a:r>
            <a:endParaRPr lang="en-US" sz="1500" dirty="0"/>
          </a:p>
        </p:txBody>
      </p:sp>
      <p:sp>
        <p:nvSpPr>
          <p:cNvPr id="19" name="Text 11"/>
          <p:cNvSpPr/>
          <p:nvPr/>
        </p:nvSpPr>
        <p:spPr>
          <a:xfrm>
            <a:off x="9372600" y="3457575"/>
            <a:ext cx="4994910" cy="25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81"/>
              </a:lnSpc>
              <a:buNone/>
            </a:pPr>
            <a:r>
              <a:rPr lang="en-US" sz="1425" b="1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Interactive behaviours:</a:t>
            </a:r>
            <a:endParaRPr lang="en-US" sz="1425" dirty="0"/>
          </a:p>
        </p:txBody>
      </p:sp>
      <p:sp>
        <p:nvSpPr>
          <p:cNvPr id="20" name="Text 12"/>
          <p:cNvSpPr/>
          <p:nvPr/>
        </p:nvSpPr>
        <p:spPr>
          <a:xfrm>
            <a:off x="8639175" y="3848100"/>
            <a:ext cx="6858000" cy="28381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235"/>
              </a:lnSpc>
              <a:buNone/>
            </a:pPr>
            <a:r>
              <a:rPr lang="en-US" sz="15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Crying, cooing, and gurgling •</a:t>
            </a:r>
            <a:endParaRPr lang="en-US" sz="1500" dirty="0"/>
          </a:p>
        </p:txBody>
      </p:sp>
      <p:sp>
        <p:nvSpPr>
          <p:cNvPr id="21" name="Text 13"/>
          <p:cNvSpPr/>
          <p:nvPr/>
        </p:nvSpPr>
        <p:spPr>
          <a:xfrm>
            <a:off x="9258300" y="4210050"/>
            <a:ext cx="5029200" cy="28381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235"/>
              </a:lnSpc>
              <a:buNone/>
            </a:pPr>
            <a:r>
              <a:rPr lang="en-US" sz="15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Smiling and clinging •</a:t>
            </a:r>
            <a:endParaRPr lang="en-US" sz="1500" dirty="0"/>
          </a:p>
        </p:txBody>
      </p:sp>
      <p:sp>
        <p:nvSpPr>
          <p:cNvPr id="22" name="Text 14"/>
          <p:cNvSpPr/>
          <p:nvPr/>
        </p:nvSpPr>
        <p:spPr>
          <a:xfrm>
            <a:off x="8277225" y="4572000"/>
            <a:ext cx="7772400" cy="28381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2235"/>
              </a:lnSpc>
              <a:buNone/>
            </a:pPr>
            <a:r>
              <a:rPr lang="en-US" sz="150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Responses that elicit protection •</a:t>
            </a:r>
            <a:endParaRPr lang="en-US" sz="1500" dirty="0"/>
          </a:p>
        </p:txBody>
      </p:sp>
      <p:sp>
        <p:nvSpPr>
          <p:cNvPr id="23" name="Text 15"/>
          <p:cNvSpPr/>
          <p:nvPr/>
        </p:nvSpPr>
        <p:spPr>
          <a:xfrm>
            <a:off x="4248150" y="5591175"/>
            <a:ext cx="4170015" cy="81617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"The first three years are the optimal time for</a:t>
            </a:r>
            <a:pPr algn="ctr"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forming attachments, though formation is</a:t>
            </a:r>
            <a:pPr algn="ctr"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possible later with greater difficulty."</a:t>
            </a:r>
            <a:pPr algn="ctr"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- Bowlby (1969)</a:t>
            </a:r>
            <a:endParaRPr lang="en-US" sz="1350" dirty="0"/>
          </a:p>
        </p:txBody>
      </p:sp>
      <p:sp>
        <p:nvSpPr>
          <p:cNvPr id="24" name="Text 16"/>
          <p:cNvSpPr/>
          <p:nvPr/>
        </p:nvSpPr>
        <p:spPr>
          <a:xfrm>
            <a:off x="657225" y="5886450"/>
            <a:ext cx="3750915" cy="51613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354"/>
              </a:lnSpc>
              <a:buNone/>
            </a:pPr>
            <a:r>
              <a:rPr lang="en-US" sz="1050" b="1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Contemporary Critique:</a:t>
            </a:r>
            <a:pPr indent="0" marL="0">
              <a:lnSpc>
                <a:spcPts val="1354"/>
              </a:lnSpc>
              <a:buNone/>
            </a:pPr>
            <a:r>
              <a:rPr lang="en-US" sz="1050" b="1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54"/>
              </a:lnSpc>
              <a:buNone/>
            </a:pPr>
            <a:r>
              <a:rPr lang="en-US" sz="1050" b="1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concept of monotropy may be oversimplified</a:t>
            </a:r>
            <a:pPr indent="0" marL="0">
              <a:lnSpc>
                <a:spcPts val="1354"/>
              </a:lnSpc>
              <a:buNone/>
            </a:pPr>
            <a:r>
              <a:rPr lang="en-US" sz="1050" b="1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354"/>
              </a:lnSpc>
              <a:buNone/>
            </a:pPr>
            <a:r>
              <a:rPr lang="en-US" sz="1050" b="1" dirty="0">
                <a:solidFill>
                  <a:srgbClr val="1A1A1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 light of modern family structures.</a:t>
            </a:r>
            <a:endParaRPr lang="en-US" sz="10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0165" y="5836146"/>
            <a:ext cx="353467" cy="459432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961" y="5253186"/>
            <a:ext cx="402282" cy="445740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2369" y="4670227"/>
            <a:ext cx="329059" cy="438894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2369" y="4080421"/>
            <a:ext cx="329059" cy="438894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6384" y="1673275"/>
            <a:ext cx="4279255" cy="2592288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1200150" y="400050"/>
            <a:ext cx="10749855" cy="81617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213"/>
              </a:lnSpc>
              <a:buNone/>
            </a:pPr>
            <a:r>
              <a:rPr lang="en-US" sz="2550" b="1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Internal Working Model &amp; Continuity Hypothesis</a:t>
            </a:r>
            <a:pPr algn="ctr" indent="0" marL="0">
              <a:lnSpc>
                <a:spcPts val="3213"/>
              </a:lnSpc>
              <a:buNone/>
            </a:pPr>
            <a:r>
              <a:rPr lang="en-US" sz="2550" b="1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3213"/>
              </a:lnSpc>
              <a:buNone/>
            </a:pPr>
            <a:r>
              <a:rPr lang="en-US" sz="2550" b="1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(Internal Working Model &amp; Continuity Hypothesis)</a:t>
            </a:r>
            <a:endParaRPr lang="en-US" sz="2550" dirty="0"/>
          </a:p>
        </p:txBody>
      </p:sp>
      <p:sp>
        <p:nvSpPr>
          <p:cNvPr id="9" name="Text 1"/>
          <p:cNvSpPr/>
          <p:nvPr/>
        </p:nvSpPr>
        <p:spPr>
          <a:xfrm>
            <a:off x="1200150" y="1676400"/>
            <a:ext cx="4494758" cy="43219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701"/>
              </a:lnSpc>
              <a:buNone/>
            </a:pPr>
            <a:r>
              <a:rPr lang="en-US" sz="1350" b="1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Internal Working Model:</a:t>
            </a:r>
            <a:pPr algn="ctr" indent="0" marL="0">
              <a:lnSpc>
                <a:spcPts val="1701"/>
              </a:lnSpc>
              <a:buNone/>
            </a:pPr>
            <a:r>
              <a:rPr lang="en-US" sz="1350" b="1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701"/>
              </a:lnSpc>
              <a:buNone/>
            </a:pPr>
            <a:r>
              <a:rPr lang="en-US" sz="1350" b="1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Cognitive Schema for Relationships</a:t>
            </a:r>
            <a:endParaRPr lang="en-US" sz="1350" dirty="0"/>
          </a:p>
        </p:txBody>
      </p:sp>
      <p:sp>
        <p:nvSpPr>
          <p:cNvPr id="10" name="Text 2"/>
          <p:cNvSpPr/>
          <p:nvPr/>
        </p:nvSpPr>
        <p:spPr>
          <a:xfrm>
            <a:off x="8190547" y="4895850"/>
            <a:ext cx="4526280" cy="22115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742"/>
              </a:lnSpc>
              <a:buNone/>
            </a:pPr>
            <a:r>
              <a:rPr lang="en-US" sz="135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Evidence from Research</a:t>
            </a:r>
            <a:endParaRPr lang="en-US" sz="1350" dirty="0"/>
          </a:p>
        </p:txBody>
      </p:sp>
      <p:sp>
        <p:nvSpPr>
          <p:cNvPr id="11" name="Text 3"/>
          <p:cNvSpPr/>
          <p:nvPr/>
        </p:nvSpPr>
        <p:spPr>
          <a:xfrm>
            <a:off x="8763000" y="5295900"/>
            <a:ext cx="2965103" cy="79831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r" indent="0" marL="0">
              <a:lnSpc>
                <a:spcPts val="1572"/>
              </a:lnSpc>
              <a:buNone/>
            </a:pPr>
            <a:r>
              <a:rPr lang="en-US" sz="1200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Hazan &amp; Shaver (1987): Found a</a:t>
            </a:r>
            <a:pPr algn="r" indent="0" marL="0">
              <a:lnSpc>
                <a:spcPts val="1572"/>
              </a:lnSpc>
              <a:buNone/>
            </a:pPr>
            <a:r>
              <a:rPr lang="en-US" sz="1200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572"/>
              </a:lnSpc>
              <a:buNone/>
            </a:pPr>
            <a:r>
              <a:rPr lang="en-US" sz="1200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strong correlation between infant</a:t>
            </a:r>
            <a:pPr algn="r" indent="0" marL="0">
              <a:lnSpc>
                <a:spcPts val="1572"/>
              </a:lnSpc>
              <a:buNone/>
            </a:pPr>
            <a:r>
              <a:rPr lang="en-US" sz="1200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572"/>
              </a:lnSpc>
              <a:buNone/>
            </a:pPr>
            <a:r>
              <a:rPr lang="en-US" sz="1200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attachment patterns and adult</a:t>
            </a:r>
            <a:pPr algn="r" indent="0" marL="0">
              <a:lnSpc>
                <a:spcPts val="1572"/>
              </a:lnSpc>
              <a:buNone/>
            </a:pPr>
            <a:r>
              <a:rPr lang="en-US" sz="1200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r" indent="0" marL="0">
              <a:lnSpc>
                <a:spcPts val="1572"/>
              </a:lnSpc>
              <a:buNone/>
            </a:pPr>
            <a:r>
              <a:rPr lang="en-US" sz="1200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romantic love styles.</a:t>
            </a:r>
            <a:endParaRPr lang="en-US" sz="1200" dirty="0"/>
          </a:p>
        </p:txBody>
      </p:sp>
      <p:sp>
        <p:nvSpPr>
          <p:cNvPr id="12" name="Text 4"/>
          <p:cNvSpPr/>
          <p:nvPr/>
        </p:nvSpPr>
        <p:spPr>
          <a:xfrm>
            <a:off x="1200150" y="2362200"/>
            <a:ext cx="4589115" cy="65677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724"/>
              </a:lnSpc>
              <a:buNone/>
            </a:pPr>
            <a:r>
              <a:rPr lang="en-US" sz="1425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mental representation the child forms of</a:t>
            </a:r>
            <a:pPr algn="ctr" indent="0" marL="0">
              <a:lnSpc>
                <a:spcPts val="1724"/>
              </a:lnSpc>
              <a:buNone/>
            </a:pPr>
            <a:r>
              <a:rPr lang="en-US" sz="1425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724"/>
              </a:lnSpc>
              <a:buNone/>
            </a:pPr>
            <a:r>
              <a:rPr lang="en-US" sz="1425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themselves and others through their first</a:t>
            </a:r>
            <a:pPr algn="ctr" indent="0" marL="0">
              <a:lnSpc>
                <a:spcPts val="1724"/>
              </a:lnSpc>
              <a:buNone/>
            </a:pPr>
            <a:r>
              <a:rPr lang="en-US" sz="1425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724"/>
              </a:lnSpc>
              <a:buNone/>
            </a:pPr>
            <a:r>
              <a:rPr lang="en-US" sz="1425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attachment experience.</a:t>
            </a:r>
            <a:endParaRPr lang="en-US" sz="1425" dirty="0"/>
          </a:p>
        </p:txBody>
      </p:sp>
      <p:sp>
        <p:nvSpPr>
          <p:cNvPr id="13" name="Text 5"/>
          <p:cNvSpPr/>
          <p:nvPr/>
        </p:nvSpPr>
        <p:spPr>
          <a:xfrm>
            <a:off x="8763000" y="2590800"/>
            <a:ext cx="523875" cy="25747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014"/>
              </a:lnSpc>
              <a:buNone/>
            </a:pPr>
            <a:r>
              <a:rPr lang="en-US" sz="975" b="1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Model</a:t>
            </a:r>
            <a:pPr algn="ctr" indent="0" marL="0">
              <a:lnSpc>
                <a:spcPts val="1014"/>
              </a:lnSpc>
              <a:buNone/>
            </a:pPr>
            <a:r>
              <a:rPr lang="en-US" sz="975" b="1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014"/>
              </a:lnSpc>
              <a:buNone/>
            </a:pPr>
            <a:r>
              <a:rPr lang="en-US" sz="975" b="1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of Self</a:t>
            </a:r>
            <a:endParaRPr lang="en-US" sz="975" dirty="0"/>
          </a:p>
        </p:txBody>
      </p:sp>
      <p:sp>
        <p:nvSpPr>
          <p:cNvPr id="14" name="Text 6"/>
          <p:cNvSpPr/>
          <p:nvPr/>
        </p:nvSpPr>
        <p:spPr>
          <a:xfrm>
            <a:off x="9420225" y="2952750"/>
            <a:ext cx="764828" cy="36849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451"/>
              </a:lnSpc>
              <a:buNone/>
            </a:pPr>
            <a:r>
              <a:rPr lang="en-US" sz="1125" b="1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Model of</a:t>
            </a:r>
            <a:pPr algn="ctr" indent="0" marL="0">
              <a:lnSpc>
                <a:spcPts val="1451"/>
              </a:lnSpc>
              <a:buNone/>
            </a:pPr>
            <a:r>
              <a:rPr lang="en-US" sz="1125" b="1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451"/>
              </a:lnSpc>
              <a:buNone/>
            </a:pPr>
            <a:r>
              <a:rPr lang="en-US" sz="1125" b="1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Others</a:t>
            </a:r>
            <a:endParaRPr lang="en-US" sz="1125" dirty="0"/>
          </a:p>
        </p:txBody>
      </p:sp>
      <p:sp>
        <p:nvSpPr>
          <p:cNvPr id="15" name="Text 7"/>
          <p:cNvSpPr/>
          <p:nvPr/>
        </p:nvSpPr>
        <p:spPr>
          <a:xfrm>
            <a:off x="1076325" y="3657600"/>
            <a:ext cx="3415605" cy="44231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742"/>
              </a:lnSpc>
              <a:buNone/>
            </a:pPr>
            <a:r>
              <a:rPr lang="en-US" sz="1350" b="1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Two Components of the Internal</a:t>
            </a:r>
            <a:pPr algn="ctr" indent="0" marL="0">
              <a:lnSpc>
                <a:spcPts val="1742"/>
              </a:lnSpc>
              <a:buNone/>
            </a:pPr>
            <a:r>
              <a:rPr lang="en-US" sz="1350" b="1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742"/>
              </a:lnSpc>
              <a:buNone/>
            </a:pPr>
            <a:r>
              <a:rPr lang="en-US" sz="1350" b="1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Working Model:</a:t>
            </a:r>
            <a:endParaRPr lang="en-US" sz="1350" dirty="0"/>
          </a:p>
        </p:txBody>
      </p:sp>
      <p:sp>
        <p:nvSpPr>
          <p:cNvPr id="16" name="Text 8"/>
          <p:cNvSpPr/>
          <p:nvPr/>
        </p:nvSpPr>
        <p:spPr>
          <a:xfrm>
            <a:off x="4733925" y="3657600"/>
            <a:ext cx="3593753" cy="44231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742"/>
              </a:lnSpc>
              <a:buNone/>
            </a:pPr>
            <a:r>
              <a:rPr lang="en-US" sz="1350" b="1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Continuity Hypothesis Across</a:t>
            </a:r>
            <a:pPr algn="ctr" indent="0" marL="0">
              <a:lnSpc>
                <a:spcPts val="1742"/>
              </a:lnSpc>
              <a:buNone/>
            </a:pPr>
            <a:r>
              <a:rPr lang="en-US" sz="1350" b="1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742"/>
              </a:lnSpc>
              <a:buNone/>
            </a:pPr>
            <a:r>
              <a:rPr lang="en-US" sz="1350" b="1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Life Cycle</a:t>
            </a:r>
            <a:endParaRPr lang="en-US" sz="1350" dirty="0"/>
          </a:p>
        </p:txBody>
      </p:sp>
      <p:sp>
        <p:nvSpPr>
          <p:cNvPr id="17" name="Text 9"/>
          <p:cNvSpPr/>
          <p:nvPr/>
        </p:nvSpPr>
        <p:spPr>
          <a:xfrm>
            <a:off x="838200" y="4238625"/>
            <a:ext cx="3803303" cy="51881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361"/>
              </a:lnSpc>
              <a:buNone/>
            </a:pPr>
            <a:r>
              <a:rPr lang="en-US" sz="1125" b="1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Model of Self: “Am I lovable and worthy</a:t>
            </a:r>
            <a:pPr algn="l" indent="0" marL="0">
              <a:lnSpc>
                <a:spcPts val="1361"/>
              </a:lnSpc>
              <a:buNone/>
            </a:pPr>
            <a:r>
              <a:rPr lang="en-US" sz="1125" b="1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361"/>
              </a:lnSpc>
              <a:buNone/>
            </a:pPr>
            <a:r>
              <a:rPr lang="en-US" sz="1125" b="1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of care?” – reflects the individual's</a:t>
            </a:r>
            <a:pPr algn="l" indent="0" marL="0">
              <a:lnSpc>
                <a:spcPts val="1361"/>
              </a:lnSpc>
              <a:buNone/>
            </a:pPr>
            <a:r>
              <a:rPr lang="en-US" sz="1125" b="1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361"/>
              </a:lnSpc>
              <a:buNone/>
            </a:pPr>
            <a:r>
              <a:rPr lang="en-US" sz="1125" b="1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self-worth.</a:t>
            </a:r>
            <a:endParaRPr lang="en-US" sz="1125" dirty="0"/>
          </a:p>
        </p:txBody>
      </p:sp>
      <p:sp>
        <p:nvSpPr>
          <p:cNvPr id="18" name="Text 10"/>
          <p:cNvSpPr/>
          <p:nvPr/>
        </p:nvSpPr>
        <p:spPr>
          <a:xfrm>
            <a:off x="838200" y="4867275"/>
            <a:ext cx="3803303" cy="55319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l" indent="0" marL="0">
              <a:lnSpc>
                <a:spcPts val="1452"/>
              </a:lnSpc>
              <a:buNone/>
            </a:pPr>
            <a:r>
              <a:rPr lang="en-US" sz="1200" b="1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Model of Others: “Are others</a:t>
            </a:r>
            <a:pPr algn="l" indent="0" marL="0">
              <a:lnSpc>
                <a:spcPts val="1452"/>
              </a:lnSpc>
              <a:buNone/>
            </a:pPr>
            <a:r>
              <a:rPr lang="en-US" sz="1200" b="1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452"/>
              </a:lnSpc>
              <a:buNone/>
            </a:pPr>
            <a:r>
              <a:rPr lang="en-US" sz="1200" b="1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trustworthy and available?” – reflects</a:t>
            </a:r>
            <a:pPr algn="l" indent="0" marL="0">
              <a:lnSpc>
                <a:spcPts val="1452"/>
              </a:lnSpc>
              <a:buNone/>
            </a:pPr>
            <a:r>
              <a:rPr lang="en-US" sz="1200" b="1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l" indent="0" marL="0">
              <a:lnSpc>
                <a:spcPts val="1452"/>
              </a:lnSpc>
              <a:buNone/>
            </a:pPr>
            <a:r>
              <a:rPr lang="en-US" sz="1200" b="1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expectations of others in relationships.</a:t>
            </a:r>
            <a:endParaRPr lang="en-US" sz="1200" dirty="0"/>
          </a:p>
        </p:txBody>
      </p:sp>
      <p:sp>
        <p:nvSpPr>
          <p:cNvPr id="19" name="Text 11"/>
          <p:cNvSpPr/>
          <p:nvPr/>
        </p:nvSpPr>
        <p:spPr>
          <a:xfrm>
            <a:off x="838200" y="5953125"/>
            <a:ext cx="3708946" cy="39915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72"/>
              </a:lnSpc>
              <a:buNone/>
            </a:pPr>
            <a:r>
              <a:rPr lang="en-US" sz="1200" b="1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Analytical Question: How can the cycle</a:t>
            </a:r>
            <a:pPr algn="ctr" indent="0" marL="0">
              <a:lnSpc>
                <a:spcPts val="1572"/>
              </a:lnSpc>
              <a:buNone/>
            </a:pPr>
            <a:r>
              <a:rPr lang="en-US" sz="1200" b="1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72"/>
              </a:lnSpc>
              <a:buNone/>
            </a:pPr>
            <a:r>
              <a:rPr lang="en-US" sz="1200" b="1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of insecure attachment be broken?</a:t>
            </a:r>
            <a:endParaRPr lang="en-US" sz="1200" dirty="0"/>
          </a:p>
        </p:txBody>
      </p:sp>
      <p:sp>
        <p:nvSpPr>
          <p:cNvPr id="20" name="Text 12"/>
          <p:cNvSpPr/>
          <p:nvPr/>
        </p:nvSpPr>
        <p:spPr>
          <a:xfrm>
            <a:off x="2689845" y="4210050"/>
            <a:ext cx="6800850" cy="19273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Early Childhood → Social competence</a:t>
            </a:r>
            <a:endParaRPr lang="en-US" sz="1275" dirty="0"/>
          </a:p>
        </p:txBody>
      </p:sp>
      <p:sp>
        <p:nvSpPr>
          <p:cNvPr id="21" name="Text 13"/>
          <p:cNvSpPr/>
          <p:nvPr/>
        </p:nvSpPr>
        <p:spPr>
          <a:xfrm>
            <a:off x="3999964" y="4781550"/>
            <a:ext cx="2674620" cy="20404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Adolescence →</a:t>
            </a:r>
            <a:endParaRPr lang="en-US" sz="1350" dirty="0"/>
          </a:p>
        </p:txBody>
      </p:sp>
      <p:sp>
        <p:nvSpPr>
          <p:cNvPr id="22" name="Text 14"/>
          <p:cNvSpPr/>
          <p:nvPr/>
        </p:nvSpPr>
        <p:spPr>
          <a:xfrm>
            <a:off x="6562725" y="4676775"/>
            <a:ext cx="932408" cy="36284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Quality of</a:t>
            </a:r>
            <a:pPr algn="ctr"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friendships</a:t>
            </a:r>
            <a:endParaRPr lang="en-US" sz="1200" dirty="0"/>
          </a:p>
        </p:txBody>
      </p:sp>
      <p:sp>
        <p:nvSpPr>
          <p:cNvPr id="23" name="Text 15"/>
          <p:cNvSpPr/>
          <p:nvPr/>
        </p:nvSpPr>
        <p:spPr>
          <a:xfrm>
            <a:off x="4323353" y="5353050"/>
            <a:ext cx="2263140" cy="20404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607"/>
              </a:lnSpc>
              <a:buNone/>
            </a:pPr>
            <a:r>
              <a:rPr lang="en-US" sz="1350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Adulthood →</a:t>
            </a:r>
            <a:endParaRPr lang="en-US" sz="1350" dirty="0"/>
          </a:p>
        </p:txBody>
      </p:sp>
      <p:sp>
        <p:nvSpPr>
          <p:cNvPr id="24" name="Text 16"/>
          <p:cNvSpPr/>
          <p:nvPr/>
        </p:nvSpPr>
        <p:spPr>
          <a:xfrm>
            <a:off x="6381750" y="5238750"/>
            <a:ext cx="1131540" cy="362843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Romantic</a:t>
            </a:r>
            <a:pPr algn="ctr"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428"/>
              </a:lnSpc>
              <a:buNone/>
            </a:pPr>
            <a:r>
              <a:rPr lang="en-US" sz="1200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relationships</a:t>
            </a:r>
            <a:endParaRPr lang="en-US" sz="1200" dirty="0"/>
          </a:p>
        </p:txBody>
      </p:sp>
      <p:sp>
        <p:nvSpPr>
          <p:cNvPr id="25" name="Text 17"/>
          <p:cNvSpPr/>
          <p:nvPr/>
        </p:nvSpPr>
        <p:spPr>
          <a:xfrm>
            <a:off x="3230865" y="5953125"/>
            <a:ext cx="6023610" cy="192732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17"/>
              </a:lnSpc>
              <a:buNone/>
            </a:pPr>
            <a:r>
              <a:rPr lang="en-US" sz="1275" dirty="0">
                <a:solidFill>
                  <a:srgbClr val="164A7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Parenthood → Parenting patterns</a:t>
            </a:r>
            <a:endParaRPr lang="en-US" sz="1275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5577" y="2509986"/>
            <a:ext cx="2096988" cy="1316682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486" y="2509986"/>
            <a:ext cx="1975098" cy="1344067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8784" y="2482453"/>
            <a:ext cx="1938486" cy="1371600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992" y="2455069"/>
            <a:ext cx="1584871" cy="1405830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-3978176" y="533400"/>
            <a:ext cx="21259800" cy="35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790"/>
              </a:lnSpc>
              <a:buNone/>
            </a:pPr>
            <a:r>
              <a:rPr lang="en-US" sz="2325" b="1" dirty="0">
                <a:solidFill>
                  <a:srgbClr val="0056B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Schaffer &amp; Emerson's Study: Stages of Attachment Development</a:t>
            </a:r>
            <a:endParaRPr lang="en-US" sz="2325" dirty="0"/>
          </a:p>
        </p:txBody>
      </p:sp>
      <p:sp>
        <p:nvSpPr>
          <p:cNvPr id="8" name="Text 1"/>
          <p:cNvSpPr/>
          <p:nvPr/>
        </p:nvSpPr>
        <p:spPr>
          <a:xfrm>
            <a:off x="962025" y="1714500"/>
            <a:ext cx="1655415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75"/>
              </a:lnSpc>
              <a:buNone/>
            </a:pPr>
            <a:r>
              <a:rPr lang="en-US" sz="1575" b="1" dirty="0">
                <a:solidFill>
                  <a:srgbClr val="0056B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Asocial Stage</a:t>
            </a:r>
            <a:pPr algn="ctr" indent="0" marL="0">
              <a:lnSpc>
                <a:spcPts val="1575"/>
              </a:lnSpc>
              <a:buNone/>
            </a:pPr>
            <a:r>
              <a:rPr lang="en-US" sz="1575" b="1" dirty="0">
                <a:solidFill>
                  <a:srgbClr val="0056B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75"/>
              </a:lnSpc>
              <a:buNone/>
            </a:pPr>
            <a:r>
              <a:rPr lang="en-US" sz="1575" b="1" dirty="0">
                <a:solidFill>
                  <a:srgbClr val="0056B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(0-6 weeks)</a:t>
            </a:r>
            <a:endParaRPr lang="en-US" sz="1575" dirty="0"/>
          </a:p>
        </p:txBody>
      </p:sp>
      <p:sp>
        <p:nvSpPr>
          <p:cNvPr id="9" name="Text 2"/>
          <p:cNvSpPr/>
          <p:nvPr/>
        </p:nvSpPr>
        <p:spPr>
          <a:xfrm>
            <a:off x="3048000" y="1714500"/>
            <a:ext cx="3268861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00"/>
              </a:lnSpc>
              <a:buNone/>
            </a:pPr>
            <a:r>
              <a:rPr lang="en-US" sz="1500" b="1" dirty="0">
                <a:solidFill>
                  <a:srgbClr val="0056B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Indiscriminate Attachment</a:t>
            </a:r>
            <a:pPr algn="ctr" indent="0" marL="0">
              <a:lnSpc>
                <a:spcPts val="1500"/>
              </a:lnSpc>
              <a:buNone/>
            </a:pPr>
            <a:r>
              <a:rPr lang="en-US" sz="1500" b="1" dirty="0">
                <a:solidFill>
                  <a:srgbClr val="0056B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00"/>
              </a:lnSpc>
              <a:buNone/>
            </a:pPr>
            <a:r>
              <a:rPr lang="en-US" sz="1500" b="1" dirty="0">
                <a:solidFill>
                  <a:srgbClr val="0056B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(6 weeks - 7 months)</a:t>
            </a:r>
            <a:endParaRPr lang="en-US" sz="1500" dirty="0"/>
          </a:p>
        </p:txBody>
      </p:sp>
      <p:sp>
        <p:nvSpPr>
          <p:cNvPr id="10" name="Text 3"/>
          <p:cNvSpPr/>
          <p:nvPr/>
        </p:nvSpPr>
        <p:spPr>
          <a:xfrm>
            <a:off x="6448425" y="1714500"/>
            <a:ext cx="2399258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00"/>
              </a:lnSpc>
              <a:buNone/>
            </a:pPr>
            <a:r>
              <a:rPr lang="en-US" sz="1500" b="1" dirty="0">
                <a:solidFill>
                  <a:srgbClr val="0056B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Specific Attachment</a:t>
            </a:r>
            <a:pPr algn="ctr" indent="0" marL="0">
              <a:lnSpc>
                <a:spcPts val="1500"/>
              </a:lnSpc>
              <a:buNone/>
            </a:pPr>
            <a:r>
              <a:rPr lang="en-US" sz="1500" b="1" dirty="0">
                <a:solidFill>
                  <a:srgbClr val="0056B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00"/>
              </a:lnSpc>
              <a:buNone/>
            </a:pPr>
            <a:r>
              <a:rPr lang="en-US" sz="1500" b="1" dirty="0">
                <a:solidFill>
                  <a:srgbClr val="0056B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(7+ months)</a:t>
            </a:r>
            <a:endParaRPr lang="en-US" sz="1500" dirty="0"/>
          </a:p>
        </p:txBody>
      </p:sp>
      <p:sp>
        <p:nvSpPr>
          <p:cNvPr id="11" name="Text 4"/>
          <p:cNvSpPr/>
          <p:nvPr/>
        </p:nvSpPr>
        <p:spPr>
          <a:xfrm>
            <a:off x="9239250" y="1714500"/>
            <a:ext cx="2451646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0056B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Multiple Attachments</a:t>
            </a:r>
            <a:pPr algn="ctr" indent="0" marL="0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0056B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350"/>
              </a:lnSpc>
              <a:buNone/>
            </a:pPr>
            <a:r>
              <a:rPr lang="en-US" sz="1350" b="1" dirty="0">
                <a:solidFill>
                  <a:srgbClr val="0056B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(9+ months)</a:t>
            </a:r>
            <a:endParaRPr lang="en-US" sz="1350" dirty="0"/>
          </a:p>
        </p:txBody>
      </p:sp>
      <p:sp>
        <p:nvSpPr>
          <p:cNvPr id="12" name="Text 5"/>
          <p:cNvSpPr/>
          <p:nvPr/>
        </p:nvSpPr>
        <p:spPr>
          <a:xfrm>
            <a:off x="590550" y="5267325"/>
            <a:ext cx="2823210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25"/>
              </a:lnSpc>
              <a:buNone/>
            </a:pPr>
            <a:r>
              <a:rPr lang="en-US" sz="1425" b="1" dirty="0">
                <a:solidFill>
                  <a:srgbClr val="0056B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Key Findings:</a:t>
            </a:r>
            <a:endParaRPr lang="en-US" sz="1425" dirty="0"/>
          </a:p>
        </p:txBody>
      </p:sp>
      <p:sp>
        <p:nvSpPr>
          <p:cNvPr id="13" name="Text 6"/>
          <p:cNvSpPr/>
          <p:nvPr/>
        </p:nvSpPr>
        <p:spPr>
          <a:xfrm>
            <a:off x="8515350" y="5438775"/>
            <a:ext cx="6240780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575"/>
              </a:lnSpc>
              <a:buNone/>
            </a:pPr>
            <a:r>
              <a:rPr lang="en-US" sz="1575" b="1" dirty="0">
                <a:solidFill>
                  <a:srgbClr val="0056B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Significance of the Study:</a:t>
            </a:r>
            <a:endParaRPr lang="en-US" sz="1575" dirty="0"/>
          </a:p>
        </p:txBody>
      </p:sp>
      <p:sp>
        <p:nvSpPr>
          <p:cNvPr id="14" name="Text 7"/>
          <p:cNvSpPr/>
          <p:nvPr/>
        </p:nvSpPr>
        <p:spPr>
          <a:xfrm>
            <a:off x="-3782392" y="1085850"/>
            <a:ext cx="20593050" cy="31551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484"/>
              </a:lnSpc>
              <a:buNone/>
            </a:pPr>
            <a:r>
              <a:rPr lang="en-US" sz="1725" dirty="0">
                <a:solidFill>
                  <a:srgbClr val="4A4A4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Glasgow Longitudinal Study (1964) — 60 infants tracked over 18 months</a:t>
            </a:r>
            <a:endParaRPr lang="en-US" sz="1725" dirty="0"/>
          </a:p>
        </p:txBody>
      </p:sp>
      <p:sp>
        <p:nvSpPr>
          <p:cNvPr id="15" name="Text 8"/>
          <p:cNvSpPr/>
          <p:nvPr/>
        </p:nvSpPr>
        <p:spPr>
          <a:xfrm>
            <a:off x="714375" y="3962400"/>
            <a:ext cx="2105918" cy="78849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07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Behaviour is similar</a:t>
            </a:r>
            <a:pPr algn="ctr" indent="0" marL="0">
              <a:lnSpc>
                <a:spcPts val="207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07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towards people and</a:t>
            </a:r>
            <a:pPr algn="ctr" indent="0" marL="0">
              <a:lnSpc>
                <a:spcPts val="207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07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objects.</a:t>
            </a:r>
            <a:endParaRPr lang="en-US" sz="1500" dirty="0"/>
          </a:p>
        </p:txBody>
      </p:sp>
      <p:sp>
        <p:nvSpPr>
          <p:cNvPr id="16" name="Text 9"/>
          <p:cNvSpPr/>
          <p:nvPr/>
        </p:nvSpPr>
        <p:spPr>
          <a:xfrm>
            <a:off x="3400425" y="3962400"/>
            <a:ext cx="2546003" cy="828229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2174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Preference for people;</a:t>
            </a:r>
            <a:pPr algn="ctr" indent="0" marL="0">
              <a:lnSpc>
                <a:spcPts val="2174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174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comfort accepted from</a:t>
            </a:r>
            <a:pPr algn="ctr" indent="0" marL="0">
              <a:lnSpc>
                <a:spcPts val="2174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2174"/>
              </a:lnSpc>
              <a:buNone/>
            </a:pPr>
            <a:r>
              <a:rPr lang="en-US" sz="157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any adult.</a:t>
            </a:r>
            <a:endParaRPr lang="en-US" sz="1575" dirty="0"/>
          </a:p>
        </p:txBody>
      </p:sp>
      <p:sp>
        <p:nvSpPr>
          <p:cNvPr id="17" name="Text 10"/>
          <p:cNvSpPr/>
          <p:nvPr/>
        </p:nvSpPr>
        <p:spPr>
          <a:xfrm>
            <a:off x="6324600" y="3962400"/>
            <a:ext cx="2650778" cy="99893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967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Strong attachment to one</a:t>
            </a:r>
            <a:pPr algn="ctr" indent="0" marL="0">
              <a:lnSpc>
                <a:spcPts val="1967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967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particular individual;</a:t>
            </a:r>
            <a:pPr algn="ctr" indent="0" marL="0">
              <a:lnSpc>
                <a:spcPts val="1967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967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stranger and separation</a:t>
            </a:r>
            <a:pPr algn="ctr" indent="0" marL="0">
              <a:lnSpc>
                <a:spcPts val="1967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967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anxiety emerge.</a:t>
            </a:r>
            <a:endParaRPr lang="en-US" sz="1425" dirty="0"/>
          </a:p>
        </p:txBody>
      </p:sp>
      <p:sp>
        <p:nvSpPr>
          <p:cNvPr id="18" name="Text 11"/>
          <p:cNvSpPr/>
          <p:nvPr/>
        </p:nvSpPr>
        <p:spPr>
          <a:xfrm>
            <a:off x="9372600" y="3962400"/>
            <a:ext cx="2357438" cy="749201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967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Attachment expands to</a:t>
            </a:r>
            <a:pPr algn="ctr" indent="0" marL="0">
              <a:lnSpc>
                <a:spcPts val="1967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967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include several familiar</a:t>
            </a:r>
            <a:pPr algn="ctr" indent="0" marL="0">
              <a:lnSpc>
                <a:spcPts val="1967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967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individuals.</a:t>
            </a:r>
            <a:endParaRPr lang="en-US" sz="1425" dirty="0"/>
          </a:p>
        </p:txBody>
      </p:sp>
      <p:sp>
        <p:nvSpPr>
          <p:cNvPr id="19" name="Text 12"/>
          <p:cNvSpPr/>
          <p:nvPr/>
        </p:nvSpPr>
        <p:spPr>
          <a:xfrm>
            <a:off x="590550" y="5610225"/>
            <a:ext cx="7983736" cy="99893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967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50% of infants showed separation anxiety between 25-32 weeks.</a:t>
            </a:r>
            <a:pPr indent="0" marL="0">
              <a:lnSpc>
                <a:spcPts val="1967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967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80% had formed a specific attachment by 40 weeks.</a:t>
            </a:r>
            <a:pPr indent="0" marL="0">
              <a:lnSpc>
                <a:spcPts val="1967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967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30% formed multiple attachments quickly.</a:t>
            </a:r>
            <a:pPr indent="0" marL="0">
              <a:lnSpc>
                <a:spcPts val="1967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967"/>
              </a:lnSpc>
              <a:buNone/>
            </a:pPr>
            <a:r>
              <a:rPr lang="en-US" sz="14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The primary attachment was not always with the person who fed the infant.</a:t>
            </a:r>
            <a:endParaRPr lang="en-US" sz="1425" dirty="0"/>
          </a:p>
        </p:txBody>
      </p:sp>
      <p:sp>
        <p:nvSpPr>
          <p:cNvPr id="20" name="Text 13"/>
          <p:cNvSpPr/>
          <p:nvPr/>
        </p:nvSpPr>
        <p:spPr>
          <a:xfrm>
            <a:off x="8391525" y="5743575"/>
            <a:ext cx="3394621" cy="70991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863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The first systematic longitudinal</a:t>
            </a:r>
            <a:pPr indent="0" marL="0">
              <a:lnSpc>
                <a:spcPts val="1863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863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study of attachment development</a:t>
            </a:r>
            <a:pPr indent="0" marL="0">
              <a:lnSpc>
                <a:spcPts val="1863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863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in a natural environment.</a:t>
            </a:r>
            <a:endParaRPr lang="en-US" sz="13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1482" y="3710136"/>
            <a:ext cx="2352973" cy="2921496"/>
          </a:xfrm>
          <a:prstGeom prst="rect">
            <a:avLst/>
          </a:prstGeom>
        </p:spPr>
      </p:pic>
      <p:pic>
        <p:nvPicPr>
          <p:cNvPr id="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7655" y="3710136"/>
            <a:ext cx="2316361" cy="2921496"/>
          </a:xfrm>
          <a:prstGeom prst="rect">
            <a:avLst/>
          </a:prstGeom>
        </p:spPr>
      </p:pic>
      <p:pic>
        <p:nvPicPr>
          <p:cNvPr id="5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5773" y="6521946"/>
            <a:ext cx="207169" cy="226219"/>
          </a:xfrm>
          <a:prstGeom prst="rect">
            <a:avLst/>
          </a:prstGeom>
        </p:spPr>
      </p:pic>
      <p:pic>
        <p:nvPicPr>
          <p:cNvPr id="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5773" y="6247507"/>
            <a:ext cx="207169" cy="219373"/>
          </a:xfrm>
          <a:prstGeom prst="rect">
            <a:avLst/>
          </a:prstGeom>
        </p:spPr>
      </p:pic>
      <p:pic>
        <p:nvPicPr>
          <p:cNvPr id="7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5773" y="5945832"/>
            <a:ext cx="207169" cy="226219"/>
          </a:xfrm>
          <a:prstGeom prst="rect">
            <a:avLst/>
          </a:prstGeom>
        </p:spPr>
      </p:pic>
      <p:pic>
        <p:nvPicPr>
          <p:cNvPr id="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3459" y="3017490"/>
            <a:ext cx="3730675" cy="2050405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-139125" y="257175"/>
            <a:ext cx="13110210" cy="419398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3302"/>
              </a:lnSpc>
              <a:buNone/>
            </a:pPr>
            <a:r>
              <a:rPr lang="en-US" sz="27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Animal Studies: Lorenz &amp; Harlow</a:t>
            </a:r>
            <a:endParaRPr lang="en-US" sz="2775" dirty="0"/>
          </a:p>
        </p:txBody>
      </p:sp>
      <p:sp>
        <p:nvSpPr>
          <p:cNvPr id="10" name="Text 1"/>
          <p:cNvSpPr/>
          <p:nvPr/>
        </p:nvSpPr>
        <p:spPr>
          <a:xfrm>
            <a:off x="-1271587" y="1028700"/>
            <a:ext cx="10210800" cy="22666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785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Lorenz's Study (1935): Imprinting in Geese</a:t>
            </a:r>
            <a:endParaRPr lang="en-US" sz="1500" dirty="0"/>
          </a:p>
        </p:txBody>
      </p:sp>
      <p:sp>
        <p:nvSpPr>
          <p:cNvPr id="11" name="Text 2"/>
          <p:cNvSpPr/>
          <p:nvPr/>
        </p:nvSpPr>
        <p:spPr>
          <a:xfrm>
            <a:off x="3427065" y="1028700"/>
            <a:ext cx="12039600" cy="22666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785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Harlow's Study (1958): Contact Comfort vs. Feeding</a:t>
            </a:r>
            <a:endParaRPr lang="en-US" sz="1500" dirty="0"/>
          </a:p>
        </p:txBody>
      </p:sp>
      <p:sp>
        <p:nvSpPr>
          <p:cNvPr id="12" name="Text 3"/>
          <p:cNvSpPr/>
          <p:nvPr/>
        </p:nvSpPr>
        <p:spPr>
          <a:xfrm>
            <a:off x="-419606" y="5238750"/>
            <a:ext cx="7440930" cy="237976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874"/>
              </a:lnSpc>
              <a:buNone/>
            </a:pPr>
            <a:r>
              <a:rPr lang="en-US" sz="1575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Application to Human Attachment</a:t>
            </a:r>
            <a:endParaRPr lang="en-US" sz="1575" dirty="0"/>
          </a:p>
        </p:txBody>
      </p:sp>
      <p:sp>
        <p:nvSpPr>
          <p:cNvPr id="13" name="Text 4"/>
          <p:cNvSpPr/>
          <p:nvPr/>
        </p:nvSpPr>
        <p:spPr>
          <a:xfrm>
            <a:off x="352425" y="1352550"/>
            <a:ext cx="6349305" cy="1482477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66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Procedure: Goose eggs divided — half with natural mother, half with</a:t>
            </a:r>
            <a:pPr indent="0" marL="0">
              <a:lnSpc>
                <a:spcPts val="166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6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Lorenz in incubator.</a:t>
            </a:r>
            <a:pPr indent="0" marL="0">
              <a:lnSpc>
                <a:spcPts val="166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6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Key finding: Goslings followed the first moving object they saw (Lorenz!).</a:t>
            </a:r>
            <a:pPr indent="0" marL="0">
              <a:lnSpc>
                <a:spcPts val="166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6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Critical period: 13–16 hours after hatching — a specific time window for</a:t>
            </a:r>
            <a:pPr indent="0" marL="0">
              <a:lnSpc>
                <a:spcPts val="166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6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imprinting.</a:t>
            </a:r>
            <a:pPr indent="0" marL="0">
              <a:lnSpc>
                <a:spcPts val="166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6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Sexual imprinting: Birds imprinted on humans later showed courtship</a:t>
            </a:r>
            <a:pPr indent="0" marL="0">
              <a:lnSpc>
                <a:spcPts val="166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66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behaviour towards humans.</a:t>
            </a:r>
            <a:endParaRPr lang="en-US" sz="1200" dirty="0"/>
          </a:p>
        </p:txBody>
      </p:sp>
      <p:sp>
        <p:nvSpPr>
          <p:cNvPr id="14" name="Text 5"/>
          <p:cNvSpPr/>
          <p:nvPr/>
        </p:nvSpPr>
        <p:spPr>
          <a:xfrm>
            <a:off x="6448425" y="1352550"/>
            <a:ext cx="6202561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indent="0" marL="0">
              <a:lnSpc>
                <a:spcPts val="148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Experimental setup: 16 infant monkeys with artificial ‘mothers’ — wire</a:t>
            </a:r>
            <a:pPr indent="0" marL="0">
              <a:lnSpc>
                <a:spcPts val="148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8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and cloth.</a:t>
            </a:r>
            <a:pPr indent="0" marL="0">
              <a:lnSpc>
                <a:spcPts val="148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8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Independent variable: Which ‘mother’ provided milk (wire or cloth).</a:t>
            </a:r>
            <a:pPr indent="0" marL="0">
              <a:lnSpc>
                <a:spcPts val="148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8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Remarkable finding: Monkeys preferred the cloth mother for comfort</a:t>
            </a:r>
            <a:pPr indent="0" marL="0">
              <a:lnSpc>
                <a:spcPts val="148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8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regardless of food source.</a:t>
            </a:r>
            <a:pPr indent="0" marL="0">
              <a:lnSpc>
                <a:spcPts val="148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8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When frightened: All monkeys fled to the cloth mother for security.</a:t>
            </a:r>
            <a:pPr indent="0" marL="0">
              <a:lnSpc>
                <a:spcPts val="148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8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• Conclusion: ‘Contact comfort’ is more important than food in forming</a:t>
            </a:r>
            <a:pPr indent="0" marL="0">
              <a:lnSpc>
                <a:spcPts val="148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indent="0" marL="0">
              <a:lnSpc>
                <a:spcPts val="1488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attachment.</a:t>
            </a:r>
            <a:endParaRPr lang="en-US" sz="1200" dirty="0"/>
          </a:p>
        </p:txBody>
      </p:sp>
      <p:sp>
        <p:nvSpPr>
          <p:cNvPr id="15" name="Text 6"/>
          <p:cNvSpPr/>
          <p:nvPr/>
        </p:nvSpPr>
        <p:spPr>
          <a:xfrm>
            <a:off x="352425" y="5924550"/>
            <a:ext cx="3206055" cy="92645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4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Attachment is an innate, not learned,</a:t>
            </a:r>
            <a:pPr algn="ctr" indent="0" marL="0">
              <a:lnSpc>
                <a:spcPts val="14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4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mechanism.</a:t>
            </a:r>
            <a:pPr algn="ctr" indent="0" marL="0">
              <a:lnSpc>
                <a:spcPts val="14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4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Comfort and security are more important</a:t>
            </a:r>
            <a:pPr algn="ctr" indent="0" marL="0">
              <a:lnSpc>
                <a:spcPts val="14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4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than food.</a:t>
            </a:r>
            <a:pPr algn="ctr" indent="0" marL="0">
              <a:lnSpc>
                <a:spcPts val="14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46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Sensitive periods for development exist.</a:t>
            </a:r>
            <a:endParaRPr lang="en-US" sz="1050" dirty="0"/>
          </a:p>
        </p:txBody>
      </p:sp>
      <p:sp>
        <p:nvSpPr>
          <p:cNvPr id="16" name="Text 7"/>
          <p:cNvSpPr/>
          <p:nvPr/>
        </p:nvSpPr>
        <p:spPr>
          <a:xfrm>
            <a:off x="3514725" y="5924550"/>
            <a:ext cx="2776538" cy="595610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564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Species differences.</a:t>
            </a:r>
            <a:pPr algn="ctr" indent="0" marL="0">
              <a:lnSpc>
                <a:spcPts val="1564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64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Complexity of human attachment.</a:t>
            </a:r>
            <a:pPr algn="ctr" indent="0" marL="0">
              <a:lnSpc>
                <a:spcPts val="1564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
</a:t>
            </a:r>
            <a:pPr algn="ctr" indent="0" marL="0">
              <a:lnSpc>
                <a:spcPts val="1564"/>
              </a:lnSpc>
              <a:buNone/>
            </a:pPr>
            <a:r>
              <a:rPr lang="en-US" sz="1125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Ethical considerations in research.</a:t>
            </a:r>
            <a:endParaRPr lang="en-US" sz="1125" dirty="0"/>
          </a:p>
        </p:txBody>
      </p:sp>
      <p:sp>
        <p:nvSpPr>
          <p:cNvPr id="17" name="Text 8"/>
          <p:cNvSpPr/>
          <p:nvPr/>
        </p:nvSpPr>
        <p:spPr>
          <a:xfrm>
            <a:off x="-41940" y="5667375"/>
            <a:ext cx="4480560" cy="14540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145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Support for Bowlby's theory:</a:t>
            </a:r>
            <a:endParaRPr lang="en-US" sz="1050" dirty="0"/>
          </a:p>
        </p:txBody>
      </p:sp>
      <p:sp>
        <p:nvSpPr>
          <p:cNvPr id="18" name="Text 9"/>
          <p:cNvSpPr/>
          <p:nvPr/>
        </p:nvSpPr>
        <p:spPr>
          <a:xfrm>
            <a:off x="2588419" y="5667375"/>
            <a:ext cx="4800600" cy="145405"/>
          </a:xfrm>
          <a:prstGeom prst="rect">
            <a:avLst/>
          </a:prstGeom>
          <a:noFill/>
          <a:ln/>
        </p:spPr>
        <p:txBody>
          <a:bodyPr wrap="square" lIns="0" tIns="0" rIns="0" bIns="0" rtlCol="0" anchor="ctr" vert="horz"/>
          <a:lstStyle/>
          <a:p>
            <a:pPr algn="ctr" indent="0" marL="0">
              <a:lnSpc>
                <a:spcPts val="1145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Limitations of generalisation:</a:t>
            </a:r>
            <a:endParaRPr lang="en-US" sz="10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2026-03-04T09:58:38Z</dcterms:created>
  <dcterms:modified xsi:type="dcterms:W3CDTF">2026-03-04T09:58:38Z</dcterms:modified>
</cp:coreProperties>
</file>