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image" Target="../media/image-2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image" Target="../media/image-2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image" Target="../media/image-2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image" Target="../media/image-26-8.png"/><Relationship Id="rId9" Type="http://schemas.openxmlformats.org/officeDocument/2006/relationships/image" Target="../media/image-2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image" Target="../media/image-28-7.png"/><Relationship Id="rId8" Type="http://schemas.openxmlformats.org/officeDocument/2006/relationships/image" Target="../media/image-28-8.png"/><Relationship Id="rId9" Type="http://schemas.openxmlformats.org/officeDocument/2006/relationships/image" Target="../media/image-28-9.png"/><Relationship Id="rId10" Type="http://schemas.openxmlformats.org/officeDocument/2006/relationships/image" Target="../media/image-28-10.png"/><Relationship Id="rId11" Type="http://schemas.openxmlformats.org/officeDocument/2006/relationships/image" Target="../media/image-2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image" Target="../media/image-29-7.png"/><Relationship Id="rId8" Type="http://schemas.openxmlformats.org/officeDocument/2006/relationships/image" Target="../media/image-29-8.png"/><Relationship Id="rId9" Type="http://schemas.openxmlformats.org/officeDocument/2006/relationships/image" Target="../media/image-29-9.png"/><Relationship Id="rId10" Type="http://schemas.openxmlformats.org/officeDocument/2006/relationships/image" Target="../media/image-29-10.png"/><Relationship Id="rId11" Type="http://schemas.openxmlformats.org/officeDocument/2006/relationships/image" Target="../media/image-2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image" Target="../media/image-30-6.png"/><Relationship Id="rId7" Type="http://schemas.openxmlformats.org/officeDocument/2006/relationships/image" Target="../media/image-30-7.png"/><Relationship Id="rId8" Type="http://schemas.openxmlformats.org/officeDocument/2006/relationships/image" Target="../media/image-30-8.png"/><Relationship Id="rId9" Type="http://schemas.openxmlformats.org/officeDocument/2006/relationships/image" Target="../media/image-30-9.png"/><Relationship Id="rId10" Type="http://schemas.openxmlformats.org/officeDocument/2006/relationships/image" Target="../media/image-30-10.png"/><Relationship Id="rId11" Type="http://schemas.openxmlformats.org/officeDocument/2006/relationships/image" Target="../media/image-30-11.png"/><Relationship Id="rId12" Type="http://schemas.openxmlformats.org/officeDocument/2006/relationships/image" Target="../media/image-30-12.png"/><Relationship Id="rId13" Type="http://schemas.openxmlformats.org/officeDocument/2006/relationships/image" Target="../media/image-3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image" Target="../media/image-3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image" Target="../media/image-36-6.png"/><Relationship Id="rId7" Type="http://schemas.openxmlformats.org/officeDocument/2006/relationships/image" Target="../media/image-36-7.png"/><Relationship Id="rId8" Type="http://schemas.openxmlformats.org/officeDocument/2006/relationships/image" Target="../media/image-36-8.png"/><Relationship Id="rId9" Type="http://schemas.openxmlformats.org/officeDocument/2006/relationships/image" Target="../media/image-36-9.png"/><Relationship Id="rId10" Type="http://schemas.openxmlformats.org/officeDocument/2006/relationships/image" Target="../media/image-36-10.png"/><Relationship Id="rId11" Type="http://schemas.openxmlformats.org/officeDocument/2006/relationships/image" Target="../media/image-3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image" Target="../media/image-37-6.png"/><Relationship Id="rId7" Type="http://schemas.openxmlformats.org/officeDocument/2006/relationships/image" Target="../media/image-37-7.png"/><Relationship Id="rId8" Type="http://schemas.openxmlformats.org/officeDocument/2006/relationships/image" Target="../media/image-3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image" Target="../media/image-38-6.png"/><Relationship Id="rId7" Type="http://schemas.openxmlformats.org/officeDocument/2006/relationships/image" Target="../media/image-38-7.png"/><Relationship Id="rId8" Type="http://schemas.openxmlformats.org/officeDocument/2006/relationships/image" Target="../media/image-38-8.png"/><Relationship Id="rId9" Type="http://schemas.openxmlformats.org/officeDocument/2006/relationships/image" Target="../media/image-3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image" Target="../media/image-41-6.png"/><Relationship Id="rId7" Type="http://schemas.openxmlformats.org/officeDocument/2006/relationships/image" Target="../media/image-41-7.png"/><Relationship Id="rId8" Type="http://schemas.openxmlformats.org/officeDocument/2006/relationships/image" Target="../media/image-41-8.png"/><Relationship Id="rId9" Type="http://schemas.openxmlformats.org/officeDocument/2006/relationships/image" Target="../media/image-41-9.png"/><Relationship Id="rId10" Type="http://schemas.openxmlformats.org/officeDocument/2006/relationships/image" Target="../media/image-41-10.png"/><Relationship Id="rId11" Type="http://schemas.openxmlformats.org/officeDocument/2006/relationships/image" Target="../media/image-4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image" Target="../media/image-42-6.png"/><Relationship Id="rId7" Type="http://schemas.openxmlformats.org/officeDocument/2006/relationships/image" Target="../media/image-4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image" Target="../media/image-43-5.png"/><Relationship Id="rId6" Type="http://schemas.openxmlformats.org/officeDocument/2006/relationships/image" Target="../media/image-43-6.png"/><Relationship Id="rId7" Type="http://schemas.openxmlformats.org/officeDocument/2006/relationships/image" Target="../media/image-43-7.png"/><Relationship Id="rId8" Type="http://schemas.openxmlformats.org/officeDocument/2006/relationships/image" Target="../media/image-43-8.png"/><Relationship Id="rId9" Type="http://schemas.openxmlformats.org/officeDocument/2006/relationships/image" Target="../media/image-4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image" Target="../media/image-44-7.png"/><Relationship Id="rId8" Type="http://schemas.openxmlformats.org/officeDocument/2006/relationships/image" Target="../media/image-44-8.png"/><Relationship Id="rId9" Type="http://schemas.openxmlformats.org/officeDocument/2006/relationships/image" Target="../media/image-44-9.png"/><Relationship Id="rId10" Type="http://schemas.openxmlformats.org/officeDocument/2006/relationships/image" Target="../media/image-44-10.png"/><Relationship Id="rId11" Type="http://schemas.openxmlformats.org/officeDocument/2006/relationships/image" Target="../media/image-4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19175" y="962025"/>
            <a:ext cx="7920990" cy="72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5670"/>
              </a:lnSpc>
              <a:buNone/>
            </a:pPr>
            <a:r>
              <a:rPr lang="en-US" sz="4725" b="1" dirty="0">
                <a:solidFill>
                  <a:srgbClr val="0031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PSYCH405:</a:t>
            </a:r>
            <a:endParaRPr lang="en-US" sz="4725" dirty="0"/>
          </a:p>
        </p:txBody>
      </p:sp>
      <p:sp>
        <p:nvSpPr>
          <p:cNvPr id="4" name="Text 1"/>
          <p:cNvSpPr/>
          <p:nvPr/>
        </p:nvSpPr>
        <p:spPr>
          <a:xfrm>
            <a:off x="1019175" y="1895475"/>
            <a:ext cx="5731073" cy="15850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6240"/>
              </a:lnSpc>
              <a:buNone/>
            </a:pPr>
            <a:r>
              <a:rPr lang="en-US" sz="4800" b="1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HUMAN MEMORY</a:t>
            </a:r>
            <a:pPr indent="0" marL="0">
              <a:lnSpc>
                <a:spcPts val="6240"/>
              </a:lnSpc>
              <a:buNone/>
            </a:pPr>
            <a:r>
              <a:rPr lang="en-US" sz="4800" b="1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6240"/>
              </a:lnSpc>
              <a:buNone/>
            </a:pPr>
            <a:r>
              <a:rPr lang="en-US" sz="4800" b="1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PROCESSES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1019175" y="3476625"/>
            <a:ext cx="13167360" cy="41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240"/>
              </a:lnSpc>
              <a:buNone/>
            </a:pPr>
            <a:r>
              <a:rPr lang="en-US" sz="2400" b="1" dirty="0">
                <a:solidFill>
                  <a:srgbClr val="00509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 to Cognitive Psychology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19175" y="4257675"/>
            <a:ext cx="5584478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26"/>
              </a:lnSpc>
              <a:buNone/>
            </a:pPr>
            <a:r>
              <a:rPr lang="en-US" sz="1575" b="1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5 Extended Diploma in Psychology</a:t>
            </a:r>
            <a:pPr indent="0" marL="0">
              <a:lnSpc>
                <a:spcPts val="2126"/>
              </a:lnSpc>
              <a:buNone/>
            </a:pPr>
            <a:r>
              <a:rPr lang="en-US" sz="1575" b="1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26"/>
              </a:lnSpc>
              <a:buNone/>
            </a:pPr>
            <a:r>
              <a:rPr lang="en-US" sz="1575" b="1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Unit in Cognitive Sciences &amp; Human Memory</a:t>
            </a:r>
            <a:endParaRPr lang="en-US" sz="1575" dirty="0"/>
          </a:p>
        </p:txBody>
      </p:sp>
      <p:sp>
        <p:nvSpPr>
          <p:cNvPr id="7" name="Text 4"/>
          <p:cNvSpPr/>
          <p:nvPr/>
        </p:nvSpPr>
        <p:spPr>
          <a:xfrm>
            <a:off x="1019175" y="5029200"/>
            <a:ext cx="2116336" cy="8800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Lecturer: [Name]</a:t>
            </a:r>
            <a:pPr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Date: [Date]</a:t>
            </a:r>
            <a:pPr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001A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Institution: [Name]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61" y="3675757"/>
            <a:ext cx="475357" cy="47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86" y="3675757"/>
            <a:ext cx="475357" cy="4799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761" y="1508671"/>
            <a:ext cx="475357" cy="4662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486" y="1508671"/>
            <a:ext cx="475357" cy="466279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3616151" y="266700"/>
            <a:ext cx="520065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25"/>
              </a:lnSpc>
              <a:buNone/>
            </a:pPr>
            <a:r>
              <a:rPr lang="en-US" sz="2625" b="1" dirty="0">
                <a:solidFill>
                  <a:srgbClr val="374F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Unit Overview</a:t>
            </a:r>
            <a:endParaRPr lang="en-US" sz="2625" dirty="0"/>
          </a:p>
        </p:txBody>
      </p:sp>
      <p:sp>
        <p:nvSpPr>
          <p:cNvPr id="8" name="Text 1"/>
          <p:cNvSpPr/>
          <p:nvPr/>
        </p:nvSpPr>
        <p:spPr>
          <a:xfrm>
            <a:off x="962025" y="1600200"/>
            <a:ext cx="8903970" cy="2153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Dynamics of Encoding, Storage &amp; Retrieval</a:t>
            </a:r>
            <a:endParaRPr lang="en-US" sz="1425" dirty="0"/>
          </a:p>
        </p:txBody>
      </p:sp>
      <p:sp>
        <p:nvSpPr>
          <p:cNvPr id="9" name="Text 2"/>
          <p:cNvSpPr/>
          <p:nvPr/>
        </p:nvSpPr>
        <p:spPr>
          <a:xfrm>
            <a:off x="6810375" y="1600200"/>
            <a:ext cx="8686800" cy="2153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Models &amp; Cognitive Representation</a:t>
            </a:r>
            <a:endParaRPr lang="en-US" sz="1425" dirty="0"/>
          </a:p>
        </p:txBody>
      </p:sp>
      <p:sp>
        <p:nvSpPr>
          <p:cNvPr id="10" name="Text 3"/>
          <p:cNvSpPr/>
          <p:nvPr/>
        </p:nvSpPr>
        <p:spPr>
          <a:xfrm>
            <a:off x="962025" y="3752850"/>
            <a:ext cx="891540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Theories of Forgetting &amp; Cognitive Loss</a:t>
            </a:r>
            <a:endParaRPr lang="en-US" sz="1500" dirty="0"/>
          </a:p>
        </p:txBody>
      </p:sp>
      <p:sp>
        <p:nvSpPr>
          <p:cNvPr id="11" name="Text 4"/>
          <p:cNvSpPr/>
          <p:nvPr/>
        </p:nvSpPr>
        <p:spPr>
          <a:xfrm>
            <a:off x="6810375" y="3752850"/>
            <a:ext cx="731520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85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in Criminal Justice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590550" y="5915025"/>
            <a:ext cx="3886200" cy="1927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Academic Integration</a:t>
            </a:r>
            <a:endParaRPr lang="en-US" sz="1275" dirty="0"/>
          </a:p>
        </p:txBody>
      </p:sp>
      <p:sp>
        <p:nvSpPr>
          <p:cNvPr id="13" name="Text 6"/>
          <p:cNvSpPr/>
          <p:nvPr/>
        </p:nvSpPr>
        <p:spPr>
          <a:xfrm>
            <a:off x="533400" y="809625"/>
            <a:ext cx="12373868" cy="4307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unit aims to provide learners with a comprehensive and in-depth understanding of human memory processes as</a:t>
            </a:r>
            <a:pPr indent="0" marL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96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dynamic and complex systems, with a focus on practical applications in cognitive, forensic, and educational psychology.</a:t>
            </a:r>
            <a:endParaRPr lang="en-US" sz="1425" dirty="0"/>
          </a:p>
        </p:txBody>
      </p:sp>
      <p:sp>
        <p:nvSpPr>
          <p:cNvPr id="14" name="Text 7"/>
          <p:cNvSpPr/>
          <p:nvPr/>
        </p:nvSpPr>
        <p:spPr>
          <a:xfrm>
            <a:off x="1019175" y="1943100"/>
            <a:ext cx="5469136" cy="9636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 move beyond traditional conceptions of discrete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stages to understand how encoding, storage, and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retrieval interact in complex ways. Memory is not a passive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recording system but an active reconstructive process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influenced by context, state, and expectations.</a:t>
            </a:r>
            <a:endParaRPr lang="en-US" sz="1275" dirty="0"/>
          </a:p>
        </p:txBody>
      </p:sp>
      <p:sp>
        <p:nvSpPr>
          <p:cNvPr id="15" name="Text 8"/>
          <p:cNvSpPr/>
          <p:nvPr/>
        </p:nvSpPr>
        <p:spPr>
          <a:xfrm>
            <a:off x="6867525" y="1943100"/>
            <a:ext cx="5647283" cy="1156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 explore the historical evolution of memory understanding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— from simple linear models such as the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Multi-Store Model (MSM) to more complex frameworks like the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Working Memory Model (WMM). We analyse how information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represented across different cognitive systems and how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systems interact to produce unified human experience.</a:t>
            </a:r>
            <a:endParaRPr lang="en-US" sz="1275" dirty="0"/>
          </a:p>
        </p:txBody>
      </p:sp>
      <p:sp>
        <p:nvSpPr>
          <p:cNvPr id="16" name="Text 9"/>
          <p:cNvSpPr/>
          <p:nvPr/>
        </p:nvSpPr>
        <p:spPr>
          <a:xfrm>
            <a:off x="1019175" y="4238625"/>
            <a:ext cx="5615880" cy="9636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 analyse various theories of forgetting — from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 to retrieval failure — focusing on how these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concepts apply in educational and therapeutic contexts. We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 how forgetting may serve as an adaptive mechanism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rather than a mere system failure.</a:t>
            </a:r>
            <a:endParaRPr lang="en-US" sz="1275" dirty="0"/>
          </a:p>
        </p:txBody>
      </p:sp>
      <p:sp>
        <p:nvSpPr>
          <p:cNvPr id="17" name="Text 10"/>
          <p:cNvSpPr/>
          <p:nvPr/>
        </p:nvSpPr>
        <p:spPr>
          <a:xfrm>
            <a:off x="6867525" y="4238625"/>
            <a:ext cx="5647283" cy="9636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 examine in depth the reliability of eyewitness testimony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a psychological perspective, exploring how factors such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 misleading information, anxiety, and leading questions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affect memory accuracy. This analysis highlights the vital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importance of psychology within the justice system.</a:t>
            </a:r>
            <a:endParaRPr lang="en-US" sz="1275" dirty="0"/>
          </a:p>
        </p:txBody>
      </p:sp>
      <p:sp>
        <p:nvSpPr>
          <p:cNvPr id="18" name="Text 11"/>
          <p:cNvSpPr/>
          <p:nvPr/>
        </p:nvSpPr>
        <p:spPr>
          <a:xfrm>
            <a:off x="590550" y="6153150"/>
            <a:ext cx="12677775" cy="3854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unit bridges theory and application, providing a strong foundation for advanced modules in cognitive, neuropsychological, and applied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psychology. It develops critical thinking about the nature of human cognition and its application across diverse professional fields.</a:t>
            </a:r>
            <a:endParaRPr lang="en-US" sz="1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7075" y="1707505"/>
            <a:ext cx="670471" cy="658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984" y="1707505"/>
            <a:ext cx="646063" cy="65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486" y="1707505"/>
            <a:ext cx="670471" cy="658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988" y="1707505"/>
            <a:ext cx="670471" cy="65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557" y="102840"/>
            <a:ext cx="499765" cy="329059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914400" y="142875"/>
            <a:ext cx="6800850" cy="3967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124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Outcomes</a:t>
            </a:r>
            <a:endParaRPr lang="en-US" sz="2625" dirty="0"/>
          </a:p>
        </p:txBody>
      </p:sp>
      <p:sp>
        <p:nvSpPr>
          <p:cNvPr id="9" name="Text 1"/>
          <p:cNvSpPr/>
          <p:nvPr/>
        </p:nvSpPr>
        <p:spPr>
          <a:xfrm>
            <a:off x="1381125" y="1800225"/>
            <a:ext cx="1638300" cy="4874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3225" dirty="0"/>
          </a:p>
        </p:txBody>
      </p:sp>
      <p:sp>
        <p:nvSpPr>
          <p:cNvPr id="10" name="Text 2"/>
          <p:cNvSpPr/>
          <p:nvPr/>
        </p:nvSpPr>
        <p:spPr>
          <a:xfrm>
            <a:off x="4238625" y="1800225"/>
            <a:ext cx="1638300" cy="4874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3225" dirty="0"/>
          </a:p>
        </p:txBody>
      </p:sp>
      <p:sp>
        <p:nvSpPr>
          <p:cNvPr id="11" name="Text 3"/>
          <p:cNvSpPr/>
          <p:nvPr/>
        </p:nvSpPr>
        <p:spPr>
          <a:xfrm>
            <a:off x="7105650" y="1800225"/>
            <a:ext cx="1638300" cy="4874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3225" dirty="0"/>
          </a:p>
        </p:txBody>
      </p:sp>
      <p:sp>
        <p:nvSpPr>
          <p:cNvPr id="12" name="Text 4"/>
          <p:cNvSpPr/>
          <p:nvPr/>
        </p:nvSpPr>
        <p:spPr>
          <a:xfrm>
            <a:off x="9991725" y="1800225"/>
            <a:ext cx="1638300" cy="4874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838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3225" dirty="0"/>
          </a:p>
        </p:txBody>
      </p:sp>
      <p:sp>
        <p:nvSpPr>
          <p:cNvPr id="13" name="Text 5"/>
          <p:cNvSpPr/>
          <p:nvPr/>
        </p:nvSpPr>
        <p:spPr>
          <a:xfrm>
            <a:off x="466725" y="914400"/>
            <a:ext cx="12740580" cy="4759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Upon successful completion of this unit, learners will be able to achieve the following academic outcomes at Level 5 of the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74"/>
              </a:lnSpc>
              <a:buNone/>
            </a:pPr>
            <a:r>
              <a:rPr lang="en-US" sz="1575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Extended Diploma:</a:t>
            </a:r>
            <a:endParaRPr lang="en-US" sz="1575" dirty="0"/>
          </a:p>
        </p:txBody>
      </p:sp>
      <p:sp>
        <p:nvSpPr>
          <p:cNvPr id="14" name="Text 6"/>
          <p:cNvSpPr/>
          <p:nvPr/>
        </p:nvSpPr>
        <p:spPr>
          <a:xfrm>
            <a:off x="571500" y="2486025"/>
            <a:ext cx="2546003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the Multi-</a:t>
            </a:r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Store Model of Memory:</a:t>
            </a:r>
            <a:endParaRPr lang="en-US" sz="1425" dirty="0"/>
          </a:p>
        </p:txBody>
      </p:sp>
      <p:sp>
        <p:nvSpPr>
          <p:cNvPr id="15" name="Text 7"/>
          <p:cNvSpPr/>
          <p:nvPr/>
        </p:nvSpPr>
        <p:spPr>
          <a:xfrm>
            <a:off x="3429000" y="2486025"/>
            <a:ext cx="2346871" cy="4152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Mastering the Working</a:t>
            </a:r>
            <a:pPr indent="0" marL="0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3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Model:</a:t>
            </a:r>
            <a:endParaRPr lang="en-US" sz="1500" dirty="0"/>
          </a:p>
        </p:txBody>
      </p:sp>
      <p:sp>
        <p:nvSpPr>
          <p:cNvPr id="16" name="Text 8"/>
          <p:cNvSpPr/>
          <p:nvPr/>
        </p:nvSpPr>
        <p:spPr>
          <a:xfrm>
            <a:off x="6372225" y="2486025"/>
            <a:ext cx="2619375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Classifying Types of Long-</a:t>
            </a:r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Term Memory:</a:t>
            </a:r>
            <a:endParaRPr lang="en-US" sz="1425" dirty="0"/>
          </a:p>
        </p:txBody>
      </p:sp>
      <p:sp>
        <p:nvSpPr>
          <p:cNvPr id="17" name="Text 9"/>
          <p:cNvSpPr/>
          <p:nvPr/>
        </p:nvSpPr>
        <p:spPr>
          <a:xfrm>
            <a:off x="9239250" y="2486025"/>
            <a:ext cx="2608808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Explaining Mechanisms of</a:t>
            </a:r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53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Forgetting Scientifically:</a:t>
            </a:r>
            <a:endParaRPr lang="en-US" sz="1425" dirty="0"/>
          </a:p>
        </p:txBody>
      </p:sp>
      <p:sp>
        <p:nvSpPr>
          <p:cNvPr id="18" name="Text 10"/>
          <p:cNvSpPr/>
          <p:nvPr/>
        </p:nvSpPr>
        <p:spPr>
          <a:xfrm>
            <a:off x="228600" y="409575"/>
            <a:ext cx="1040130" cy="1473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</a:t>
            </a:r>
            <a:endParaRPr lang="en-US" sz="975" dirty="0"/>
          </a:p>
        </p:txBody>
      </p:sp>
      <p:sp>
        <p:nvSpPr>
          <p:cNvPr id="19" name="Text 11"/>
          <p:cNvSpPr/>
          <p:nvPr/>
        </p:nvSpPr>
        <p:spPr>
          <a:xfrm>
            <a:off x="571500" y="3067050"/>
            <a:ext cx="2661196" cy="8846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Analyse the three main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components: sensory register,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short-term memory, and long-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term memory</a:t>
            </a:r>
            <a:endParaRPr lang="en-US" sz="1350" dirty="0"/>
          </a:p>
        </p:txBody>
      </p:sp>
      <p:sp>
        <p:nvSpPr>
          <p:cNvPr id="20" name="Text 12"/>
          <p:cNvSpPr/>
          <p:nvPr/>
        </p:nvSpPr>
        <p:spPr>
          <a:xfrm>
            <a:off x="571500" y="3914775"/>
            <a:ext cx="2692598" cy="8846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Evaluate the distinctive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characteristics of each store in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terms of capacity, duration,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encoding</a:t>
            </a:r>
            <a:endParaRPr lang="en-US" sz="1350" dirty="0"/>
          </a:p>
        </p:txBody>
      </p:sp>
      <p:sp>
        <p:nvSpPr>
          <p:cNvPr id="21" name="Text 13"/>
          <p:cNvSpPr/>
          <p:nvPr/>
        </p:nvSpPr>
        <p:spPr>
          <a:xfrm>
            <a:off x="571500" y="4762500"/>
            <a:ext cx="2640211" cy="62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Examine experimental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evidence supporting and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critically evaluating the model</a:t>
            </a:r>
            <a:endParaRPr lang="en-US" sz="1275" dirty="0"/>
          </a:p>
        </p:txBody>
      </p:sp>
      <p:sp>
        <p:nvSpPr>
          <p:cNvPr id="22" name="Text 14"/>
          <p:cNvSpPr/>
          <p:nvPr/>
        </p:nvSpPr>
        <p:spPr>
          <a:xfrm>
            <a:off x="571500" y="5467350"/>
            <a:ext cx="2640211" cy="62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Relate the model to cognitive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phenomena such as the serial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position effect</a:t>
            </a:r>
            <a:endParaRPr lang="en-US" sz="1275" dirty="0"/>
          </a:p>
        </p:txBody>
      </p:sp>
      <p:sp>
        <p:nvSpPr>
          <p:cNvPr id="23" name="Text 15"/>
          <p:cNvSpPr/>
          <p:nvPr/>
        </p:nvSpPr>
        <p:spPr>
          <a:xfrm>
            <a:off x="3571875" y="3067050"/>
            <a:ext cx="2346871" cy="62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Explain the functions of the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central executive as an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attentional control system</a:t>
            </a:r>
            <a:endParaRPr lang="en-US" sz="1275" dirty="0"/>
          </a:p>
        </p:txBody>
      </p:sp>
      <p:sp>
        <p:nvSpPr>
          <p:cNvPr id="24" name="Text 16"/>
          <p:cNvSpPr/>
          <p:nvPr/>
        </p:nvSpPr>
        <p:spPr>
          <a:xfrm>
            <a:off x="3571875" y="3857625"/>
            <a:ext cx="2378273" cy="8358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Analyse the subsidiary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systems: phonological loop,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visuospatial sketchpad, and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episodic buffer</a:t>
            </a:r>
            <a:endParaRPr lang="en-US" sz="1275" dirty="0"/>
          </a:p>
        </p:txBody>
      </p:sp>
      <p:sp>
        <p:nvSpPr>
          <p:cNvPr id="25" name="Text 17"/>
          <p:cNvSpPr/>
          <p:nvPr/>
        </p:nvSpPr>
        <p:spPr>
          <a:xfrm>
            <a:off x="3571875" y="4676775"/>
            <a:ext cx="2325886" cy="5527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Apply model concepts to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 complex cognitive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processes</a:t>
            </a:r>
            <a:endParaRPr lang="en-US" sz="1125" dirty="0"/>
          </a:p>
        </p:txBody>
      </p:sp>
      <p:sp>
        <p:nvSpPr>
          <p:cNvPr id="26" name="Text 18"/>
          <p:cNvSpPr/>
          <p:nvPr/>
        </p:nvSpPr>
        <p:spPr>
          <a:xfrm>
            <a:off x="3571875" y="5381625"/>
            <a:ext cx="2472630" cy="5898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Evaluate evidence from dual-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task studies and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neuropsychological cases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6448425" y="3067050"/>
            <a:ext cx="2451646" cy="7369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Distinguish between explicit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(episodic and semantic)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implicit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(procedural) memory</a:t>
            </a:r>
            <a:endParaRPr lang="en-US" sz="1125" dirty="0"/>
          </a:p>
        </p:txBody>
      </p:sp>
      <p:sp>
        <p:nvSpPr>
          <p:cNvPr id="28" name="Text 20"/>
          <p:cNvSpPr/>
          <p:nvPr/>
        </p:nvSpPr>
        <p:spPr>
          <a:xfrm>
            <a:off x="6448425" y="3914775"/>
            <a:ext cx="2661196" cy="5898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Analyse functional dissociation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systems using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neuropsychological evidence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6448425" y="4676775"/>
            <a:ext cx="2504033" cy="62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Understand the interaction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different memory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types in cognitive processing</a:t>
            </a:r>
            <a:endParaRPr lang="en-US" sz="1275" dirty="0"/>
          </a:p>
        </p:txBody>
      </p:sp>
      <p:sp>
        <p:nvSpPr>
          <p:cNvPr id="30" name="Text 22"/>
          <p:cNvSpPr/>
          <p:nvPr/>
        </p:nvSpPr>
        <p:spPr>
          <a:xfrm>
            <a:off x="6448425" y="5381625"/>
            <a:ext cx="2703165" cy="39320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Apply these concepts in clinical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educational contexts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9305925" y="3067050"/>
            <a:ext cx="2472630" cy="62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Compare different theories: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interference, retrieval failure,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trace decay</a:t>
            </a:r>
            <a:endParaRPr lang="en-US" sz="1275" dirty="0"/>
          </a:p>
        </p:txBody>
      </p:sp>
      <p:sp>
        <p:nvSpPr>
          <p:cNvPr id="32" name="Text 24"/>
          <p:cNvSpPr/>
          <p:nvPr/>
        </p:nvSpPr>
        <p:spPr>
          <a:xfrm>
            <a:off x="9305925" y="3752850"/>
            <a:ext cx="2650778" cy="8358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Analyse factors affecting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eyewitness testimony accuracy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a cognitive psychology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perspective</a:t>
            </a:r>
            <a:endParaRPr lang="en-US" sz="1275" dirty="0"/>
          </a:p>
        </p:txBody>
      </p:sp>
      <p:sp>
        <p:nvSpPr>
          <p:cNvPr id="33" name="Text 25"/>
          <p:cNvSpPr/>
          <p:nvPr/>
        </p:nvSpPr>
        <p:spPr>
          <a:xfrm>
            <a:off x="9305925" y="4676775"/>
            <a:ext cx="2619375" cy="6268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Evaluate the impact of anxiety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misleading information on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retrieval</a:t>
            </a:r>
            <a:endParaRPr lang="en-US" sz="1275" dirty="0"/>
          </a:p>
        </p:txBody>
      </p:sp>
      <p:sp>
        <p:nvSpPr>
          <p:cNvPr id="34" name="Text 26"/>
          <p:cNvSpPr/>
          <p:nvPr/>
        </p:nvSpPr>
        <p:spPr>
          <a:xfrm>
            <a:off x="9305925" y="5381625"/>
            <a:ext cx="2608808" cy="5898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Apply theoretical principles to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problems in law and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education</a:t>
            </a:r>
            <a:endParaRPr lang="en-US" sz="1200" dirty="0"/>
          </a:p>
        </p:txBody>
      </p:sp>
      <p:sp>
        <p:nvSpPr>
          <p:cNvPr id="35" name="Text 27"/>
          <p:cNvSpPr/>
          <p:nvPr/>
        </p:nvSpPr>
        <p:spPr>
          <a:xfrm>
            <a:off x="533400" y="6496050"/>
            <a:ext cx="27203400" cy="1842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51"/>
              </a:lnSpc>
              <a:buNone/>
            </a:pPr>
            <a:r>
              <a:rPr lang="en-US" sz="1125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outcomes integrate with academic assessment standards to achieve the required levels of understanding, application, analysis, and evaluation at Level 5.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5" y="6247507"/>
            <a:ext cx="463153" cy="47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588" y="1714500"/>
            <a:ext cx="3730675" cy="35729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69" y="191988"/>
            <a:ext cx="463153" cy="57596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2342689" y="190500"/>
            <a:ext cx="19842480" cy="3519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72"/>
              </a:lnSpc>
              <a:buNone/>
            </a:pPr>
            <a:r>
              <a:rPr lang="en-US" sz="210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Encoding, Storage &amp; Retrieval: The Three Core Stages of Memory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735916" y="609600"/>
            <a:ext cx="11437620" cy="23886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81"/>
              </a:lnSpc>
              <a:buNone/>
            </a:pPr>
            <a:r>
              <a:rPr lang="en-US" sz="142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1: Foundational Concepts of Memory Processes</a:t>
            </a:r>
            <a:endParaRPr lang="en-US" sz="1425" dirty="0"/>
          </a:p>
        </p:txBody>
      </p:sp>
      <p:sp>
        <p:nvSpPr>
          <p:cNvPr id="8" name="Text 2"/>
          <p:cNvSpPr/>
          <p:nvPr/>
        </p:nvSpPr>
        <p:spPr>
          <a:xfrm>
            <a:off x="742950" y="323850"/>
            <a:ext cx="2320290" cy="2640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79"/>
              </a:lnSpc>
              <a:buNone/>
            </a:pPr>
            <a:r>
              <a:rPr lang="en-US" sz="15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1</a:t>
            </a:r>
            <a:endParaRPr lang="en-US" sz="1575" dirty="0"/>
          </a:p>
        </p:txBody>
      </p:sp>
      <p:sp>
        <p:nvSpPr>
          <p:cNvPr id="9" name="Text 3"/>
          <p:cNvSpPr/>
          <p:nvPr/>
        </p:nvSpPr>
        <p:spPr>
          <a:xfrm>
            <a:off x="533400" y="1838325"/>
            <a:ext cx="611505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 Encoding – Active Transformation</a:t>
            </a:r>
            <a:endParaRPr lang="en-US" sz="1125" dirty="0"/>
          </a:p>
        </p:txBody>
      </p:sp>
      <p:sp>
        <p:nvSpPr>
          <p:cNvPr id="10" name="Text 4"/>
          <p:cNvSpPr/>
          <p:nvPr/>
        </p:nvSpPr>
        <p:spPr>
          <a:xfrm>
            <a:off x="8277225" y="1714500"/>
            <a:ext cx="3761333" cy="32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8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 Storage – Mechanisms of Retention &amp;</a:t>
            </a:r>
            <a:pPr indent="0" marL="0">
              <a:lnSpc>
                <a:spcPts val="128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8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Organisation</a:t>
            </a:r>
            <a:endParaRPr lang="en-US" sz="1125" dirty="0"/>
          </a:p>
        </p:txBody>
      </p:sp>
      <p:sp>
        <p:nvSpPr>
          <p:cNvPr id="11" name="Text 5"/>
          <p:cNvSpPr/>
          <p:nvPr/>
        </p:nvSpPr>
        <p:spPr>
          <a:xfrm>
            <a:off x="8277225" y="3619500"/>
            <a:ext cx="748665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 Retrieval – Accessing Stored Information</a:t>
            </a:r>
            <a:endParaRPr lang="en-US" sz="1125" dirty="0"/>
          </a:p>
        </p:txBody>
      </p:sp>
      <p:sp>
        <p:nvSpPr>
          <p:cNvPr id="12" name="Text 6"/>
          <p:cNvSpPr/>
          <p:nvPr/>
        </p:nvSpPr>
        <p:spPr>
          <a:xfrm>
            <a:off x="533400" y="2314575"/>
            <a:ext cx="4138613" cy="91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initial process by which diverse sensory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inputs are converted into neural representations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can be processed and stored. This involves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active interpretation and cognitive organisation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incoming information.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8277225" y="2314575"/>
            <a:ext cx="4096643" cy="91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process of retaining encoded information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across varying time periods, organising it within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interconnected networks of cognitive represen-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tations. Storage characteristics differ in terms of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capacity, duration, and structural organisation.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8277225" y="4067175"/>
            <a:ext cx="4222403" cy="10974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complex process of accessing stored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and returning it to active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consciousness. Retrieval can be conscious and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deliberate, or automatic and unconscious, and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depends on the effectiveness of contextual cues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conceptual associations.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533400" y="3514725"/>
            <a:ext cx="4128046" cy="14397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Types of Encoding: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Structural encoding: processing the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physical features of stimuli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Acoustic encoding: processing auditory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phonological properties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Semantic encoding: processing meaning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conceptual context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466725" y="1047750"/>
            <a:ext cx="11870978" cy="4208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Human memory is a complex and dynamic cognitive system — not a passive recorder of events. Information passes through three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fundamental, interacting stages that form the core of memory operations within the human cognitive system.</a:t>
            </a:r>
            <a:endParaRPr lang="en-US" sz="1275" dirty="0"/>
          </a:p>
        </p:txBody>
      </p:sp>
      <p:sp>
        <p:nvSpPr>
          <p:cNvPr id="17" name="Text 11"/>
          <p:cNvSpPr/>
          <p:nvPr/>
        </p:nvSpPr>
        <p:spPr>
          <a:xfrm>
            <a:off x="533400" y="5581650"/>
            <a:ext cx="12688193" cy="32801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92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Dynamic Interaction note: These three stages are not separate or linear — they interact continuously and in complex ways. The quality of encoding</a:t>
            </a:r>
            <a:pPr indent="0" marL="0">
              <a:lnSpc>
                <a:spcPts val="1292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2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affects storage effectiveness, and retrieval can reshape the stored memory trace through the process of reconsolidation.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962025" y="6267450"/>
            <a:ext cx="12122348" cy="3982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8"/>
              </a:lnSpc>
              <a:buNone/>
            </a:pPr>
            <a:r>
              <a:rPr lang="en-US" sz="12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How can failure at any of these three stages lead to different patterns of memory problems? What distinguishes</a:t>
            </a:r>
            <a:pPr indent="0" marL="0">
              <a:lnSpc>
                <a:spcPts val="1568"/>
              </a:lnSpc>
              <a:buNone/>
            </a:pPr>
            <a:r>
              <a:rPr lang="en-US" sz="12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8"/>
              </a:lnSpc>
              <a:buNone/>
            </a:pPr>
            <a:r>
              <a:rPr lang="en-US" sz="12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encoding failure from retrieval failure?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690" y="5911453"/>
            <a:ext cx="536377" cy="5348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475" y="2880271"/>
            <a:ext cx="4023271" cy="13235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271" y="5774382"/>
            <a:ext cx="4352479" cy="4936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584" y="2935188"/>
            <a:ext cx="4510980" cy="1323529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4933950" y="123825"/>
            <a:ext cx="23317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250" b="1" spc="60" kern="0" dirty="0">
                <a:solidFill>
                  <a:srgbClr val="1C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Analysis: Interactive Stages of Memory &amp; Their Applications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-1200180" y="952500"/>
            <a:ext cx="8949690" cy="30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Theoretical Critique</a:t>
            </a:r>
            <a:endParaRPr lang="en-US" sz="2025" dirty="0"/>
          </a:p>
        </p:txBody>
      </p:sp>
      <p:sp>
        <p:nvSpPr>
          <p:cNvPr id="9" name="Text 2"/>
          <p:cNvSpPr/>
          <p:nvPr/>
        </p:nvSpPr>
        <p:spPr>
          <a:xfrm>
            <a:off x="4620533" y="952500"/>
            <a:ext cx="921258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950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Practical Applications</a:t>
            </a:r>
            <a:endParaRPr lang="en-US" sz="1950" dirty="0"/>
          </a:p>
        </p:txBody>
      </p:sp>
      <p:sp>
        <p:nvSpPr>
          <p:cNvPr id="10" name="Text 3"/>
          <p:cNvSpPr/>
          <p:nvPr/>
        </p:nvSpPr>
        <p:spPr>
          <a:xfrm>
            <a:off x="590550" y="1562100"/>
            <a:ext cx="9521190" cy="2104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E9A0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Non-Linear Relationship Between Memory Stages</a:t>
            </a:r>
            <a:endParaRPr lang="en-US" sz="1275" dirty="0"/>
          </a:p>
        </p:txBody>
      </p:sp>
      <p:sp>
        <p:nvSpPr>
          <p:cNvPr id="11" name="Text 4"/>
          <p:cNvSpPr/>
          <p:nvPr/>
        </p:nvSpPr>
        <p:spPr>
          <a:xfrm>
            <a:off x="6562725" y="1562100"/>
            <a:ext cx="475488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E9A0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Active Learning Strategies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90550" y="4476750"/>
            <a:ext cx="548640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E9A0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Concept of Reconsolidation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6562725" y="4476750"/>
            <a:ext cx="5634990" cy="2104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E9A0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in Psychotherapy</a:t>
            </a:r>
            <a:endParaRPr lang="en-US" sz="1275" dirty="0"/>
          </a:p>
        </p:txBody>
      </p:sp>
      <p:sp>
        <p:nvSpPr>
          <p:cNvPr id="14" name="Text 7"/>
          <p:cNvSpPr/>
          <p:nvPr/>
        </p:nvSpPr>
        <p:spPr>
          <a:xfrm>
            <a:off x="7172325" y="5848350"/>
            <a:ext cx="5186363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How can the concept of 'reconsolidation'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change our understanding of memory plasticity, particularly in the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context of trauma therapy? What are the potential ethical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challenges of manipulating memories?</a:t>
            </a:r>
            <a:endParaRPr lang="en-US" sz="975" dirty="0"/>
          </a:p>
        </p:txBody>
      </p:sp>
      <p:sp>
        <p:nvSpPr>
          <p:cNvPr id="15" name="Text 8"/>
          <p:cNvSpPr/>
          <p:nvPr/>
        </p:nvSpPr>
        <p:spPr>
          <a:xfrm>
            <a:off x="6562725" y="1838325"/>
            <a:ext cx="6003578" cy="93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Deep semantic encoding requires actively linking new information to existing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knowledge. Rather than rote memorisation, learners should construct rich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 networks through analogies, metaphors, and real-world examples. This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approach not only enhances retention but develops a deeper and more flexible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of concepts.</a:t>
            </a:r>
            <a:endParaRPr lang="en-US" sz="1050" dirty="0"/>
          </a:p>
        </p:txBody>
      </p:sp>
      <p:sp>
        <p:nvSpPr>
          <p:cNvPr id="16" name="Text 9"/>
          <p:cNvSpPr/>
          <p:nvPr/>
        </p:nvSpPr>
        <p:spPr>
          <a:xfrm>
            <a:off x="590550" y="4752975"/>
            <a:ext cx="5846415" cy="86692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revolutionary discovery that the act of retrieval itself can modify the stored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trace challenges traditional assumptions about the stability of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consolidated memories. When a traumatic memory is activated in a safe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therapeutic environment, it becomes modifiable — allowing therapists to 'rewrite'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painful aspects of the memory and reduce its negative emotional impact.</a:t>
            </a:r>
            <a:endParaRPr lang="en-US" sz="975" dirty="0"/>
          </a:p>
        </p:txBody>
      </p:sp>
      <p:sp>
        <p:nvSpPr>
          <p:cNvPr id="17" name="Text 10"/>
          <p:cNvSpPr/>
          <p:nvPr/>
        </p:nvSpPr>
        <p:spPr>
          <a:xfrm>
            <a:off x="6562725" y="4752975"/>
            <a:ext cx="6013996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concept of reconsolidation has revolutionary implications for treating trauma-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related memory disorders. When a traumatic memory is activated in a safe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therapeutic environment, it becomes modifiable — allowing therapists to 'rewrite'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painful aspects of the memory and reduce its negative emotional impact.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263" y="5143500"/>
            <a:ext cx="6839694" cy="1330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075" y="4183261"/>
            <a:ext cx="463153" cy="500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98" y="4334173"/>
            <a:ext cx="329059" cy="4525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71" y="3278088"/>
            <a:ext cx="511969" cy="294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322213"/>
            <a:ext cx="231577" cy="239911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590550" y="666750"/>
            <a:ext cx="26060400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962"/>
              </a:lnSpc>
              <a:buNone/>
            </a:pPr>
            <a:r>
              <a:rPr lang="en-US" sz="285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Multi-Store Model of Memory (MSM) &amp; the Sensory Register</a:t>
            </a:r>
            <a:endParaRPr lang="en-US" sz="2850" dirty="0"/>
          </a:p>
        </p:txBody>
      </p:sp>
      <p:sp>
        <p:nvSpPr>
          <p:cNvPr id="9" name="Text 1"/>
          <p:cNvSpPr/>
          <p:nvPr/>
        </p:nvSpPr>
        <p:spPr>
          <a:xfrm>
            <a:off x="590550" y="1219200"/>
            <a:ext cx="19030950" cy="30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21468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Atkinson &amp; Shiffrin (1968): The Multi-Store Model of Memory</a:t>
            </a:r>
            <a:endParaRPr lang="en-US" sz="2025" dirty="0"/>
          </a:p>
        </p:txBody>
      </p:sp>
      <p:sp>
        <p:nvSpPr>
          <p:cNvPr id="10" name="Text 2"/>
          <p:cNvSpPr/>
          <p:nvPr/>
        </p:nvSpPr>
        <p:spPr>
          <a:xfrm>
            <a:off x="590550" y="2524125"/>
            <a:ext cx="10058400" cy="27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95"/>
              </a:lnSpc>
              <a:buNone/>
            </a:pPr>
            <a:r>
              <a:rPr lang="en-US" sz="165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Sensory Register — The First Gateway</a:t>
            </a:r>
            <a:endParaRPr lang="en-US" sz="1650" dirty="0"/>
          </a:p>
        </p:txBody>
      </p:sp>
      <p:sp>
        <p:nvSpPr>
          <p:cNvPr id="11" name="Text 3"/>
          <p:cNvSpPr/>
          <p:nvPr/>
        </p:nvSpPr>
        <p:spPr>
          <a:xfrm>
            <a:off x="6324600" y="2590800"/>
            <a:ext cx="9601200" cy="2661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95"/>
              </a:lnSpc>
              <a:buNone/>
            </a:pPr>
            <a:r>
              <a:rPr lang="en-US" sz="157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Attention as a Critical Cognitive Filter</a:t>
            </a:r>
            <a:endParaRPr lang="en-US" sz="1575" dirty="0"/>
          </a:p>
        </p:txBody>
      </p:sp>
      <p:sp>
        <p:nvSpPr>
          <p:cNvPr id="12" name="Text 4"/>
          <p:cNvSpPr/>
          <p:nvPr/>
        </p:nvSpPr>
        <p:spPr>
          <a:xfrm>
            <a:off x="590550" y="333375"/>
            <a:ext cx="232029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2</a:t>
            </a:r>
            <a:endParaRPr lang="en-US" sz="1575" dirty="0"/>
          </a:p>
        </p:txBody>
      </p:sp>
      <p:sp>
        <p:nvSpPr>
          <p:cNvPr id="13" name="Text 5"/>
          <p:cNvSpPr/>
          <p:nvPr/>
        </p:nvSpPr>
        <p:spPr>
          <a:xfrm>
            <a:off x="590550" y="1600200"/>
            <a:ext cx="12677775" cy="7545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1"/>
              </a:lnSpc>
              <a:buNone/>
            </a:pPr>
            <a:r>
              <a:rPr lang="en-US" sz="14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Multi-Store Model represents the first systematic attempt to map a comprehensive structural framework of human memory. This</a:t>
            </a:r>
            <a:pPr indent="0" marL="0">
              <a:lnSpc>
                <a:spcPts val="1981"/>
              </a:lnSpc>
              <a:buNone/>
            </a:pPr>
            <a:r>
              <a:rPr lang="en-US" sz="14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1"/>
              </a:lnSpc>
              <a:buNone/>
            </a:pPr>
            <a:r>
              <a:rPr lang="en-US" sz="14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pioneering model emerged during the 'cognitive revolution' of the 1960s, using computational metaphors to understand the mind as</a:t>
            </a:r>
            <a:pPr indent="0" marL="0">
              <a:lnSpc>
                <a:spcPts val="1981"/>
              </a:lnSpc>
              <a:buNone/>
            </a:pPr>
            <a:r>
              <a:rPr lang="en-US" sz="14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81"/>
              </a:lnSpc>
              <a:buNone/>
            </a:pPr>
            <a:r>
              <a:rPr lang="en-US" sz="1425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linear, organised information-processing system.</a:t>
            </a:r>
            <a:endParaRPr lang="en-US" sz="1425" dirty="0"/>
          </a:p>
        </p:txBody>
      </p:sp>
      <p:sp>
        <p:nvSpPr>
          <p:cNvPr id="14" name="Text 6"/>
          <p:cNvSpPr/>
          <p:nvPr/>
        </p:nvSpPr>
        <p:spPr>
          <a:xfrm>
            <a:off x="1323975" y="3038475"/>
            <a:ext cx="4526280" cy="18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58"/>
              </a:lnSpc>
              <a:buNone/>
            </a:pPr>
            <a:r>
              <a:rPr lang="en-US" sz="1350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Iconic Memory (Visual)</a:t>
            </a:r>
            <a:endParaRPr lang="en-US" sz="1350" dirty="0"/>
          </a:p>
        </p:txBody>
      </p:sp>
      <p:sp>
        <p:nvSpPr>
          <p:cNvPr id="15" name="Text 7"/>
          <p:cNvSpPr/>
          <p:nvPr/>
        </p:nvSpPr>
        <p:spPr>
          <a:xfrm>
            <a:off x="1323975" y="4171950"/>
            <a:ext cx="4663440" cy="17487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77"/>
              </a:lnSpc>
              <a:buNone/>
            </a:pPr>
            <a:r>
              <a:rPr lang="en-US" sz="1275" b="1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Echoic Memory (Auditory)</a:t>
            </a:r>
            <a:endParaRPr lang="en-US" sz="1275" dirty="0"/>
          </a:p>
        </p:txBody>
      </p:sp>
      <p:sp>
        <p:nvSpPr>
          <p:cNvPr id="16" name="Text 8"/>
          <p:cNvSpPr/>
          <p:nvPr/>
        </p:nvSpPr>
        <p:spPr>
          <a:xfrm>
            <a:off x="6324600" y="2933700"/>
            <a:ext cx="6234113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Attention operates as a selective mechanism that determines which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merits further processing. This cognitive filter is essential to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prevent the system from being overwhelmed by an endless stream of sensory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data, allowing the mind to focus on relevant and important information.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6810375" y="4133850"/>
            <a:ext cx="5332958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might individual differences in attentional capacity affect the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efficiency of the sensory register in processing complex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environmental information?</a:t>
            </a:r>
            <a:endParaRPr lang="en-US" sz="1200" dirty="0"/>
          </a:p>
        </p:txBody>
      </p:sp>
      <p:sp>
        <p:nvSpPr>
          <p:cNvPr id="18" name="Text 10"/>
          <p:cNvSpPr/>
          <p:nvPr/>
        </p:nvSpPr>
        <p:spPr>
          <a:xfrm>
            <a:off x="1323975" y="3267075"/>
            <a:ext cx="4735711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High-capacity storage system for raw visual information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Very brief duration: less than 500 milliseconds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Retains a temporary mental image of what was just seen</a:t>
            </a:r>
            <a:endParaRPr lang="en-US" sz="1200" dirty="0"/>
          </a:p>
        </p:txBody>
      </p:sp>
      <p:sp>
        <p:nvSpPr>
          <p:cNvPr id="19" name="Text 11"/>
          <p:cNvSpPr/>
          <p:nvPr/>
        </p:nvSpPr>
        <p:spPr>
          <a:xfrm>
            <a:off x="1323975" y="4410075"/>
            <a:ext cx="3970883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Processes unfiltered auditory information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Relatively longer duration: 2–4 seconds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620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Allows mental 'replay' of recently heard sounds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61" y="6117282"/>
            <a:ext cx="390079" cy="370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761" y="4875907"/>
            <a:ext cx="390079" cy="3839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475" y="2750046"/>
            <a:ext cx="4254996" cy="2119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761" y="1289298"/>
            <a:ext cx="390079" cy="3908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1388" y="5260032"/>
            <a:ext cx="1341090" cy="72687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5260032"/>
            <a:ext cx="950863" cy="7131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5184" y="3408313"/>
            <a:ext cx="3316188" cy="139898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690" y="2372767"/>
            <a:ext cx="402282" cy="3908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690" y="1275457"/>
            <a:ext cx="402282" cy="3908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169" y="191988"/>
            <a:ext cx="463153" cy="528042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3638550" y="123825"/>
            <a:ext cx="8402836" cy="7182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28"/>
              </a:lnSpc>
              <a:buNone/>
            </a:pPr>
            <a:r>
              <a:rPr lang="en-US" sz="2175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Evidence for the Sensory Register:</a:t>
            </a:r>
            <a:pPr algn="ctr" indent="0" marL="0">
              <a:lnSpc>
                <a:spcPts val="2828"/>
              </a:lnSpc>
              <a:buNone/>
            </a:pPr>
            <a:r>
              <a:rPr lang="en-US" sz="2175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828"/>
              </a:lnSpc>
              <a:buNone/>
            </a:pPr>
            <a:r>
              <a:rPr lang="en-US" sz="2175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Sperling's (1960) Study</a:t>
            </a:r>
            <a:endParaRPr lang="en-US" sz="2175" dirty="0"/>
          </a:p>
        </p:txBody>
      </p:sp>
      <p:sp>
        <p:nvSpPr>
          <p:cNvPr id="14" name="Text 1"/>
          <p:cNvSpPr/>
          <p:nvPr/>
        </p:nvSpPr>
        <p:spPr>
          <a:xfrm>
            <a:off x="-1060609" y="923925"/>
            <a:ext cx="1789938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2632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Analysis of Whole and Partial Report Experiments as Decisive Evidence for Iconic Memory</a:t>
            </a:r>
            <a:endParaRPr lang="en-US" sz="1350" dirty="0"/>
          </a:p>
        </p:txBody>
      </p:sp>
      <p:sp>
        <p:nvSpPr>
          <p:cNvPr id="15" name="Text 2"/>
          <p:cNvSpPr/>
          <p:nvPr/>
        </p:nvSpPr>
        <p:spPr>
          <a:xfrm>
            <a:off x="6810375" y="1362075"/>
            <a:ext cx="621792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Revolutionary Results &amp; Analysis</a:t>
            </a:r>
            <a:endParaRPr lang="en-US" sz="1275" dirty="0"/>
          </a:p>
        </p:txBody>
      </p:sp>
      <p:sp>
        <p:nvSpPr>
          <p:cNvPr id="16" name="Text 3"/>
          <p:cNvSpPr/>
          <p:nvPr/>
        </p:nvSpPr>
        <p:spPr>
          <a:xfrm>
            <a:off x="6810375" y="4991100"/>
            <a:ext cx="563499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Deep Theoretical Implications</a:t>
            </a:r>
            <a:endParaRPr lang="en-US" sz="1275" dirty="0"/>
          </a:p>
        </p:txBody>
      </p:sp>
      <p:sp>
        <p:nvSpPr>
          <p:cNvPr id="17" name="Text 4"/>
          <p:cNvSpPr/>
          <p:nvPr/>
        </p:nvSpPr>
        <p:spPr>
          <a:xfrm>
            <a:off x="895350" y="333375"/>
            <a:ext cx="2252663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Session 2: Sensory Register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&amp; Iconic Memory</a:t>
            </a:r>
            <a:endParaRPr lang="en-US" sz="975" dirty="0"/>
          </a:p>
        </p:txBody>
      </p:sp>
      <p:sp>
        <p:nvSpPr>
          <p:cNvPr id="18" name="Text 5"/>
          <p:cNvSpPr/>
          <p:nvPr/>
        </p:nvSpPr>
        <p:spPr>
          <a:xfrm>
            <a:off x="895350" y="2457450"/>
            <a:ext cx="582930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Innovative Experimental Design</a:t>
            </a:r>
            <a:endParaRPr lang="en-US" sz="1275" dirty="0"/>
          </a:p>
        </p:txBody>
      </p:sp>
      <p:sp>
        <p:nvSpPr>
          <p:cNvPr id="19" name="Text 6"/>
          <p:cNvSpPr/>
          <p:nvPr/>
        </p:nvSpPr>
        <p:spPr>
          <a:xfrm>
            <a:off x="6810375" y="1628775"/>
            <a:ext cx="583584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Scientific Interpretation of the Paradox: The fundamental difference between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 reveals the dual nature of iconic memory:</a:t>
            </a:r>
            <a:endParaRPr lang="en-US" sz="1050" dirty="0"/>
          </a:p>
        </p:txBody>
      </p:sp>
      <p:sp>
        <p:nvSpPr>
          <p:cNvPr id="20" name="Text 7"/>
          <p:cNvSpPr/>
          <p:nvPr/>
        </p:nvSpPr>
        <p:spPr>
          <a:xfrm>
            <a:off x="6810375" y="2047875"/>
            <a:ext cx="5741640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High Capacity: The entire grid is temporarily available in iconic memory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Rapid Decay: Information fades before participants can transfer it all to STM</a:t>
            </a:r>
            <a:endParaRPr lang="en-US" sz="975" dirty="0"/>
          </a:p>
        </p:txBody>
      </p:sp>
      <p:sp>
        <p:nvSpPr>
          <p:cNvPr id="21" name="Text 8"/>
          <p:cNvSpPr/>
          <p:nvPr/>
        </p:nvSpPr>
        <p:spPr>
          <a:xfrm>
            <a:off x="895350" y="1323975"/>
            <a:ext cx="5689253" cy="7337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Sperling's 1960 study is considered one of the most important studies in the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history of cognitive psychology, providing the first conclusive experimental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evidence for the existence of iconic memory. Sperling used an innovative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methodology comparing two types of recall to test his hypothesis about the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vast capacity and brief duration of the visual sensory register.</a:t>
            </a:r>
            <a:endParaRPr lang="en-US" sz="1050" dirty="0"/>
          </a:p>
        </p:txBody>
      </p:sp>
      <p:sp>
        <p:nvSpPr>
          <p:cNvPr id="22" name="Text 9"/>
          <p:cNvSpPr/>
          <p:nvPr/>
        </p:nvSpPr>
        <p:spPr>
          <a:xfrm>
            <a:off x="6810375" y="5267325"/>
            <a:ext cx="5699671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study provides conclusive evidence that the sensory register is a separate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system from STM, with entirely distinct characteristics in terms of capacity and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duration.</a:t>
            </a:r>
            <a:endParaRPr lang="en-US" sz="975" dirty="0"/>
          </a:p>
        </p:txBody>
      </p:sp>
      <p:sp>
        <p:nvSpPr>
          <p:cNvPr id="23" name="Text 10"/>
          <p:cNvSpPr/>
          <p:nvPr/>
        </p:nvSpPr>
        <p:spPr>
          <a:xfrm>
            <a:off x="895350" y="2733675"/>
            <a:ext cx="5678686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Basic Procedure: Sperling presented participants with a grid of three rows,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each containing four letters, for only 50 milliseconds — a period too brief to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allow eye movements or deliberate conscious processing.</a:t>
            </a:r>
            <a:endParaRPr lang="en-US" sz="1050" dirty="0"/>
          </a:p>
        </p:txBody>
      </p:sp>
      <p:sp>
        <p:nvSpPr>
          <p:cNvPr id="24" name="Text 11"/>
          <p:cNvSpPr/>
          <p:nvPr/>
        </p:nvSpPr>
        <p:spPr>
          <a:xfrm>
            <a:off x="6810375" y="6019800"/>
            <a:ext cx="5835848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 question: How do you explain the discrepancy between participants'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ability to recall 9 letters in partial report vs. only 4-5 in whole report? What does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reveal about the nature of processing in the sensory register?</a:t>
            </a:r>
            <a:endParaRPr lang="en-US" sz="975" dirty="0"/>
          </a:p>
        </p:txBody>
      </p:sp>
      <p:sp>
        <p:nvSpPr>
          <p:cNvPr id="25" name="Text 12"/>
          <p:cNvSpPr/>
          <p:nvPr/>
        </p:nvSpPr>
        <p:spPr>
          <a:xfrm>
            <a:off x="1381125" y="5334000"/>
            <a:ext cx="1582043" cy="7426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Participants asked to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recall all letters.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Result: Only 4-5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letters recalled out of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12.</a:t>
            </a:r>
            <a:endParaRPr lang="en-US" sz="975" dirty="0"/>
          </a:p>
        </p:txBody>
      </p:sp>
      <p:sp>
        <p:nvSpPr>
          <p:cNvPr id="26" name="Text 13"/>
          <p:cNvSpPr/>
          <p:nvPr/>
        </p:nvSpPr>
        <p:spPr>
          <a:xfrm>
            <a:off x="4248150" y="5334000"/>
            <a:ext cx="1969740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 auditory tone cued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participants to recall one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specific row.</a:t>
            </a:r>
            <a:endParaRPr lang="en-US" sz="1125" dirty="0"/>
          </a:p>
        </p:txBody>
      </p:sp>
      <p:sp>
        <p:nvSpPr>
          <p:cNvPr id="27" name="Text 14"/>
          <p:cNvSpPr/>
          <p:nvPr/>
        </p:nvSpPr>
        <p:spPr>
          <a:xfrm>
            <a:off x="3819525" y="6019800"/>
            <a:ext cx="2409825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Estimated total accessible:</a:t>
            </a:r>
            <a:pPr algn="ctr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~9 out of 12 letters (12 × 75%).</a:t>
            </a:r>
            <a:endParaRPr lang="en-US" sz="1050" dirty="0"/>
          </a:p>
        </p:txBody>
      </p:sp>
      <p:sp>
        <p:nvSpPr>
          <p:cNvPr id="28" name="Text 15"/>
          <p:cNvSpPr/>
          <p:nvPr/>
        </p:nvSpPr>
        <p:spPr>
          <a:xfrm>
            <a:off x="8515350" y="3248025"/>
            <a:ext cx="2902148" cy="2970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Performance declines rapidly with delay,</a:t>
            </a:r>
            <a:pPr algn="ctr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21212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approaching whole report level.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188" y="5966371"/>
            <a:ext cx="438894" cy="4388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94" y="5966371"/>
            <a:ext cx="438894" cy="4388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573" y="1769269"/>
            <a:ext cx="3206353" cy="344269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7465263" y="219075"/>
            <a:ext cx="2836926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825"/>
              </a:lnSpc>
              <a:buNone/>
            </a:pPr>
            <a:r>
              <a:rPr lang="en-US" sz="255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Evaluation of the Sensory Register &amp; User Interface Applications</a:t>
            </a:r>
            <a:endParaRPr lang="en-US" sz="2550" dirty="0"/>
          </a:p>
        </p:txBody>
      </p:sp>
      <p:sp>
        <p:nvSpPr>
          <p:cNvPr id="7" name="Text 1"/>
          <p:cNvSpPr/>
          <p:nvPr/>
        </p:nvSpPr>
        <p:spPr>
          <a:xfrm>
            <a:off x="256163" y="1352550"/>
            <a:ext cx="40805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E9F5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Analysis</a:t>
            </a:r>
            <a:endParaRPr lang="en-US" sz="1575" dirty="0"/>
          </a:p>
        </p:txBody>
      </p:sp>
      <p:sp>
        <p:nvSpPr>
          <p:cNvPr id="8" name="Text 2"/>
          <p:cNvSpPr/>
          <p:nvPr/>
        </p:nvSpPr>
        <p:spPr>
          <a:xfrm>
            <a:off x="-2036936" y="647700"/>
            <a:ext cx="17087850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81"/>
              </a:lnSpc>
              <a:buNone/>
            </a:pPr>
            <a:r>
              <a:rPr lang="en-US" sz="172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Theory to Practical Application in Digital Experience Design</a:t>
            </a:r>
            <a:endParaRPr lang="en-US" sz="1725" dirty="0"/>
          </a:p>
        </p:txBody>
      </p:sp>
      <p:sp>
        <p:nvSpPr>
          <p:cNvPr id="9" name="Text 3"/>
          <p:cNvSpPr/>
          <p:nvPr/>
        </p:nvSpPr>
        <p:spPr>
          <a:xfrm>
            <a:off x="8277225" y="1352550"/>
            <a:ext cx="3970883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E9F5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UI Applications — Design Principles</a:t>
            </a:r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E9F5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E9F5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the Sensory Register</a:t>
            </a:r>
            <a:endParaRPr lang="en-US" sz="1575" dirty="0"/>
          </a:p>
        </p:txBody>
      </p:sp>
      <p:sp>
        <p:nvSpPr>
          <p:cNvPr id="10" name="Text 4"/>
          <p:cNvSpPr/>
          <p:nvPr/>
        </p:nvSpPr>
        <p:spPr>
          <a:xfrm>
            <a:off x="1867332" y="1381125"/>
            <a:ext cx="8903970" cy="2497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67"/>
              </a:lnSpc>
              <a:buNone/>
            </a:pPr>
            <a:r>
              <a:rPr lang="en-US" sz="1425" b="1" dirty="0">
                <a:solidFill>
                  <a:srgbClr val="E9F5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Flow through Sensory Register</a:t>
            </a:r>
            <a:endParaRPr lang="en-US" sz="1425" dirty="0"/>
          </a:p>
        </p:txBody>
      </p:sp>
      <p:sp>
        <p:nvSpPr>
          <p:cNvPr id="11" name="Text 5"/>
          <p:cNvSpPr/>
          <p:nvPr/>
        </p:nvSpPr>
        <p:spPr>
          <a:xfrm>
            <a:off x="-893981" y="1819275"/>
            <a:ext cx="5966460" cy="2195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28"/>
              </a:lnSpc>
              <a:buNone/>
            </a:pPr>
            <a:r>
              <a:rPr lang="en-US" sz="135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Academic Excellence Framework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-630094" y="3276600"/>
            <a:ext cx="4663440" cy="20731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32"/>
              </a:lnSpc>
              <a:buNone/>
            </a:pPr>
            <a:r>
              <a:rPr lang="en-US" sz="12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Methodological Strengths</a:t>
            </a:r>
            <a:endParaRPr lang="en-US" sz="1275" dirty="0"/>
          </a:p>
        </p:txBody>
      </p:sp>
      <p:sp>
        <p:nvSpPr>
          <p:cNvPr id="13" name="Text 7"/>
          <p:cNvSpPr/>
          <p:nvPr/>
        </p:nvSpPr>
        <p:spPr>
          <a:xfrm>
            <a:off x="-561082" y="4371975"/>
            <a:ext cx="3886200" cy="20731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32"/>
              </a:lnSpc>
              <a:buNone/>
            </a:pPr>
            <a:r>
              <a:rPr lang="en-US" sz="12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Limitations</a:t>
            </a:r>
            <a:endParaRPr lang="en-US" sz="1275" dirty="0"/>
          </a:p>
        </p:txBody>
      </p:sp>
      <p:sp>
        <p:nvSpPr>
          <p:cNvPr id="14" name="Text 8"/>
          <p:cNvSpPr/>
          <p:nvPr/>
        </p:nvSpPr>
        <p:spPr>
          <a:xfrm>
            <a:off x="7049423" y="2114550"/>
            <a:ext cx="5966460" cy="2195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28"/>
              </a:lnSpc>
              <a:buNone/>
            </a:pPr>
            <a:r>
              <a:rPr lang="en-US" sz="135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of Iconic Memory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7107019" y="3962400"/>
            <a:ext cx="5966460" cy="2195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28"/>
              </a:lnSpc>
              <a:buNone/>
            </a:pPr>
            <a:r>
              <a:rPr lang="en-US" sz="135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of Echoic Memory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962025" y="5781675"/>
            <a:ext cx="466344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Evidence-Based UX Design</a:t>
            </a:r>
            <a:endParaRPr lang="en-US" sz="1275" dirty="0"/>
          </a:p>
        </p:txBody>
      </p:sp>
      <p:sp>
        <p:nvSpPr>
          <p:cNvPr id="17" name="Text 11"/>
          <p:cNvSpPr/>
          <p:nvPr/>
        </p:nvSpPr>
        <p:spPr>
          <a:xfrm>
            <a:off x="6934200" y="5781675"/>
            <a:ext cx="369189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</a:t>
            </a:r>
            <a:endParaRPr lang="en-US" sz="1275" dirty="0"/>
          </a:p>
        </p:txBody>
      </p:sp>
      <p:sp>
        <p:nvSpPr>
          <p:cNvPr id="18" name="Text 12"/>
          <p:cNvSpPr/>
          <p:nvPr/>
        </p:nvSpPr>
        <p:spPr>
          <a:xfrm>
            <a:off x="533400" y="2114550"/>
            <a:ext cx="3792736" cy="9510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achieve excellence in sensory register analysis, one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must move beyond simple description to critical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evaluation of empirical evidence. Sperling's 1960 study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 only revealed the existence of iconic memory but also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highlighted the interaction mechanism between high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capacity and short duration.</a:t>
            </a:r>
            <a:endParaRPr lang="en-US" sz="975" dirty="0"/>
          </a:p>
        </p:txBody>
      </p:sp>
      <p:sp>
        <p:nvSpPr>
          <p:cNvPr id="19" name="Text 13"/>
          <p:cNvSpPr/>
          <p:nvPr/>
        </p:nvSpPr>
        <p:spPr>
          <a:xfrm>
            <a:off x="533400" y="3571875"/>
            <a:ext cx="3604171" cy="5851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Precise experimental control over display time (50ms)</a:t>
            </a:r>
            <a:pPr algn="l" indent="0" marL="0">
              <a:lnSpc>
                <a:spcPts val="1152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2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Inventive distinction between whole and partial reports</a:t>
            </a:r>
            <a:pPr algn="l" indent="0" marL="0">
              <a:lnSpc>
                <a:spcPts val="1152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2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Ability to measure effective capacity vs. reported</a:t>
            </a:r>
            <a:pPr algn="l" indent="0" marL="0">
              <a:lnSpc>
                <a:spcPts val="1152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2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capacity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533400" y="4648200"/>
            <a:ext cx="3646140" cy="8535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Reliance on artificial stimuli (random letters)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Lack of consideration for contextual and semantic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influences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Inadequacy in explaining individual differences in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8639175" y="2409825"/>
            <a:ext cx="3604171" cy="11949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Flash Notifications: Visually designed notifications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lasting 300-500ms to attract attention without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overwhelming the user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Visual Feedback: Using rapid visual changes to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confirm user actions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Loading Animations: Applying visual continuity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44"/>
              </a:lnSpc>
              <a:buNone/>
            </a:pPr>
            <a:r>
              <a:rPr lang="en-US" sz="10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principles to enhance the waiting experience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8639175" y="4257675"/>
            <a:ext cx="3415605" cy="9510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Audio Cues: Designing audio signals lasting 2-4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seconds to ensure effective processing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Voice Interface: Improving speech recognition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systems using echoic memory characteristics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Alert Systems: Developing multi-modal alerts that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48"/>
              </a:lnSpc>
              <a:buNone/>
            </a:pPr>
            <a:r>
              <a:rPr lang="en-US" sz="9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consider attentional limitations</a:t>
            </a:r>
            <a:endParaRPr lang="en-US" sz="975" dirty="0"/>
          </a:p>
        </p:txBody>
      </p:sp>
      <p:sp>
        <p:nvSpPr>
          <p:cNvPr id="23" name="Text 17"/>
          <p:cNvSpPr/>
          <p:nvPr/>
        </p:nvSpPr>
        <p:spPr>
          <a:xfrm>
            <a:off x="962025" y="6010275"/>
            <a:ext cx="5469136" cy="5210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sensory register characteristics allows UX designers to</a:t>
            </a:r>
            <a:pPr algn="l"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create interfaces that align with users' natural cognitive abilities,</a:t>
            </a:r>
            <a:pPr algn="l"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reducing cognitive load and enhancing usability.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6934200" y="6010275"/>
            <a:ext cx="5175796" cy="48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our understanding of sensory register limitations guide the</a:t>
            </a:r>
            <a:pPr algn="l"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design of more effective digital learning environments that account</a:t>
            </a:r>
            <a:pPr algn="l"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students' cognitive capacities?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059" y="6117282"/>
            <a:ext cx="536377" cy="5143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992" y="1755577"/>
            <a:ext cx="3108871" cy="822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757" y="3895279"/>
            <a:ext cx="889992" cy="898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165" y="2818507"/>
            <a:ext cx="816769" cy="9051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482" y="1584127"/>
            <a:ext cx="2889498" cy="114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98" y="1673275"/>
            <a:ext cx="3364855" cy="528042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962025" y="142875"/>
            <a:ext cx="11273730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3: Short-Term Memory (STM): Characteristics &amp; Limitations</a:t>
            </a:r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STM as the ‘Mental Workspace’ of Conscious Awareness</a:t>
            </a:r>
            <a:endParaRPr lang="en-US" sz="2100" dirty="0"/>
          </a:p>
        </p:txBody>
      </p:sp>
      <p:sp>
        <p:nvSpPr>
          <p:cNvPr id="10" name="Text 1"/>
          <p:cNvSpPr/>
          <p:nvPr/>
        </p:nvSpPr>
        <p:spPr>
          <a:xfrm>
            <a:off x="-128588" y="1104900"/>
            <a:ext cx="470535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 Capacity (Limited)</a:t>
            </a:r>
            <a:endParaRPr lang="en-US" sz="1425" dirty="0"/>
          </a:p>
        </p:txBody>
      </p:sp>
      <p:sp>
        <p:nvSpPr>
          <p:cNvPr id="11" name="Text 2"/>
          <p:cNvSpPr/>
          <p:nvPr/>
        </p:nvSpPr>
        <p:spPr>
          <a:xfrm>
            <a:off x="4054257" y="1104900"/>
            <a:ext cx="427101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 Duration (Short)</a:t>
            </a:r>
            <a:endParaRPr lang="en-US" sz="1425" dirty="0"/>
          </a:p>
        </p:txBody>
      </p:sp>
      <p:sp>
        <p:nvSpPr>
          <p:cNvPr id="12" name="Text 3"/>
          <p:cNvSpPr/>
          <p:nvPr/>
        </p:nvSpPr>
        <p:spPr>
          <a:xfrm>
            <a:off x="6705064" y="1104900"/>
            <a:ext cx="709422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 Acoustic Coding (Sound-based)</a:t>
            </a:r>
            <a:endParaRPr lang="en-US" sz="1425" dirty="0"/>
          </a:p>
        </p:txBody>
      </p:sp>
      <p:sp>
        <p:nvSpPr>
          <p:cNvPr id="13" name="Text 4"/>
          <p:cNvSpPr/>
          <p:nvPr/>
        </p:nvSpPr>
        <p:spPr>
          <a:xfrm>
            <a:off x="3694733" y="5610225"/>
            <a:ext cx="50292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Implications</a:t>
            </a:r>
            <a:endParaRPr lang="en-US" sz="1500" dirty="0"/>
          </a:p>
        </p:txBody>
      </p:sp>
      <p:sp>
        <p:nvSpPr>
          <p:cNvPr id="14" name="Text 5"/>
          <p:cNvSpPr/>
          <p:nvPr/>
        </p:nvSpPr>
        <p:spPr>
          <a:xfrm>
            <a:off x="8763000" y="3619500"/>
            <a:ext cx="289173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B, C, D, E, G, P, T</a:t>
            </a:r>
            <a:pPr algn="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EXF B✔V</a:t>
            </a:r>
            <a:endParaRPr lang="en-US" sz="1875" dirty="0"/>
          </a:p>
        </p:txBody>
      </p:sp>
      <p:sp>
        <p:nvSpPr>
          <p:cNvPr id="15" name="Text 6"/>
          <p:cNvSpPr/>
          <p:nvPr/>
        </p:nvSpPr>
        <p:spPr>
          <a:xfrm>
            <a:off x="813435" y="2476500"/>
            <a:ext cx="2678430" cy="2533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7 ± 2 items</a:t>
            </a:r>
            <a:endParaRPr lang="en-US" sz="1425" dirty="0"/>
          </a:p>
        </p:txBody>
      </p:sp>
      <p:sp>
        <p:nvSpPr>
          <p:cNvPr id="16" name="Text 7"/>
          <p:cNvSpPr/>
          <p:nvPr/>
        </p:nvSpPr>
        <p:spPr>
          <a:xfrm>
            <a:off x="962025" y="2809875"/>
            <a:ext cx="2629793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Magical Number Seven,</a:t>
            </a:r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Plus or Minus Two</a:t>
            </a:r>
            <a:endParaRPr lang="en-US" sz="1350" dirty="0"/>
          </a:p>
        </p:txBody>
      </p:sp>
      <p:sp>
        <p:nvSpPr>
          <p:cNvPr id="17" name="Text 8"/>
          <p:cNvSpPr/>
          <p:nvPr/>
        </p:nvSpPr>
        <p:spPr>
          <a:xfrm>
            <a:off x="5467350" y="2933700"/>
            <a:ext cx="2629793" cy="7201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Without active effort,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fades and is lost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(Peterson &amp; Peterson, 1959)</a:t>
            </a:r>
            <a:endParaRPr lang="en-US" sz="1350" dirty="0"/>
          </a:p>
        </p:txBody>
      </p:sp>
      <p:sp>
        <p:nvSpPr>
          <p:cNvPr id="18" name="Text 9"/>
          <p:cNvSpPr/>
          <p:nvPr/>
        </p:nvSpPr>
        <p:spPr>
          <a:xfrm>
            <a:off x="8277225" y="4476750"/>
            <a:ext cx="3792736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Participants are more prone to confusing</a:t>
            </a:r>
            <a:pPr algn="r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acoustically similar letters — information is</a:t>
            </a:r>
            <a:pPr algn="r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encoded by its sound, not its visual</a:t>
            </a:r>
            <a:pPr algn="r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appearance.</a:t>
            </a:r>
            <a:endParaRPr lang="en-US" sz="1275" dirty="0"/>
          </a:p>
        </p:txBody>
      </p:sp>
      <p:sp>
        <p:nvSpPr>
          <p:cNvPr id="19" name="Text 10"/>
          <p:cNvSpPr/>
          <p:nvPr/>
        </p:nvSpPr>
        <p:spPr>
          <a:xfrm>
            <a:off x="634335" y="3476625"/>
            <a:ext cx="3108960" cy="2134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Chunking Strategy</a:t>
            </a:r>
            <a:endParaRPr lang="en-US" sz="1200" dirty="0"/>
          </a:p>
        </p:txBody>
      </p:sp>
      <p:sp>
        <p:nvSpPr>
          <p:cNvPr id="20" name="Text 11"/>
          <p:cNvSpPr/>
          <p:nvPr/>
        </p:nvSpPr>
        <p:spPr>
          <a:xfrm>
            <a:off x="8886825" y="2809875"/>
            <a:ext cx="2786955" cy="4268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is primarily encoded</a:t>
            </a:r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acoustically (Conrad, 1964)</a:t>
            </a:r>
            <a:endParaRPr lang="en-US" sz="1200" dirty="0"/>
          </a:p>
        </p:txBody>
      </p:sp>
      <p:sp>
        <p:nvSpPr>
          <p:cNvPr id="21" name="Text 12"/>
          <p:cNvSpPr/>
          <p:nvPr/>
        </p:nvSpPr>
        <p:spPr>
          <a:xfrm>
            <a:off x="466725" y="4476750"/>
            <a:ext cx="3782318" cy="8917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STM capacity is approximately 5-9 items.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limited capacity can be overcome by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grouping individual items into larger,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meaningful units — a strategy known as</a:t>
            </a:r>
            <a:endParaRPr lang="en-US" sz="1350" dirty="0"/>
          </a:p>
        </p:txBody>
      </p:sp>
      <p:sp>
        <p:nvSpPr>
          <p:cNvPr id="22" name="Text 13"/>
          <p:cNvSpPr/>
          <p:nvPr/>
        </p:nvSpPr>
        <p:spPr>
          <a:xfrm>
            <a:off x="4429125" y="4933950"/>
            <a:ext cx="3677543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fades within approximately</a:t>
            </a:r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15-30 seconds without active rehearsal.</a:t>
            </a:r>
            <a:endParaRPr lang="en-US" sz="1350" dirty="0"/>
          </a:p>
        </p:txBody>
      </p:sp>
      <p:sp>
        <p:nvSpPr>
          <p:cNvPr id="23" name="Text 14"/>
          <p:cNvSpPr/>
          <p:nvPr/>
        </p:nvSpPr>
        <p:spPr>
          <a:xfrm>
            <a:off x="5467350" y="3990975"/>
            <a:ext cx="2388840" cy="7201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Active maintenance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excesses to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prevents decay in decay.</a:t>
            </a:r>
            <a:endParaRPr lang="en-US" sz="1350" dirty="0"/>
          </a:p>
        </p:txBody>
      </p:sp>
      <p:sp>
        <p:nvSpPr>
          <p:cNvPr id="24" name="Text 15"/>
          <p:cNvSpPr/>
          <p:nvPr/>
        </p:nvSpPr>
        <p:spPr>
          <a:xfrm>
            <a:off x="409575" y="6019800"/>
            <a:ext cx="6171158" cy="6313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limitations explain why we cannot follow a complex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conversation while simultaneously solving a mathematical problem —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both compete for limited STM resources.</a:t>
            </a:r>
            <a:endParaRPr lang="en-US" sz="1275" dirty="0"/>
          </a:p>
        </p:txBody>
      </p:sp>
      <p:sp>
        <p:nvSpPr>
          <p:cNvPr id="25" name="Text 16"/>
          <p:cNvSpPr/>
          <p:nvPr/>
        </p:nvSpPr>
        <p:spPr>
          <a:xfrm>
            <a:off x="7058025" y="6019800"/>
            <a:ext cx="5458718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If STM duration is so brief, how are we able</a:t>
            </a:r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follow a conversation or read a complex sentence? What does</a:t>
            </a:r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suggest about the processes occurring within STM?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69" y="4142184"/>
            <a:ext cx="4925467" cy="250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059" y="1302990"/>
            <a:ext cx="377875" cy="3771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90" y="6172200"/>
            <a:ext cx="377875" cy="3771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098" y="3874740"/>
            <a:ext cx="377875" cy="3908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561" y="2084784"/>
            <a:ext cx="2474863" cy="5485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98" y="1302990"/>
            <a:ext cx="377875" cy="3771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169" y="191988"/>
            <a:ext cx="463153" cy="528042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732532" y="190500"/>
            <a:ext cx="17430750" cy="309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38"/>
              </a:lnSpc>
              <a:buNone/>
            </a:pPr>
            <a:r>
              <a:rPr lang="en-US" sz="187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 on Capacity, Duration &amp; Encoding in Short-Term Memory</a:t>
            </a:r>
            <a:endParaRPr lang="en-US" sz="1875" dirty="0"/>
          </a:p>
        </p:txBody>
      </p:sp>
      <p:sp>
        <p:nvSpPr>
          <p:cNvPr id="11" name="Text 1"/>
          <p:cNvSpPr/>
          <p:nvPr/>
        </p:nvSpPr>
        <p:spPr>
          <a:xfrm>
            <a:off x="1338248" y="571500"/>
            <a:ext cx="12961620" cy="2800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Critical Experimental Evidence for STM Characteristics</a:t>
            </a:r>
            <a:endParaRPr lang="en-US" sz="1575" dirty="0"/>
          </a:p>
        </p:txBody>
      </p:sp>
      <p:sp>
        <p:nvSpPr>
          <p:cNvPr id="12" name="Text 2"/>
          <p:cNvSpPr/>
          <p:nvPr/>
        </p:nvSpPr>
        <p:spPr>
          <a:xfrm>
            <a:off x="895350" y="1362075"/>
            <a:ext cx="8484870" cy="2104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3449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Conrad's Study (1964) — Acoustic Encoding</a:t>
            </a:r>
            <a:endParaRPr lang="en-US" sz="1275" dirty="0"/>
          </a:p>
        </p:txBody>
      </p:sp>
      <p:sp>
        <p:nvSpPr>
          <p:cNvPr id="13" name="Text 3"/>
          <p:cNvSpPr/>
          <p:nvPr/>
        </p:nvSpPr>
        <p:spPr>
          <a:xfrm>
            <a:off x="895350" y="3962400"/>
            <a:ext cx="1010412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3449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Chunking Mechanism — Overcoming Capacity Limitations</a:t>
            </a:r>
            <a:endParaRPr lang="en-US" sz="1275" dirty="0"/>
          </a:p>
        </p:txBody>
      </p:sp>
      <p:sp>
        <p:nvSpPr>
          <p:cNvPr id="14" name="Text 4"/>
          <p:cNvSpPr/>
          <p:nvPr/>
        </p:nvSpPr>
        <p:spPr>
          <a:xfrm>
            <a:off x="6867525" y="1362075"/>
            <a:ext cx="1036320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3449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Peterson &amp; Peterson's Study (1959) — Information Decay</a:t>
            </a:r>
            <a:endParaRPr lang="en-US" sz="1200" dirty="0"/>
          </a:p>
        </p:txBody>
      </p:sp>
      <p:sp>
        <p:nvSpPr>
          <p:cNvPr id="15" name="Text 5"/>
          <p:cNvSpPr/>
          <p:nvPr/>
        </p:nvSpPr>
        <p:spPr>
          <a:xfrm>
            <a:off x="771525" y="295275"/>
            <a:ext cx="225266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Session 5: STM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Characteristics &amp; Evidence</a:t>
            </a:r>
            <a:endParaRPr lang="en-US" sz="1050" dirty="0"/>
          </a:p>
        </p:txBody>
      </p:sp>
      <p:sp>
        <p:nvSpPr>
          <p:cNvPr id="16" name="Text 6"/>
          <p:cNvSpPr/>
          <p:nvPr/>
        </p:nvSpPr>
        <p:spPr>
          <a:xfrm>
            <a:off x="895350" y="1666875"/>
            <a:ext cx="5626298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Conrad presented participants with visual sequences of 6 letters, then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analysed error patterns in immediate recall.</a:t>
            </a:r>
            <a:endParaRPr lang="en-US" sz="1125" dirty="0"/>
          </a:p>
        </p:txBody>
      </p:sp>
      <p:sp>
        <p:nvSpPr>
          <p:cNvPr id="17" name="Text 7"/>
          <p:cNvSpPr/>
          <p:nvPr/>
        </p:nvSpPr>
        <p:spPr>
          <a:xfrm>
            <a:off x="895350" y="4276725"/>
            <a:ext cx="5490121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Chunking allows grouping individual elements into meaningful units,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increasing the functional efficiency of STM without changing its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underlying capacity.</a:t>
            </a:r>
            <a:endParaRPr lang="en-US" sz="1050" dirty="0"/>
          </a:p>
        </p:txBody>
      </p:sp>
      <p:sp>
        <p:nvSpPr>
          <p:cNvPr id="18" name="Text 8"/>
          <p:cNvSpPr/>
          <p:nvPr/>
        </p:nvSpPr>
        <p:spPr>
          <a:xfrm>
            <a:off x="6867525" y="1666875"/>
            <a:ext cx="563686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Participants memorised sets of three letters (e.g., TRG), then counted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backwards from a given number to prevent rehearsal. Recall was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tested at increasing intervals: 3, 6, 9, 12, 15, 18 seconds.</a:t>
            </a:r>
            <a:endParaRPr lang="en-US" sz="1125" dirty="0"/>
          </a:p>
        </p:txBody>
      </p:sp>
      <p:sp>
        <p:nvSpPr>
          <p:cNvPr id="19" name="Text 9"/>
          <p:cNvSpPr/>
          <p:nvPr/>
        </p:nvSpPr>
        <p:spPr>
          <a:xfrm>
            <a:off x="895350" y="4924425"/>
            <a:ext cx="1263015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 1 (Difficult): C-I-A-F-B-I-K-G-B (9 separate letters) ❌</a:t>
            </a:r>
            <a:endParaRPr lang="en-US" sz="1275" dirty="0"/>
          </a:p>
        </p:txBody>
      </p:sp>
      <p:sp>
        <p:nvSpPr>
          <p:cNvPr id="20" name="Text 10"/>
          <p:cNvSpPr/>
          <p:nvPr/>
        </p:nvSpPr>
        <p:spPr>
          <a:xfrm>
            <a:off x="895350" y="5267325"/>
            <a:ext cx="1126998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 2 (Easy): CIA – FBI – KGB (3 meaningful units) ✅</a:t>
            </a:r>
            <a:endParaRPr lang="en-US" sz="1275" dirty="0"/>
          </a:p>
        </p:txBody>
      </p:sp>
      <p:sp>
        <p:nvSpPr>
          <p:cNvPr id="21" name="Text 11"/>
          <p:cNvSpPr/>
          <p:nvPr/>
        </p:nvSpPr>
        <p:spPr>
          <a:xfrm>
            <a:off x="895350" y="5610225"/>
            <a:ext cx="6013996" cy="3351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Chunking utilises knowledge stored in LTM to reorganise information in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STM, illustrating the dynamic interaction between memory systems.</a:t>
            </a:r>
            <a:endParaRPr lang="en-US" sz="1200" dirty="0"/>
          </a:p>
        </p:txBody>
      </p:sp>
      <p:sp>
        <p:nvSpPr>
          <p:cNvPr id="22" name="Text 12"/>
          <p:cNvSpPr/>
          <p:nvPr/>
        </p:nvSpPr>
        <p:spPr>
          <a:xfrm>
            <a:off x="895350" y="6124575"/>
            <a:ext cx="5888236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How does the fact that chunking improves STM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 without increasing its underlying capacity reveal about the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relationship between STM and LTM?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965" y="6117282"/>
            <a:ext cx="426690" cy="425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777" y="5143500"/>
            <a:ext cx="2755255" cy="4182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984" y="5143500"/>
            <a:ext cx="2657773" cy="4182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482" y="658267"/>
            <a:ext cx="585192" cy="5965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8886" y="3847207"/>
            <a:ext cx="4535388" cy="27362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965" y="658267"/>
            <a:ext cx="597396" cy="596503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-4702537" y="123825"/>
            <a:ext cx="22677120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Evaluation of STM Capacity &amp; Educational Applications</a:t>
            </a:r>
            <a:endParaRPr lang="en-US" sz="2400" dirty="0"/>
          </a:p>
        </p:txBody>
      </p:sp>
      <p:sp>
        <p:nvSpPr>
          <p:cNvPr id="10" name="Text 1"/>
          <p:cNvSpPr/>
          <p:nvPr/>
        </p:nvSpPr>
        <p:spPr>
          <a:xfrm>
            <a:off x="838200" y="809625"/>
            <a:ext cx="960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Theoretical Analysis &amp; Critical Evaluation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6810375" y="809625"/>
            <a:ext cx="5280660" cy="2600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Practical Applications</a:t>
            </a:r>
            <a:endParaRPr lang="en-US" sz="1575" dirty="0"/>
          </a:p>
        </p:txBody>
      </p:sp>
      <p:sp>
        <p:nvSpPr>
          <p:cNvPr id="12" name="Text 3"/>
          <p:cNvSpPr/>
          <p:nvPr/>
        </p:nvSpPr>
        <p:spPr>
          <a:xfrm>
            <a:off x="466725" y="1362075"/>
            <a:ext cx="7383780" cy="1991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8"/>
              </a:lnSpc>
              <a:buNone/>
            </a:pPr>
            <a:r>
              <a:rPr lang="en-US" sz="1425" b="1" dirty="0">
                <a:solidFill>
                  <a:srgbClr val="2C3E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Reconsidering the “Magical Number”</a:t>
            </a:r>
            <a:endParaRPr lang="en-US" sz="1425" dirty="0"/>
          </a:p>
        </p:txBody>
      </p:sp>
      <p:sp>
        <p:nvSpPr>
          <p:cNvPr id="13" name="Text 4"/>
          <p:cNvSpPr/>
          <p:nvPr/>
        </p:nvSpPr>
        <p:spPr>
          <a:xfrm>
            <a:off x="6448425" y="1362075"/>
            <a:ext cx="9555480" cy="1991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8"/>
              </a:lnSpc>
              <a:buNone/>
            </a:pPr>
            <a:r>
              <a:rPr lang="en-US" sz="1425" b="1" dirty="0">
                <a:solidFill>
                  <a:srgbClr val="2C3E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Educational Implications of Limited Capacity</a:t>
            </a:r>
            <a:endParaRPr lang="en-US" sz="1425" dirty="0"/>
          </a:p>
        </p:txBody>
      </p:sp>
      <p:sp>
        <p:nvSpPr>
          <p:cNvPr id="14" name="Text 5"/>
          <p:cNvSpPr/>
          <p:nvPr/>
        </p:nvSpPr>
        <p:spPr>
          <a:xfrm>
            <a:off x="466725" y="1666875"/>
            <a:ext cx="5961608" cy="108570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Evolution: From Miller to Cowan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achieve academic distinction, one must move beyond accepting “7±2”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 absolute truth. Contemporary research by 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suggests that the true capacity of STM is closer to 4 chunks, not the 7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originally proposed by Miller.</a:t>
            </a:r>
            <a:endParaRPr lang="en-US" sz="1425" dirty="0"/>
          </a:p>
        </p:txBody>
      </p:sp>
      <p:sp>
        <p:nvSpPr>
          <p:cNvPr id="15" name="Text 6"/>
          <p:cNvSpPr/>
          <p:nvPr/>
        </p:nvSpPr>
        <p:spPr>
          <a:xfrm>
            <a:off x="6448425" y="1666875"/>
            <a:ext cx="6234113" cy="8685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Load Theory in Instructional Design (Sweller):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STM's limited capacity is a central factor in 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Instructional designers must segment information into “chunks” that do not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exceed cognitive processing limits.</a:t>
            </a:r>
            <a:endParaRPr lang="en-US" sz="1425" dirty="0"/>
          </a:p>
        </p:txBody>
      </p:sp>
      <p:sp>
        <p:nvSpPr>
          <p:cNvPr id="16" name="Text 7"/>
          <p:cNvSpPr/>
          <p:nvPr/>
        </p:nvSpPr>
        <p:spPr>
          <a:xfrm>
            <a:off x="466725" y="2905125"/>
            <a:ext cx="6000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Why was Miller’s estimate inflated?</a:t>
            </a:r>
            <a:endParaRPr lang="en-US" sz="1125" dirty="0"/>
          </a:p>
        </p:txBody>
      </p:sp>
      <p:sp>
        <p:nvSpPr>
          <p:cNvPr id="17" name="Text 8"/>
          <p:cNvSpPr/>
          <p:nvPr/>
        </p:nvSpPr>
        <p:spPr>
          <a:xfrm>
            <a:off x="466725" y="3152775"/>
            <a:ext cx="6338888" cy="6514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discrepancy arises because participants in traditional experiments used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subtle rehearsal strategies even in laboratory settings — when these are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controlled for, the true capacity emerges.</a:t>
            </a:r>
            <a:endParaRPr lang="en-US" sz="1425" dirty="0"/>
          </a:p>
        </p:txBody>
      </p:sp>
      <p:sp>
        <p:nvSpPr>
          <p:cNvPr id="18" name="Text 9"/>
          <p:cNvSpPr/>
          <p:nvPr/>
        </p:nvSpPr>
        <p:spPr>
          <a:xfrm>
            <a:off x="6448425" y="2762250"/>
            <a:ext cx="565785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00"/>
              </a:lnSpc>
              <a:buNone/>
            </a:pPr>
            <a:r>
              <a:rPr lang="en-US" sz="112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Practical Application Strategies:</a:t>
            </a:r>
            <a:endParaRPr lang="en-US" sz="1125" dirty="0"/>
          </a:p>
        </p:txBody>
      </p:sp>
      <p:sp>
        <p:nvSpPr>
          <p:cNvPr id="19" name="Text 10"/>
          <p:cNvSpPr/>
          <p:nvPr/>
        </p:nvSpPr>
        <p:spPr>
          <a:xfrm>
            <a:off x="6448425" y="2924175"/>
            <a:ext cx="5951190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Hierarchical Progression: Present information in layers, starting from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concepts</a:t>
            </a:r>
            <a:endParaRPr lang="en-US" sz="1350" dirty="0"/>
          </a:p>
        </p:txBody>
      </p:sp>
      <p:sp>
        <p:nvSpPr>
          <p:cNvPr id="20" name="Text 11"/>
          <p:cNvSpPr/>
          <p:nvPr/>
        </p:nvSpPr>
        <p:spPr>
          <a:xfrm>
            <a:off x="6448425" y="3276600"/>
            <a:ext cx="6181725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Intelligent Chunking: Link new information to existing knowledge to form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meaningful units</a:t>
            </a:r>
            <a:endParaRPr lang="en-US" sz="1350" dirty="0"/>
          </a:p>
        </p:txBody>
      </p:sp>
      <p:sp>
        <p:nvSpPr>
          <p:cNvPr id="21" name="Text 12"/>
          <p:cNvSpPr/>
          <p:nvPr/>
        </p:nvSpPr>
        <p:spPr>
          <a:xfrm>
            <a:off x="6448425" y="3638550"/>
            <a:ext cx="6160740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Temporal Distribution: Avoid overload by distributing information across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multiple sessions</a:t>
            </a:r>
            <a:endParaRPr lang="en-US" sz="1350" dirty="0"/>
          </a:p>
        </p:txBody>
      </p:sp>
      <p:sp>
        <p:nvSpPr>
          <p:cNvPr id="22" name="Text 13"/>
          <p:cNvSpPr/>
          <p:nvPr/>
        </p:nvSpPr>
        <p:spPr>
          <a:xfrm>
            <a:off x="6448425" y="4171950"/>
            <a:ext cx="6515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00"/>
              </a:lnSpc>
              <a:buNone/>
            </a:pPr>
            <a:r>
              <a:rPr lang="en-US" sz="112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Applications in User Interface Design:</a:t>
            </a:r>
            <a:endParaRPr lang="en-US" sz="1125" dirty="0"/>
          </a:p>
        </p:txBody>
      </p:sp>
      <p:sp>
        <p:nvSpPr>
          <p:cNvPr id="23" name="Text 14"/>
          <p:cNvSpPr/>
          <p:nvPr/>
        </p:nvSpPr>
        <p:spPr>
          <a:xfrm>
            <a:off x="6448425" y="4410075"/>
            <a:ext cx="6108353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STM limits is crucial for effective digital interfaces — menus,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52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buttons, and options should respect the 4±1 limit to avoid cognitive overload.</a:t>
            </a:r>
            <a:endParaRPr lang="en-US" sz="1350" dirty="0"/>
          </a:p>
        </p:txBody>
      </p:sp>
      <p:sp>
        <p:nvSpPr>
          <p:cNvPr id="24" name="Text 15"/>
          <p:cNvSpPr/>
          <p:nvPr/>
        </p:nvSpPr>
        <p:spPr>
          <a:xfrm>
            <a:off x="6448425" y="4867275"/>
            <a:ext cx="3086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00"/>
              </a:lnSpc>
              <a:buNone/>
            </a:pPr>
            <a:r>
              <a:rPr lang="en-US" sz="112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UI Design Example:</a:t>
            </a:r>
            <a:endParaRPr lang="en-US" sz="1125" dirty="0"/>
          </a:p>
        </p:txBody>
      </p:sp>
      <p:sp>
        <p:nvSpPr>
          <p:cNvPr id="25" name="Text 16"/>
          <p:cNvSpPr/>
          <p:nvPr/>
        </p:nvSpPr>
        <p:spPr>
          <a:xfrm>
            <a:off x="6448425" y="6019800"/>
            <a:ext cx="6234113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 question: How can teachers use understanding of the true STM</a:t>
            </a:r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capacity (4 chunks) to redesign traditional teaching strategies that may rely</a:t>
            </a:r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 inflated assumptions about students' information-processing abilities?</a:t>
            </a:r>
            <a:endParaRPr lang="en-US" sz="975" dirty="0"/>
          </a:p>
        </p:txBody>
      </p:sp>
      <p:sp>
        <p:nvSpPr>
          <p:cNvPr id="26" name="Text 17"/>
          <p:cNvSpPr/>
          <p:nvPr/>
        </p:nvSpPr>
        <p:spPr>
          <a:xfrm>
            <a:off x="6448425" y="5610225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Ineffective design (cluttered)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9144000" y="5610225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Effective design (respects capacity)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271" y="3792438"/>
            <a:ext cx="402282" cy="4045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2879" y="3017490"/>
            <a:ext cx="511969" cy="3976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953" y="987475"/>
            <a:ext cx="511969" cy="3976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84" y="6179046"/>
            <a:ext cx="426690" cy="43204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1992" y="5266879"/>
            <a:ext cx="1365498" cy="6445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0275" y="3620988"/>
            <a:ext cx="499765" cy="5691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5067" y="2784277"/>
            <a:ext cx="1170384" cy="67195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9090" y="1241227"/>
            <a:ext cx="511969" cy="4594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6369" y="5253186"/>
            <a:ext cx="1597075" cy="658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098" y="3627834"/>
            <a:ext cx="560784" cy="5485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26369" y="2811661"/>
            <a:ext cx="1597075" cy="651421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9765" y="1241227"/>
            <a:ext cx="658267" cy="322213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466725" y="228600"/>
            <a:ext cx="24993600" cy="4266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4: Long-Term Memory (LTM): Capacity &amp; Encoding</a:t>
            </a:r>
            <a:endParaRPr lang="en-US" sz="3000" dirty="0"/>
          </a:p>
        </p:txBody>
      </p:sp>
      <p:sp>
        <p:nvSpPr>
          <p:cNvPr id="16" name="Text 1"/>
          <p:cNvSpPr/>
          <p:nvPr/>
        </p:nvSpPr>
        <p:spPr>
          <a:xfrm>
            <a:off x="466725" y="704850"/>
            <a:ext cx="14001750" cy="28336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31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LTM as the Unlimited Reservoir of Human Knowledge</a:t>
            </a:r>
            <a:endParaRPr lang="en-US" sz="1875" dirty="0"/>
          </a:p>
        </p:txBody>
      </p:sp>
      <p:sp>
        <p:nvSpPr>
          <p:cNvPr id="17" name="Text 2"/>
          <p:cNvSpPr/>
          <p:nvPr/>
        </p:nvSpPr>
        <p:spPr>
          <a:xfrm>
            <a:off x="8763000" y="1352550"/>
            <a:ext cx="3006923" cy="20645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Long-term memory is not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merely a storage unit for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information, but a dynamic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 that constantly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reorganises itself — every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new piece of information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alters the overall structure of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032"/>
              </a:lnSpc>
              <a:buNone/>
            </a:pPr>
            <a:r>
              <a:rPr lang="en-US" sz="157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cognitive network.</a:t>
            </a:r>
            <a:endParaRPr lang="en-US" sz="1575" dirty="0"/>
          </a:p>
        </p:txBody>
      </p:sp>
      <p:sp>
        <p:nvSpPr>
          <p:cNvPr id="18" name="Text 3"/>
          <p:cNvSpPr/>
          <p:nvPr/>
        </p:nvSpPr>
        <p:spPr>
          <a:xfrm>
            <a:off x="8763000" y="3838575"/>
            <a:ext cx="3417570" cy="3155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84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Introduction:</a:t>
            </a:r>
            <a:endParaRPr lang="en-US" sz="1725" dirty="0"/>
          </a:p>
        </p:txBody>
      </p:sp>
      <p:sp>
        <p:nvSpPr>
          <p:cNvPr id="19" name="Text 4"/>
          <p:cNvSpPr/>
          <p:nvPr/>
        </p:nvSpPr>
        <p:spPr>
          <a:xfrm>
            <a:off x="8639175" y="4295775"/>
            <a:ext cx="3509963" cy="108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Long-term memory represents the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ultimate destination for information in the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Multi-Store Model. It is the vast and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permanent reservoir of our knowledge,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skills, and personal experiences.</a:t>
            </a:r>
            <a:endParaRPr lang="en-US" sz="1275" dirty="0"/>
          </a:p>
        </p:txBody>
      </p:sp>
      <p:sp>
        <p:nvSpPr>
          <p:cNvPr id="20" name="Text 5"/>
          <p:cNvSpPr/>
          <p:nvPr/>
        </p:nvSpPr>
        <p:spPr>
          <a:xfrm>
            <a:off x="8639175" y="5667375"/>
            <a:ext cx="3530798" cy="9191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Unlike the strict limitations of previous</a:t>
            </a:r>
            <a:pPr indent="0" marL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stores, LTM possesses exceptional</a:t>
            </a:r>
            <a:pPr indent="0" marL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characteristics that make it the true</a:t>
            </a:r>
            <a:pPr indent="0" marL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foundation of human cognitive identity.</a:t>
            </a:r>
            <a:endParaRPr lang="en-US" sz="1350" dirty="0"/>
          </a:p>
        </p:txBody>
      </p:sp>
      <p:sp>
        <p:nvSpPr>
          <p:cNvPr id="21" name="Text 6"/>
          <p:cNvSpPr/>
          <p:nvPr/>
        </p:nvSpPr>
        <p:spPr>
          <a:xfrm>
            <a:off x="1266825" y="1285875"/>
            <a:ext cx="59740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 Unlimited Capacity &amp; Duration</a:t>
            </a:r>
            <a:endParaRPr lang="en-US" sz="1200" dirty="0"/>
          </a:p>
        </p:txBody>
      </p:sp>
      <p:sp>
        <p:nvSpPr>
          <p:cNvPr id="22" name="Text 7"/>
          <p:cNvSpPr/>
          <p:nvPr/>
        </p:nvSpPr>
        <p:spPr>
          <a:xfrm>
            <a:off x="5038725" y="1285875"/>
            <a:ext cx="37795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 Semantic Encoding</a:t>
            </a:r>
            <a:endParaRPr lang="en-US" sz="1200" dirty="0"/>
          </a:p>
        </p:txBody>
      </p:sp>
      <p:sp>
        <p:nvSpPr>
          <p:cNvPr id="23" name="Text 8"/>
          <p:cNvSpPr/>
          <p:nvPr/>
        </p:nvSpPr>
        <p:spPr>
          <a:xfrm>
            <a:off x="1143000" y="3790950"/>
            <a:ext cx="57912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 Memory Consolidation Process</a:t>
            </a:r>
            <a:endParaRPr lang="en-US" sz="1200" dirty="0"/>
          </a:p>
        </p:txBody>
      </p:sp>
      <p:sp>
        <p:nvSpPr>
          <p:cNvPr id="24" name="Text 9"/>
          <p:cNvSpPr/>
          <p:nvPr/>
        </p:nvSpPr>
        <p:spPr>
          <a:xfrm>
            <a:off x="4924425" y="3790950"/>
            <a:ext cx="74371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 Elaborative vs. Maintenance Rehearsal</a:t>
            </a:r>
            <a:endParaRPr lang="en-US" sz="1200" dirty="0"/>
          </a:p>
        </p:txBody>
      </p:sp>
      <p:sp>
        <p:nvSpPr>
          <p:cNvPr id="25" name="Text 10"/>
          <p:cNvSpPr/>
          <p:nvPr/>
        </p:nvSpPr>
        <p:spPr>
          <a:xfrm>
            <a:off x="590550" y="1733550"/>
            <a:ext cx="4075658" cy="10626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capacity of LTM is practically unlimited — there is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 known limit to the amount of information that can be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stored over a lifetime. Its duration is potentially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permanent; evidence suggests that correctly stored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can be retained for decades. Forgetting is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often a retrieval problem, not a storage loss.</a:t>
            </a:r>
            <a:endParaRPr lang="en-US" sz="1125" dirty="0"/>
          </a:p>
        </p:txBody>
      </p:sp>
      <p:sp>
        <p:nvSpPr>
          <p:cNvPr id="26" name="Text 11"/>
          <p:cNvSpPr/>
          <p:nvPr/>
        </p:nvSpPr>
        <p:spPr>
          <a:xfrm>
            <a:off x="4514850" y="1733550"/>
            <a:ext cx="4086225" cy="10626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fundamental difference from STM is LTM's reliance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 semantic encoding — meaning and conceptual links.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is organised into complex semantic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networks connecting related concepts, creating a more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efficient and richer storage and retrieval system than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simple phonological encoding.</a:t>
            </a:r>
            <a:endParaRPr lang="en-US" sz="1125" dirty="0"/>
          </a:p>
        </p:txBody>
      </p:sp>
      <p:sp>
        <p:nvSpPr>
          <p:cNvPr id="27" name="Text 12"/>
          <p:cNvSpPr/>
          <p:nvPr/>
        </p:nvSpPr>
        <p:spPr>
          <a:xfrm>
            <a:off x="590550" y="4210050"/>
            <a:ext cx="4023271" cy="9920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Consolidation is the neurobiological process that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strengthens the initial memory trace after acquisition. It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involves structural and chemical changes in the brain,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including the strengthening of synaptic connections.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process takes time and is affected by the type and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02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of rehearsal used.</a:t>
            </a:r>
            <a:endParaRPr lang="en-US" sz="1050" dirty="0"/>
          </a:p>
        </p:txBody>
      </p:sp>
      <p:sp>
        <p:nvSpPr>
          <p:cNvPr id="28" name="Text 13"/>
          <p:cNvSpPr/>
          <p:nvPr/>
        </p:nvSpPr>
        <p:spPr>
          <a:xfrm>
            <a:off x="4514850" y="4210050"/>
            <a:ext cx="4086225" cy="10626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While the MSM focuses on simple repetition, research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emphasises the effectiveness of elaborative rehearsal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 actively thinking about the meaning of information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making connections with existing knowledge. This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far more effective than maintenance rehearsal for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9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creating strong, lasting LTM traces.</a:t>
            </a:r>
            <a:endParaRPr lang="en-US" sz="1125" dirty="0"/>
          </a:p>
        </p:txBody>
      </p:sp>
      <p:sp>
        <p:nvSpPr>
          <p:cNvPr id="29" name="Text 14"/>
          <p:cNvSpPr/>
          <p:nvPr/>
        </p:nvSpPr>
        <p:spPr>
          <a:xfrm>
            <a:off x="1143000" y="6248400"/>
            <a:ext cx="7795171" cy="2684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5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Challenge question: If LTM capacity is unlimited, why do we feel as if we 'run out of space' when</a:t>
            </a:r>
            <a:pPr indent="0" marL="0">
              <a:lnSpc>
                <a:spcPts val="105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5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studying for exams? Does this contradict the theory, or can it be explained by other factors?</a:t>
            </a:r>
            <a:endParaRPr lang="en-US" sz="11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765" y="5993755"/>
            <a:ext cx="487561" cy="47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561" y="3449538"/>
            <a:ext cx="2194471" cy="16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153" y="2221855"/>
            <a:ext cx="889992" cy="7611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5561" y="3470077"/>
            <a:ext cx="2194471" cy="15018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8086" y="2455069"/>
            <a:ext cx="3096667" cy="5005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77" y="2153394"/>
            <a:ext cx="1743373" cy="905173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-5039201" y="190500"/>
            <a:ext cx="23408640" cy="3504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1C3C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Supporting Evidence for LTM: Bahrick et al. &amp; Baddeley's Studies</a:t>
            </a:r>
            <a:endParaRPr lang="en-US" sz="2400" dirty="0"/>
          </a:p>
        </p:txBody>
      </p:sp>
      <p:sp>
        <p:nvSpPr>
          <p:cNvPr id="10" name="Text 1"/>
          <p:cNvSpPr/>
          <p:nvPr/>
        </p:nvSpPr>
        <p:spPr>
          <a:xfrm>
            <a:off x="-3100923" y="638175"/>
            <a:ext cx="19362420" cy="282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28"/>
              </a:lnSpc>
              <a:buNone/>
            </a:pPr>
            <a:r>
              <a:rPr lang="en-US" sz="1650" b="1" dirty="0">
                <a:solidFill>
                  <a:srgbClr val="1C3C5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Experimental Evidence for the Distinctive Characteristics of Long-Term Memory</a:t>
            </a:r>
            <a:endParaRPr lang="en-US" sz="1650" dirty="0"/>
          </a:p>
        </p:txBody>
      </p:sp>
      <p:sp>
        <p:nvSpPr>
          <p:cNvPr id="11" name="Text 2"/>
          <p:cNvSpPr/>
          <p:nvPr/>
        </p:nvSpPr>
        <p:spPr>
          <a:xfrm>
            <a:off x="5852606" y="5753100"/>
            <a:ext cx="504063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C3C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Conclusion</a:t>
            </a:r>
            <a:endParaRPr lang="en-US" sz="1575" dirty="0"/>
          </a:p>
        </p:txBody>
      </p:sp>
      <p:sp>
        <p:nvSpPr>
          <p:cNvPr id="12" name="Text 3"/>
          <p:cNvSpPr/>
          <p:nvPr/>
        </p:nvSpPr>
        <p:spPr>
          <a:xfrm>
            <a:off x="-2020759" y="1771650"/>
            <a:ext cx="1120521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Bahrick et al. (1975) — Memory Retention Across Decades</a:t>
            </a:r>
            <a:endParaRPr lang="en-US" sz="1275" dirty="0"/>
          </a:p>
        </p:txBody>
      </p:sp>
      <p:sp>
        <p:nvSpPr>
          <p:cNvPr id="13" name="Text 4"/>
          <p:cNvSpPr/>
          <p:nvPr/>
        </p:nvSpPr>
        <p:spPr>
          <a:xfrm>
            <a:off x="5065380" y="1771650"/>
            <a:ext cx="867918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Baddeley (1966) — Semantic Encoding in LTM</a:t>
            </a:r>
            <a:endParaRPr lang="en-US" sz="1275" dirty="0"/>
          </a:p>
        </p:txBody>
      </p:sp>
      <p:sp>
        <p:nvSpPr>
          <p:cNvPr id="14" name="Text 5"/>
          <p:cNvSpPr/>
          <p:nvPr/>
        </p:nvSpPr>
        <p:spPr>
          <a:xfrm>
            <a:off x="466725" y="3143250"/>
            <a:ext cx="3289846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392 graduates (aged 17–74) were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tested on four tasks: face recognition,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name matching, and free recall.</a:t>
            </a:r>
            <a:endParaRPr lang="en-US" sz="1200" dirty="0"/>
          </a:p>
        </p:txBody>
      </p:sp>
      <p:sp>
        <p:nvSpPr>
          <p:cNvPr id="15" name="Text 6"/>
          <p:cNvSpPr/>
          <p:nvPr/>
        </p:nvSpPr>
        <p:spPr>
          <a:xfrm>
            <a:off x="466725" y="4038600"/>
            <a:ext cx="2944118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Experimental Design: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Yearbook photos used as stimuli;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Timeline spanning decades of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retention.</a:t>
            </a:r>
            <a:endParaRPr lang="en-US" sz="1125" dirty="0"/>
          </a:p>
        </p:txBody>
      </p:sp>
      <p:sp>
        <p:nvSpPr>
          <p:cNvPr id="16" name="Text 7"/>
          <p:cNvSpPr/>
          <p:nvPr/>
        </p:nvSpPr>
        <p:spPr>
          <a:xfrm>
            <a:off x="466725" y="5200650"/>
            <a:ext cx="3474720" cy="17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Remarkable results: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466725" y="6096000"/>
            <a:ext cx="5815013" cy="5831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These findings demonstrate that LTM can retain information with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remarkable accuracy over extraordinarily long periods —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challenging the notion that forgetting is inevitable.</a:t>
            </a:r>
            <a:endParaRPr lang="en-US" sz="1275" dirty="0"/>
          </a:p>
        </p:txBody>
      </p:sp>
      <p:sp>
        <p:nvSpPr>
          <p:cNvPr id="18" name="Text 9"/>
          <p:cNvSpPr/>
          <p:nvPr/>
        </p:nvSpPr>
        <p:spPr>
          <a:xfrm>
            <a:off x="6562725" y="3181350"/>
            <a:ext cx="3384203" cy="5585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Compared the effects of acoustic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and semantic similarity on recall after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20 minutes.</a:t>
            </a:r>
            <a:endParaRPr lang="en-US" sz="1275" dirty="0"/>
          </a:p>
        </p:txBody>
      </p:sp>
      <p:sp>
        <p:nvSpPr>
          <p:cNvPr id="19" name="Text 10"/>
          <p:cNvSpPr/>
          <p:nvPr/>
        </p:nvSpPr>
        <p:spPr>
          <a:xfrm>
            <a:off x="6562725" y="4038600"/>
            <a:ext cx="2744986" cy="5585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1. Acoustically similar words;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2. Semantically similar words;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3. Control (unrelated words).</a:t>
            </a:r>
            <a:endParaRPr lang="en-US" sz="1275" dirty="0"/>
          </a:p>
        </p:txBody>
      </p:sp>
      <p:sp>
        <p:nvSpPr>
          <p:cNvPr id="20" name="Text 11"/>
          <p:cNvSpPr/>
          <p:nvPr/>
        </p:nvSpPr>
        <p:spPr>
          <a:xfrm>
            <a:off x="6562725" y="4962525"/>
            <a:ext cx="4976813" cy="4929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Results: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Acoustically similar words: Poor recall (interference).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Semantically similar words: Good recall.</a:t>
            </a:r>
            <a:endParaRPr lang="en-US" sz="1125" dirty="0"/>
          </a:p>
        </p:txBody>
      </p:sp>
      <p:sp>
        <p:nvSpPr>
          <p:cNvPr id="21" name="Text 12"/>
          <p:cNvSpPr/>
          <p:nvPr/>
        </p:nvSpPr>
        <p:spPr>
          <a:xfrm>
            <a:off x="7172325" y="6057900"/>
            <a:ext cx="5332958" cy="5259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These findings confirm that LTM relies primarily on semantic</a:t>
            </a:r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encoding (meaning) rather than acoustic encoding —</a:t>
            </a:r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clearly distinguishing it from STM.</a:t>
            </a:r>
            <a:endParaRPr lang="en-US" sz="1200" dirty="0"/>
          </a:p>
        </p:txBody>
      </p:sp>
      <p:sp>
        <p:nvSpPr>
          <p:cNvPr id="22" name="Text 13"/>
          <p:cNvSpPr/>
          <p:nvPr/>
        </p:nvSpPr>
        <p:spPr>
          <a:xfrm>
            <a:off x="7781925" y="2286000"/>
            <a:ext cx="1508671" cy="5259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80"/>
              </a:lnSpc>
              <a:buNone/>
            </a:pPr>
            <a:r>
              <a:rPr lang="en-US" sz="1200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Acoustic:</a:t>
            </a:r>
            <a:pPr algn="l" indent="0" marL="0">
              <a:lnSpc>
                <a:spcPts val="1380"/>
              </a:lnSpc>
              <a:buNone/>
            </a:pPr>
            <a:r>
              <a:rPr lang="en-US" sz="1200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80"/>
              </a:lnSpc>
              <a:buNone/>
            </a:pPr>
            <a:r>
              <a:rPr lang="en-US" sz="1200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(Man, Can, Cap,</a:t>
            </a:r>
            <a:pPr algn="l" indent="0" marL="0">
              <a:lnSpc>
                <a:spcPts val="1380"/>
              </a:lnSpc>
              <a:buNone/>
            </a:pPr>
            <a:r>
              <a:rPr lang="en-US" sz="1200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80"/>
              </a:lnSpc>
              <a:buNone/>
            </a:pPr>
            <a:r>
              <a:rPr lang="en-US" sz="1200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Map, Mad)</a:t>
            </a:r>
            <a:endParaRPr lang="en-US" sz="1200" dirty="0"/>
          </a:p>
        </p:txBody>
      </p:sp>
      <p:sp>
        <p:nvSpPr>
          <p:cNvPr id="23" name="Text 14"/>
          <p:cNvSpPr/>
          <p:nvPr/>
        </p:nvSpPr>
        <p:spPr>
          <a:xfrm>
            <a:off x="9858375" y="2286000"/>
            <a:ext cx="1634430" cy="4929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Semantic: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(Big, Large, Huge,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Great, Wide)</a:t>
            </a:r>
            <a:endParaRPr lang="en-US" sz="1125" dirty="0"/>
          </a:p>
        </p:txBody>
      </p:sp>
      <p:sp>
        <p:nvSpPr>
          <p:cNvPr id="24" name="Text 15"/>
          <p:cNvSpPr/>
          <p:nvPr/>
        </p:nvSpPr>
        <p:spPr>
          <a:xfrm>
            <a:off x="6562725" y="3724275"/>
            <a:ext cx="560070" cy="7664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604"/>
              </a:lnSpc>
              <a:buNone/>
            </a:pPr>
            <a:r>
              <a:rPr lang="en-US" sz="525" b="1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Groups:</a:t>
            </a:r>
            <a:endParaRPr lang="en-US" sz="525" dirty="0"/>
          </a:p>
        </p:txBody>
      </p:sp>
      <p:sp>
        <p:nvSpPr>
          <p:cNvPr id="25" name="Text 16"/>
          <p:cNvSpPr/>
          <p:nvPr/>
        </p:nvSpPr>
        <p:spPr>
          <a:xfrm>
            <a:off x="9070151" y="3181350"/>
            <a:ext cx="361569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C3C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Recall after 20 Minutes</a:t>
            </a:r>
            <a:endParaRPr lang="en-US" sz="975" dirty="0"/>
          </a:p>
        </p:txBody>
      </p:sp>
      <p:sp>
        <p:nvSpPr>
          <p:cNvPr id="26" name="Text 17"/>
          <p:cNvSpPr/>
          <p:nvPr/>
        </p:nvSpPr>
        <p:spPr>
          <a:xfrm>
            <a:off x="466725" y="5476875"/>
            <a:ext cx="6202561" cy="3887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After 15 years: 90% accuracy in face recognition.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C56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After 48 years: 70% accuracy in face recognition, 30% in name recall.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059" y="6055519"/>
            <a:ext cx="414486" cy="4182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2298" y="3826669"/>
            <a:ext cx="377875" cy="3976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780" y="2660898"/>
            <a:ext cx="950863" cy="9394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71" y="1570434"/>
            <a:ext cx="731490" cy="72003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55" y="1419523"/>
            <a:ext cx="5413177" cy="3922663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228600" y="123825"/>
            <a:ext cx="128977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Levels of Processing &amp; Distinction in Understanding Long-Term Memory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Craik &amp; Lockhart (1972) Framework &amp; Critique of Rehearsal in the MSM</a:t>
            </a:r>
            <a:endParaRPr lang="en-US" sz="2250" dirty="0"/>
          </a:p>
        </p:txBody>
      </p:sp>
      <p:sp>
        <p:nvSpPr>
          <p:cNvPr id="9" name="Text 1"/>
          <p:cNvSpPr/>
          <p:nvPr/>
        </p:nvSpPr>
        <p:spPr>
          <a:xfrm>
            <a:off x="29021" y="5334000"/>
            <a:ext cx="6515100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C28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Levels of Processing Framework</a:t>
            </a:r>
            <a:endParaRPr lang="en-US" sz="1425" dirty="0"/>
          </a:p>
        </p:txBody>
      </p:sp>
      <p:sp>
        <p:nvSpPr>
          <p:cNvPr id="10" name="Text 2"/>
          <p:cNvSpPr/>
          <p:nvPr/>
        </p:nvSpPr>
        <p:spPr>
          <a:xfrm>
            <a:off x="76200" y="1028700"/>
            <a:ext cx="6515100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C28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Levels of Processing Framework</a:t>
            </a:r>
            <a:endParaRPr lang="en-US" sz="1425" dirty="0"/>
          </a:p>
        </p:txBody>
      </p:sp>
      <p:sp>
        <p:nvSpPr>
          <p:cNvPr id="11" name="Text 3"/>
          <p:cNvSpPr/>
          <p:nvPr/>
        </p:nvSpPr>
        <p:spPr>
          <a:xfrm>
            <a:off x="5282550" y="1028700"/>
            <a:ext cx="8035290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C28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Elaborative vs. Maintenance Rehearsal</a:t>
            </a:r>
            <a:endParaRPr lang="en-US" sz="1425" dirty="0"/>
          </a:p>
        </p:txBody>
      </p:sp>
      <p:sp>
        <p:nvSpPr>
          <p:cNvPr id="12" name="Text 4"/>
          <p:cNvSpPr/>
          <p:nvPr/>
        </p:nvSpPr>
        <p:spPr>
          <a:xfrm>
            <a:off x="7419975" y="1447800"/>
            <a:ext cx="384048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1C28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Maintenance Rehearsal</a:t>
            </a:r>
            <a:endParaRPr lang="en-US" sz="1200" dirty="0"/>
          </a:p>
        </p:txBody>
      </p:sp>
      <p:sp>
        <p:nvSpPr>
          <p:cNvPr id="13" name="Text 5"/>
          <p:cNvSpPr/>
          <p:nvPr/>
        </p:nvSpPr>
        <p:spPr>
          <a:xfrm>
            <a:off x="7419975" y="2657475"/>
            <a:ext cx="384048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1C28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Elaborative Rehearsal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6686550" y="3867150"/>
            <a:ext cx="8846820" cy="2229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C28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Evaluation of Rehearsal in the MSM</a:t>
            </a:r>
            <a:endParaRPr lang="en-US" sz="1350" dirty="0"/>
          </a:p>
        </p:txBody>
      </p:sp>
      <p:sp>
        <p:nvSpPr>
          <p:cNvPr id="15" name="Text 7"/>
          <p:cNvSpPr/>
          <p:nvPr/>
        </p:nvSpPr>
        <p:spPr>
          <a:xfrm>
            <a:off x="371475" y="5743575"/>
            <a:ext cx="634930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Levels of Processing framework by Craik &amp; Lockhart (1972) presents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fundamental challenge to the MSM's assumptions about rehearsal. Rather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 focusing on the quantity of repetition, this framework emphasises the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quality and depth of cognitive processing as the primary determinant of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LTM strength.</a:t>
            </a:r>
            <a:endParaRPr lang="en-US" sz="1125" dirty="0"/>
          </a:p>
        </p:txBody>
      </p:sp>
      <p:sp>
        <p:nvSpPr>
          <p:cNvPr id="16" name="Text 8"/>
          <p:cNvSpPr/>
          <p:nvPr/>
        </p:nvSpPr>
        <p:spPr>
          <a:xfrm>
            <a:off x="6686550" y="4238625"/>
            <a:ext cx="6013996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Levels of Processing framework reveals a fundamental shortcoming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the MSM. The original model assumes that repeated rehearsal inevitably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leads to transfer to LTM, but experimental evidence indicates: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Information processed semantically (even once) is retained better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 information rehearsed superficially hundreds of times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Quality of encoding matters more than quantity of exposure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LTM organises itself around meaning, not mechanical repetition</a:t>
            </a:r>
            <a:endParaRPr lang="en-US" sz="1125" dirty="0"/>
          </a:p>
        </p:txBody>
      </p:sp>
      <p:sp>
        <p:nvSpPr>
          <p:cNvPr id="17" name="Text 9"/>
          <p:cNvSpPr/>
          <p:nvPr/>
        </p:nvSpPr>
        <p:spPr>
          <a:xfrm>
            <a:off x="6686550" y="5905500"/>
            <a:ext cx="5846415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principles of deep processing be integrated into curriculum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design to enhance long-term retention rather than temporary exam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memorisation? What practical strategies can students use to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transform information from shallow to deep semantic processing?</a:t>
            </a:r>
            <a:endParaRPr lang="en-US" sz="1200" dirty="0"/>
          </a:p>
        </p:txBody>
      </p:sp>
      <p:sp>
        <p:nvSpPr>
          <p:cNvPr id="18" name="Text 10"/>
          <p:cNvSpPr/>
          <p:nvPr/>
        </p:nvSpPr>
        <p:spPr>
          <a:xfrm>
            <a:off x="7467600" y="1714500"/>
            <a:ext cx="5102423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Literal, rote repetition of information</a:t>
            </a:r>
            <a:pPr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Maintains information in STM but does not guarantee effective</a:t>
            </a:r>
            <a:pPr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transfer to LTM</a:t>
            </a:r>
            <a:pPr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Example: Repeating a phone number without connecting it to any meaning</a:t>
            </a:r>
            <a:endParaRPr lang="en-US" sz="900" dirty="0"/>
          </a:p>
        </p:txBody>
      </p:sp>
      <p:sp>
        <p:nvSpPr>
          <p:cNvPr id="19" name="Text 11"/>
          <p:cNvSpPr/>
          <p:nvPr/>
        </p:nvSpPr>
        <p:spPr>
          <a:xfrm>
            <a:off x="7467600" y="2914650"/>
            <a:ext cx="4945261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Active processing that links new information to existing knowledge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Creates rich, interconnected semantic networks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Uses analogies, examples, and personal applications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Example: Linking a historical date to a personally significant event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471" y="6110436"/>
            <a:ext cx="365671" cy="363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8973" y="4073575"/>
            <a:ext cx="3377059" cy="15635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196" y="1865263"/>
            <a:ext cx="3230761" cy="16527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90" y="3332857"/>
            <a:ext cx="402282" cy="3908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90" y="2427684"/>
            <a:ext cx="402282" cy="39766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1508671"/>
            <a:ext cx="402282" cy="39766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169" y="226219"/>
            <a:ext cx="463153" cy="521196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3048000" y="190500"/>
            <a:ext cx="9293423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Evaluating the Contributions and Explanatory Power of</a:t>
            </a:r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Multi-Store Model of Memory</a:t>
            </a:r>
            <a:endParaRPr lang="en-US" sz="2100" dirty="0"/>
          </a:p>
        </p:txBody>
      </p:sp>
      <p:sp>
        <p:nvSpPr>
          <p:cNvPr id="11" name="Text 1"/>
          <p:cNvSpPr/>
          <p:nvPr/>
        </p:nvSpPr>
        <p:spPr>
          <a:xfrm>
            <a:off x="876300" y="1600200"/>
            <a:ext cx="641223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Leading Model &amp; Scientific Impact</a:t>
            </a:r>
            <a:endParaRPr lang="en-US" sz="1275" dirty="0"/>
          </a:p>
        </p:txBody>
      </p:sp>
      <p:sp>
        <p:nvSpPr>
          <p:cNvPr id="12" name="Text 2"/>
          <p:cNvSpPr/>
          <p:nvPr/>
        </p:nvSpPr>
        <p:spPr>
          <a:xfrm>
            <a:off x="876300" y="2524125"/>
            <a:ext cx="796671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Structural Differentiation Between Stores</a:t>
            </a:r>
            <a:endParaRPr lang="en-US" sz="1275" dirty="0"/>
          </a:p>
        </p:txBody>
      </p:sp>
      <p:sp>
        <p:nvSpPr>
          <p:cNvPr id="13" name="Text 3"/>
          <p:cNvSpPr/>
          <p:nvPr/>
        </p:nvSpPr>
        <p:spPr>
          <a:xfrm>
            <a:off x="876300" y="3448050"/>
            <a:ext cx="402336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Serial Position Effect</a:t>
            </a:r>
            <a:endParaRPr lang="en-US" sz="1200" dirty="0"/>
          </a:p>
        </p:txBody>
      </p:sp>
      <p:sp>
        <p:nvSpPr>
          <p:cNvPr id="14" name="Text 4"/>
          <p:cNvSpPr/>
          <p:nvPr/>
        </p:nvSpPr>
        <p:spPr>
          <a:xfrm>
            <a:off x="714375" y="333375"/>
            <a:ext cx="2284065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5: MSM Evaluation</a:t>
            </a:r>
            <a:pPr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 Serial Position Effect</a:t>
            </a:r>
            <a:endParaRPr lang="en-US" sz="1050" dirty="0"/>
          </a:p>
        </p:txBody>
      </p:sp>
      <p:sp>
        <p:nvSpPr>
          <p:cNvPr id="15" name="Text 5"/>
          <p:cNvSpPr/>
          <p:nvPr/>
        </p:nvSpPr>
        <p:spPr>
          <a:xfrm>
            <a:off x="876300" y="1866900"/>
            <a:ext cx="8392418" cy="5201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MSM was the first cognitive model to provide a comprehensive, empirically testable framework for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memory, shifting psychology away from purely behaviourist explanations. Its conceptual clarity and simplicity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served as a powerful catalyst for advanced scientific research in subsequent decades.</a:t>
            </a:r>
            <a:endParaRPr lang="en-US" sz="1050" dirty="0"/>
          </a:p>
        </p:txBody>
      </p:sp>
      <p:sp>
        <p:nvSpPr>
          <p:cNvPr id="16" name="Text 6"/>
          <p:cNvSpPr/>
          <p:nvPr/>
        </p:nvSpPr>
        <p:spPr>
          <a:xfrm>
            <a:off x="876300" y="2819400"/>
            <a:ext cx="8392418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Its greatest contribution is the clear, systematic distinction between the Sensory Register, Short-Term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(STM), and Long-Term Memory (LTM). This tripartite sequential division stimulated decades of specialised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research into the unique characteristics of each store in terms of capacity, duration, and encoding mechanisms.</a:t>
            </a:r>
            <a:endParaRPr lang="en-US" sz="975" dirty="0"/>
          </a:p>
        </p:txBody>
      </p:sp>
      <p:sp>
        <p:nvSpPr>
          <p:cNvPr id="17" name="Text 7"/>
          <p:cNvSpPr/>
          <p:nvPr/>
        </p:nvSpPr>
        <p:spPr>
          <a:xfrm>
            <a:off x="876300" y="3733800"/>
            <a:ext cx="8266658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model provides an elegant and coherent explanation for the Serial Position Effect — the empirical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finding that individuals recall items from the beginning and end of a list significantly better than items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the middle.</a:t>
            </a:r>
            <a:endParaRPr lang="en-US" sz="1125" dirty="0"/>
          </a:p>
        </p:txBody>
      </p:sp>
      <p:sp>
        <p:nvSpPr>
          <p:cNvPr id="18" name="Text 8"/>
          <p:cNvSpPr/>
          <p:nvPr/>
        </p:nvSpPr>
        <p:spPr>
          <a:xfrm>
            <a:off x="876300" y="4562475"/>
            <a:ext cx="8015288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Primacy Effect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Superior recall of early items is explained by their additional rehearsal and transfer to LTM. Early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items receive longer processing time and more rehearsal cycles before subsequent items arrive,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consolidating them in long-term storage.</a:t>
            </a:r>
            <a:endParaRPr lang="en-US" sz="1125" dirty="0"/>
          </a:p>
        </p:txBody>
      </p:sp>
      <p:sp>
        <p:nvSpPr>
          <p:cNvPr id="19" name="Text 9"/>
          <p:cNvSpPr/>
          <p:nvPr/>
        </p:nvSpPr>
        <p:spPr>
          <a:xfrm>
            <a:off x="876300" y="5334000"/>
            <a:ext cx="8256240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Recency Effect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Good recall of the final items is explained by their continued presence in STM at the time of testing,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making them immediately available for retrieval without requiring access to LTM.</a:t>
            </a:r>
            <a:endParaRPr lang="en-US" sz="1125" dirty="0"/>
          </a:p>
        </p:txBody>
      </p:sp>
      <p:sp>
        <p:nvSpPr>
          <p:cNvPr id="20" name="Text 10"/>
          <p:cNvSpPr/>
          <p:nvPr/>
        </p:nvSpPr>
        <p:spPr>
          <a:xfrm>
            <a:off x="876300" y="5953125"/>
            <a:ext cx="6496050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Analysis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explanation supports the concept of separate and distinct memory stores, as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each effect reflects the unique characteristics of a different store — providing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strong empirical support for the MSM's structural assumptions.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7296150" y="5953125"/>
            <a:ext cx="5301555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Can the Serial Position Effect be used to argue against the MSM as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well as support it? Consider how naturalistic memory (e.g., recalling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story) does not always show a strong recency effect. What does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imply for the model's ecological validity?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75" y="6377880"/>
            <a:ext cx="390079" cy="3908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875" y="4114800"/>
            <a:ext cx="5279082" cy="1165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788" y="1981944"/>
            <a:ext cx="1084957" cy="9394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94" y="5102275"/>
            <a:ext cx="182761" cy="205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694" y="4690765"/>
            <a:ext cx="194965" cy="21937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286" y="4286250"/>
            <a:ext cx="255984" cy="21937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584" y="1975098"/>
            <a:ext cx="1084957" cy="93940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7169" y="178296"/>
            <a:ext cx="487561" cy="548580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4648200" y="142875"/>
            <a:ext cx="6118771" cy="66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Structural Deficiencies of the MSM:</a:t>
            </a:r>
            <a:pPr algn="r" indent="0" marL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2610"/>
              </a:lnSpc>
              <a:buNone/>
            </a:pPr>
            <a:r>
              <a:rPr lang="en-US" sz="21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Neuropsychological Case Studies</a:t>
            </a:r>
            <a:endParaRPr lang="en-US" sz="2175" dirty="0"/>
          </a:p>
        </p:txBody>
      </p:sp>
      <p:sp>
        <p:nvSpPr>
          <p:cNvPr id="12" name="Text 1"/>
          <p:cNvSpPr/>
          <p:nvPr/>
        </p:nvSpPr>
        <p:spPr>
          <a:xfrm>
            <a:off x="704314" y="1619250"/>
            <a:ext cx="524637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Patient HM (Henry Molaison)</a:t>
            </a:r>
            <a:endParaRPr lang="en-US" sz="1275" dirty="0"/>
          </a:p>
        </p:txBody>
      </p:sp>
      <p:sp>
        <p:nvSpPr>
          <p:cNvPr id="13" name="Text 2"/>
          <p:cNvSpPr/>
          <p:nvPr/>
        </p:nvSpPr>
        <p:spPr>
          <a:xfrm>
            <a:off x="8113812" y="1619250"/>
            <a:ext cx="205740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Patient KF</a:t>
            </a:r>
            <a:endParaRPr lang="en-US" sz="1350" dirty="0"/>
          </a:p>
        </p:txBody>
      </p:sp>
      <p:sp>
        <p:nvSpPr>
          <p:cNvPr id="14" name="Text 3"/>
          <p:cNvSpPr/>
          <p:nvPr/>
        </p:nvSpPr>
        <p:spPr>
          <a:xfrm>
            <a:off x="3527569" y="5467350"/>
            <a:ext cx="534924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Critical Analysis</a:t>
            </a:r>
            <a:endParaRPr lang="en-US" sz="1350" dirty="0"/>
          </a:p>
        </p:txBody>
      </p:sp>
      <p:sp>
        <p:nvSpPr>
          <p:cNvPr id="15" name="Text 4"/>
          <p:cNvSpPr/>
          <p:nvPr/>
        </p:nvSpPr>
        <p:spPr>
          <a:xfrm>
            <a:off x="-598691" y="1085850"/>
            <a:ext cx="466344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Analytical Introduction:</a:t>
            </a:r>
            <a:endParaRPr lang="en-US" sz="1275" dirty="0"/>
          </a:p>
        </p:txBody>
      </p:sp>
      <p:sp>
        <p:nvSpPr>
          <p:cNvPr id="16" name="Text 5"/>
          <p:cNvSpPr/>
          <p:nvPr/>
        </p:nvSpPr>
        <p:spPr>
          <a:xfrm>
            <a:off x="466725" y="2933700"/>
            <a:ext cx="5961608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Medical Context: HM underwent bilateral temporal lobectomy (removal of</a:t>
            </a:r>
            <a:pPr algn="l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hippocampus and amygdala, 1953) to treat severe epilepsy, resulting in</a:t>
            </a:r>
            <a:pPr algn="l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profound anterograde amnesia — an inability to form new long-term</a:t>
            </a:r>
            <a:pPr algn="l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memories.</a:t>
            </a:r>
            <a:endParaRPr lang="en-US" sz="975" dirty="0"/>
          </a:p>
        </p:txBody>
      </p:sp>
      <p:sp>
        <p:nvSpPr>
          <p:cNvPr id="17" name="Text 6"/>
          <p:cNvSpPr/>
          <p:nvPr/>
        </p:nvSpPr>
        <p:spPr>
          <a:xfrm>
            <a:off x="6381750" y="2933700"/>
            <a:ext cx="6328321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Injury &amp; Symptoms: Severe impairment in verbal short-term memory following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motorcycle accident, while visuospatial short-term memory remained intact.</a:t>
            </a:r>
            <a:endParaRPr lang="en-US" sz="975" dirty="0"/>
          </a:p>
        </p:txBody>
      </p:sp>
      <p:sp>
        <p:nvSpPr>
          <p:cNvPr id="18" name="Text 7"/>
          <p:cNvSpPr/>
          <p:nvPr/>
        </p:nvSpPr>
        <p:spPr>
          <a:xfrm>
            <a:off x="5813078" y="3448050"/>
            <a:ext cx="680085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Challenge to the Unitary Assumption</a:t>
            </a:r>
            <a:endParaRPr lang="en-US" sz="1275" dirty="0"/>
          </a:p>
        </p:txBody>
      </p:sp>
      <p:sp>
        <p:nvSpPr>
          <p:cNvPr id="19" name="Text 8"/>
          <p:cNvSpPr/>
          <p:nvPr/>
        </p:nvSpPr>
        <p:spPr>
          <a:xfrm>
            <a:off x="714375" y="342900"/>
            <a:ext cx="410718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5: MSM Evaluation</a:t>
            </a:r>
            <a:endParaRPr lang="en-US" sz="1050" dirty="0"/>
          </a:p>
        </p:txBody>
      </p:sp>
      <p:sp>
        <p:nvSpPr>
          <p:cNvPr id="20" name="Text 9"/>
          <p:cNvSpPr/>
          <p:nvPr/>
        </p:nvSpPr>
        <p:spPr>
          <a:xfrm>
            <a:off x="962025" y="3790950"/>
            <a:ext cx="913257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Challenge to the MSM — Theoretical Implications</a:t>
            </a:r>
            <a:endParaRPr lang="en-US" sz="1275" dirty="0"/>
          </a:p>
        </p:txBody>
      </p:sp>
      <p:sp>
        <p:nvSpPr>
          <p:cNvPr id="21" name="Text 10"/>
          <p:cNvSpPr/>
          <p:nvPr/>
        </p:nvSpPr>
        <p:spPr>
          <a:xfrm>
            <a:off x="466725" y="4067175"/>
            <a:ext cx="5961608" cy="11885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Long-term memory is NOT a unified block: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🧠 Declarative memory: Severely impaired — unable to recall new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events or facts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🧠 Procedural memory: Completely intact — able to learn new motor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skills (e.g., mirror drawing)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🧠 Short-term memory: Functions normally</a:t>
            </a:r>
            <a:endParaRPr lang="en-US" sz="1200" dirty="0"/>
          </a:p>
        </p:txBody>
      </p:sp>
      <p:sp>
        <p:nvSpPr>
          <p:cNvPr id="22" name="Text 11"/>
          <p:cNvSpPr/>
          <p:nvPr/>
        </p:nvSpPr>
        <p:spPr>
          <a:xfrm>
            <a:off x="6505575" y="3695700"/>
            <a:ext cx="563686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case refutes the MSM's assumption of a single, unified short-term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store.</a:t>
            </a:r>
            <a:endParaRPr lang="en-US" sz="1125" dirty="0"/>
          </a:p>
        </p:txBody>
      </p:sp>
      <p:sp>
        <p:nvSpPr>
          <p:cNvPr id="23" name="Text 12"/>
          <p:cNvSpPr/>
          <p:nvPr/>
        </p:nvSpPr>
        <p:spPr>
          <a:xfrm>
            <a:off x="6686550" y="6267450"/>
            <a:ext cx="5731073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individual case studies refute an entire scientific theory?</a:t>
            </a:r>
            <a:pPr algn="ctr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criteria must a case study meet to be scientifically convincing?</a:t>
            </a:r>
            <a:endParaRPr lang="en-US" sz="975" dirty="0"/>
          </a:p>
        </p:txBody>
      </p:sp>
      <p:sp>
        <p:nvSpPr>
          <p:cNvPr id="24" name="Text 13"/>
          <p:cNvSpPr/>
          <p:nvPr/>
        </p:nvSpPr>
        <p:spPr>
          <a:xfrm>
            <a:off x="714375" y="5810250"/>
            <a:ext cx="6087368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Study Methodology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Strengths: Natural evidence that cannot be ethically replicated; reveals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true functional dissociations; supports multi-system theories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Limitations: Difficulty in generalisation; variability in injuries; potential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compensatory brain effects</a:t>
            </a:r>
            <a:endParaRPr lang="en-US" sz="1125" dirty="0"/>
          </a:p>
        </p:txBody>
      </p:sp>
      <p:sp>
        <p:nvSpPr>
          <p:cNvPr id="25" name="Text 14"/>
          <p:cNvSpPr/>
          <p:nvPr/>
        </p:nvSpPr>
        <p:spPr>
          <a:xfrm>
            <a:off x="6505575" y="5705475"/>
            <a:ext cx="6045398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Broader Theoretical Implications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cases paved the way for more complex models, such as the Working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Model and multi-system theories of LTM.</a:t>
            </a:r>
            <a:endParaRPr lang="en-US" sz="1125" dirty="0"/>
          </a:p>
        </p:txBody>
      </p:sp>
      <p:sp>
        <p:nvSpPr>
          <p:cNvPr id="26" name="Text 15"/>
          <p:cNvSpPr/>
          <p:nvPr/>
        </p:nvSpPr>
        <p:spPr>
          <a:xfrm>
            <a:off x="2600325" y="2114550"/>
            <a:ext cx="3143250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Removal of Hippocampus and Amygdala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(Bilateral Temporal Lobectomy) (1953)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To treat epilepsy</a:t>
            </a:r>
            <a:endParaRPr lang="en-US" sz="975" dirty="0"/>
          </a:p>
        </p:txBody>
      </p:sp>
      <p:sp>
        <p:nvSpPr>
          <p:cNvPr id="27" name="Text 16"/>
          <p:cNvSpPr/>
          <p:nvPr/>
        </p:nvSpPr>
        <p:spPr>
          <a:xfrm>
            <a:off x="8943975" y="2209800"/>
            <a:ext cx="1980158" cy="32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Damage from motorcycle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accident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4392" y="4306788"/>
            <a:ext cx="1694557" cy="1398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392" y="4306788"/>
            <a:ext cx="1133773" cy="1385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667" y="4773067"/>
            <a:ext cx="2682180" cy="16595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263" y="4917132"/>
            <a:ext cx="2596753" cy="15223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73" y="1378446"/>
            <a:ext cx="524173" cy="3908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123825"/>
            <a:ext cx="11963400" cy="691455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228600" y="123825"/>
            <a:ext cx="12824371" cy="69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000000">
                    <a:alpha val="0"/>
                  </a:srgb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Critical Synthesis of the MSM &amp; Neurorehabilitation Applications</a:t>
            </a:r>
            <a:pPr algn="ctr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000000">
                    <a:alpha val="0"/>
                  </a:srgb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000000">
                    <a:alpha val="0"/>
                  </a:srgb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From Theoretical Shortcomings to Therapeutic Innovation</a:t>
            </a:r>
            <a:endParaRPr lang="en-US" sz="2475" dirty="0"/>
          </a:p>
        </p:txBody>
      </p:sp>
      <p:sp>
        <p:nvSpPr>
          <p:cNvPr id="10" name="Text 1"/>
          <p:cNvSpPr/>
          <p:nvPr/>
        </p:nvSpPr>
        <p:spPr>
          <a:xfrm>
            <a:off x="409575" y="1047750"/>
            <a:ext cx="5783580" cy="23053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Core Academic Analysis:</a:t>
            </a:r>
            <a:endParaRPr lang="en-US" sz="1650" dirty="0"/>
          </a:p>
        </p:txBody>
      </p:sp>
      <p:sp>
        <p:nvSpPr>
          <p:cNvPr id="11" name="Text 2"/>
          <p:cNvSpPr/>
          <p:nvPr/>
        </p:nvSpPr>
        <p:spPr>
          <a:xfrm>
            <a:off x="6505575" y="1047750"/>
            <a:ext cx="8641080" cy="2199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Applications in Neurorehabilitation:</a:t>
            </a:r>
            <a:endParaRPr lang="en-US" sz="1575" dirty="0"/>
          </a:p>
        </p:txBody>
      </p:sp>
      <p:sp>
        <p:nvSpPr>
          <p:cNvPr id="12" name="Text 3"/>
          <p:cNvSpPr/>
          <p:nvPr/>
        </p:nvSpPr>
        <p:spPr>
          <a:xfrm>
            <a:off x="409575" y="2352675"/>
            <a:ext cx="73723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Logical Argument for Model Development:</a:t>
            </a:r>
            <a:endParaRPr lang="en-US" sz="1125" dirty="0"/>
          </a:p>
        </p:txBody>
      </p:sp>
      <p:sp>
        <p:nvSpPr>
          <p:cNvPr id="13" name="Text 4"/>
          <p:cNvSpPr/>
          <p:nvPr/>
        </p:nvSpPr>
        <p:spPr>
          <a:xfrm>
            <a:off x="409575" y="3276600"/>
            <a:ext cx="29146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Scientific Logic:</a:t>
            </a:r>
            <a:endParaRPr lang="en-US" sz="1125" dirty="0"/>
          </a:p>
        </p:txBody>
      </p:sp>
      <p:sp>
        <p:nvSpPr>
          <p:cNvPr id="14" name="Text 5"/>
          <p:cNvSpPr/>
          <p:nvPr/>
        </p:nvSpPr>
        <p:spPr>
          <a:xfrm>
            <a:off x="409575" y="4648200"/>
            <a:ext cx="32575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Comparison Diagram:</a:t>
            </a:r>
            <a:endParaRPr lang="en-US" sz="1125" dirty="0"/>
          </a:p>
        </p:txBody>
      </p:sp>
      <p:sp>
        <p:nvSpPr>
          <p:cNvPr id="15" name="Text 6"/>
          <p:cNvSpPr/>
          <p:nvPr/>
        </p:nvSpPr>
        <p:spPr>
          <a:xfrm>
            <a:off x="6505575" y="2628900"/>
            <a:ext cx="56578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Targeted Compensation Strategies:</a:t>
            </a:r>
            <a:endParaRPr lang="en-US" sz="1125" dirty="0"/>
          </a:p>
        </p:txBody>
      </p:sp>
      <p:sp>
        <p:nvSpPr>
          <p:cNvPr id="16" name="Text 7"/>
          <p:cNvSpPr/>
          <p:nvPr/>
        </p:nvSpPr>
        <p:spPr>
          <a:xfrm>
            <a:off x="6505575" y="3829050"/>
            <a:ext cx="201168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Comparison: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6505575" y="1495425"/>
            <a:ext cx="6171158" cy="7426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Advanced Differential Diagnosis: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Understanding the multi-system complexity of memory enables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rehabilitation specialists to design more precise assessments. Rather than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testing memory as a single unit, each subsystem can be evaluated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separately — precisely identifying damaged and intact areas.</a:t>
            </a:r>
            <a:endParaRPr lang="en-US" sz="975" dirty="0"/>
          </a:p>
        </p:txBody>
      </p:sp>
      <p:sp>
        <p:nvSpPr>
          <p:cNvPr id="18" name="Text 9"/>
          <p:cNvSpPr/>
          <p:nvPr/>
        </p:nvSpPr>
        <p:spPr>
          <a:xfrm>
            <a:off x="409575" y="2628900"/>
            <a:ext cx="659025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Advanced academic evaluation of the MSM requires constructing a coherent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logical argument that moves from empirical evidence to theoretical conclusions.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functional dissociations in cases HM and KF are not mere individual exceptions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they reveal fundamental shortcomings in the core assumptions of the MSM.</a:t>
            </a:r>
            <a:endParaRPr lang="en-US" sz="1125" dirty="0"/>
          </a:p>
        </p:txBody>
      </p:sp>
      <p:sp>
        <p:nvSpPr>
          <p:cNvPr id="19" name="Text 10"/>
          <p:cNvSpPr/>
          <p:nvPr/>
        </p:nvSpPr>
        <p:spPr>
          <a:xfrm>
            <a:off x="409575" y="3695700"/>
            <a:ext cx="6433096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If the MSM were correct in assuming a single unified STM store, any damage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 this store should affect all types of short-term processing equally.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However, patient KF shows a clear dissociation: impaired verbal processing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with intact visuospatial processing. This pattern of selective deficit logically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00"/>
              </a:lnSpc>
              <a:buNone/>
            </a:pPr>
            <a:r>
              <a:rPr lang="en-US" sz="1200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refutes the concept of a unified store.</a:t>
            </a:r>
            <a:endParaRPr lang="en-US" sz="1200" dirty="0"/>
          </a:p>
        </p:txBody>
      </p:sp>
      <p:sp>
        <p:nvSpPr>
          <p:cNvPr id="20" name="Text 11"/>
          <p:cNvSpPr/>
          <p:nvPr/>
        </p:nvSpPr>
        <p:spPr>
          <a:xfrm>
            <a:off x="6505575" y="2867025"/>
            <a:ext cx="619214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When verbal memory is impaired but visual memory is intact, therapeutic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programmes can be developed to exploit visual strengths to compensate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verbal weaknesses. This principle, derived from understanding the neural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complexity of memory, significantly improves rehabilitation outcomes.</a:t>
            </a:r>
            <a:endParaRPr lang="en-US" sz="1125" dirty="0"/>
          </a:p>
        </p:txBody>
      </p:sp>
      <p:sp>
        <p:nvSpPr>
          <p:cNvPr id="21" name="Text 12"/>
          <p:cNvSpPr/>
          <p:nvPr/>
        </p:nvSpPr>
        <p:spPr>
          <a:xfrm>
            <a:off x="6505575" y="5953125"/>
            <a:ext cx="6118771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 Prompt: How can an advanced understanding of multiple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memory systems radically change rehabilitation approaches for patients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with different types of brain injury? What are the ethical and practical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challenges in applying this understanding?</a:t>
            </a:r>
            <a:endParaRPr lang="en-US" sz="1050" dirty="0"/>
          </a:p>
        </p:txBody>
      </p:sp>
      <p:sp>
        <p:nvSpPr>
          <p:cNvPr id="22" name="Text 13"/>
          <p:cNvSpPr/>
          <p:nvPr/>
        </p:nvSpPr>
        <p:spPr>
          <a:xfrm>
            <a:off x="466725" y="1562100"/>
            <a:ext cx="634930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transition from simplified models to a multi-system</a:t>
            </a:r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understanding of memory is no longer merely a theoretical</a:t>
            </a:r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2C2C2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development — it is a clinical necessity for improving patients' lives.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286" y="6158359"/>
            <a:ext cx="377875" cy="370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165" y="3483769"/>
            <a:ext cx="3596580" cy="2372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7" y="5582394"/>
            <a:ext cx="560784" cy="6514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357" y="3812977"/>
            <a:ext cx="560784" cy="63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59" y="1193155"/>
            <a:ext cx="6132463" cy="1899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" y="150763"/>
            <a:ext cx="463153" cy="589657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-1367358" y="266700"/>
            <a:ext cx="172021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50"/>
              </a:lnSpc>
              <a:buNone/>
            </a:pPr>
            <a:r>
              <a:rPr lang="en-US" sz="2625" b="1" dirty="0">
                <a:solidFill>
                  <a:srgbClr val="2C3E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Explicit Memory: Episodic &amp; Semantic Memory</a:t>
            </a:r>
            <a:endParaRPr lang="en-US" sz="2625" dirty="0"/>
          </a:p>
        </p:txBody>
      </p:sp>
      <p:sp>
        <p:nvSpPr>
          <p:cNvPr id="10" name="Text 1"/>
          <p:cNvSpPr/>
          <p:nvPr/>
        </p:nvSpPr>
        <p:spPr>
          <a:xfrm>
            <a:off x="714375" y="333375"/>
            <a:ext cx="2099310" cy="2352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2C3E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Session 6</a:t>
            </a:r>
            <a:endParaRPr lang="en-US" sz="1425" dirty="0"/>
          </a:p>
        </p:txBody>
      </p:sp>
      <p:sp>
        <p:nvSpPr>
          <p:cNvPr id="11" name="Text 2"/>
          <p:cNvSpPr/>
          <p:nvPr/>
        </p:nvSpPr>
        <p:spPr>
          <a:xfrm>
            <a:off x="-2224564" y="876300"/>
            <a:ext cx="11654790" cy="2533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Tulving's (1972) Classification of Long-Term Memory</a:t>
            </a:r>
            <a:endParaRPr lang="en-US" sz="1425" dirty="0"/>
          </a:p>
        </p:txBody>
      </p:sp>
      <p:sp>
        <p:nvSpPr>
          <p:cNvPr id="12" name="Text 3"/>
          <p:cNvSpPr/>
          <p:nvPr/>
        </p:nvSpPr>
        <p:spPr>
          <a:xfrm>
            <a:off x="6810375" y="2457450"/>
            <a:ext cx="27432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Explicit Memory</a:t>
            </a:r>
            <a:endParaRPr lang="en-US" sz="1200" dirty="0"/>
          </a:p>
        </p:txBody>
      </p:sp>
      <p:sp>
        <p:nvSpPr>
          <p:cNvPr id="13" name="Text 4"/>
          <p:cNvSpPr/>
          <p:nvPr/>
        </p:nvSpPr>
        <p:spPr>
          <a:xfrm>
            <a:off x="6810375" y="809625"/>
            <a:ext cx="434340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Theoretical Context:</a:t>
            </a:r>
            <a:endParaRPr lang="en-US" sz="1425" dirty="0"/>
          </a:p>
        </p:txBody>
      </p:sp>
      <p:sp>
        <p:nvSpPr>
          <p:cNvPr id="14" name="Text 5"/>
          <p:cNvSpPr/>
          <p:nvPr/>
        </p:nvSpPr>
        <p:spPr>
          <a:xfrm>
            <a:off x="1200150" y="3429000"/>
            <a:ext cx="2571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Episodic Memory</a:t>
            </a:r>
            <a:endParaRPr lang="en-US" sz="1125" dirty="0"/>
          </a:p>
        </p:txBody>
      </p:sp>
      <p:sp>
        <p:nvSpPr>
          <p:cNvPr id="15" name="Text 6"/>
          <p:cNvSpPr/>
          <p:nvPr/>
        </p:nvSpPr>
        <p:spPr>
          <a:xfrm>
            <a:off x="1200150" y="5143500"/>
            <a:ext cx="30861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Semantic Memory</a:t>
            </a:r>
            <a:endParaRPr lang="en-US" sz="1350" dirty="0"/>
          </a:p>
        </p:txBody>
      </p:sp>
      <p:sp>
        <p:nvSpPr>
          <p:cNvPr id="16" name="Text 7"/>
          <p:cNvSpPr/>
          <p:nvPr/>
        </p:nvSpPr>
        <p:spPr>
          <a:xfrm>
            <a:off x="6810375" y="2762250"/>
            <a:ext cx="5877818" cy="5027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Explicit memory refers to memories that can be consciously recalled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verbally declared — our 'declarable' knowledge. It divides into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specialised systems: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6810375" y="1104900"/>
            <a:ext cx="5846415" cy="10054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clear limitations of the Multi-Store Model, particularly evidence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from neuropsychological case studies such as patient HM, led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 the recognition that LTM is not a single unified store. This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prompted psychologist Endel Tulving (1972) to propose a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revolutionary distinction within LTM, arguing that it comprises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specialised, functionally distinct systems.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1200150" y="3724275"/>
            <a:ext cx="5563493" cy="83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Definition: Our personal and autobiographical memory store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Characteristics: Time-stamped, tied to specific context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Nature: Subjective experience of 'mental time travel'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Content: Personal events, experiences, memorable moments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Example: 'I remember when I graduated on a rainy day...'</a:t>
            </a:r>
            <a:endParaRPr lang="en-US" sz="1200" dirty="0"/>
          </a:p>
        </p:txBody>
      </p:sp>
      <p:sp>
        <p:nvSpPr>
          <p:cNvPr id="19" name="Text 10"/>
          <p:cNvSpPr/>
          <p:nvPr/>
        </p:nvSpPr>
        <p:spPr>
          <a:xfrm>
            <a:off x="1200150" y="5438775"/>
            <a:ext cx="5605463" cy="10054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Definition: Network of general knowledge and organised facts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Characteristics: Detached from temporal and spatial context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Nature: Objective, culturally shared information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Content: Facts, concepts, language, rules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Example: 'I know that Paris is the capital of France' (without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remembering when this was learned)</a:t>
            </a:r>
            <a:endParaRPr lang="en-US" sz="1200" dirty="0"/>
          </a:p>
        </p:txBody>
      </p:sp>
      <p:sp>
        <p:nvSpPr>
          <p:cNvPr id="20" name="Text 11"/>
          <p:cNvSpPr/>
          <p:nvPr/>
        </p:nvSpPr>
        <p:spPr>
          <a:xfrm>
            <a:off x="6810375" y="6019800"/>
            <a:ext cx="5594896" cy="5344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 you have episodic memory without semantic memory?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 the reverse occur? Consider your memory of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'graduation day' — what belongs to each system?</a:t>
            </a:r>
            <a:endParaRPr lang="en-US" sz="12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275" y="5952679"/>
            <a:ext cx="451098" cy="459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867" y="3058567"/>
            <a:ext cx="1524000" cy="10217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1625203"/>
            <a:ext cx="3584377" cy="154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153" y="4087267"/>
            <a:ext cx="3547765" cy="2345382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5653594" y="400050"/>
            <a:ext cx="24757380" cy="39811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35"/>
              </a:lnSpc>
              <a:buNone/>
            </a:pPr>
            <a:r>
              <a:rPr lang="en-US" sz="2850" b="1" dirty="0">
                <a:solidFill>
                  <a:srgbClr val="0056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Functional Dissociation in LTM: The Case of Clive Wearing</a:t>
            </a:r>
            <a:endParaRPr lang="en-US" sz="2850" dirty="0"/>
          </a:p>
        </p:txBody>
      </p:sp>
      <p:sp>
        <p:nvSpPr>
          <p:cNvPr id="8" name="Text 1"/>
          <p:cNvSpPr/>
          <p:nvPr/>
        </p:nvSpPr>
        <p:spPr>
          <a:xfrm>
            <a:off x="-1083945" y="914400"/>
            <a:ext cx="1512189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Crucial Neuropsychological Evidence for Distinct Memory Systems</a:t>
            </a:r>
            <a:endParaRPr lang="en-US" sz="1575" dirty="0"/>
          </a:p>
        </p:txBody>
      </p:sp>
      <p:sp>
        <p:nvSpPr>
          <p:cNvPr id="9" name="Text 2"/>
          <p:cNvSpPr/>
          <p:nvPr/>
        </p:nvSpPr>
        <p:spPr>
          <a:xfrm>
            <a:off x="590550" y="1562100"/>
            <a:ext cx="27432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0056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Background</a:t>
            </a:r>
            <a:endParaRPr lang="en-US" sz="1200" dirty="0"/>
          </a:p>
        </p:txBody>
      </p:sp>
      <p:sp>
        <p:nvSpPr>
          <p:cNvPr id="10" name="Text 3"/>
          <p:cNvSpPr/>
          <p:nvPr/>
        </p:nvSpPr>
        <p:spPr>
          <a:xfrm>
            <a:off x="-595804" y="3752850"/>
            <a:ext cx="596646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56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State Comparison Table</a:t>
            </a:r>
            <a:endParaRPr lang="en-US" sz="1350" dirty="0"/>
          </a:p>
        </p:txBody>
      </p:sp>
      <p:sp>
        <p:nvSpPr>
          <p:cNvPr id="11" name="Text 4"/>
          <p:cNvSpPr/>
          <p:nvPr/>
        </p:nvSpPr>
        <p:spPr>
          <a:xfrm>
            <a:off x="8277225" y="1562100"/>
            <a:ext cx="54864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0056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Crucial Theoretical Significance</a:t>
            </a:r>
            <a:endParaRPr lang="en-US" sz="1125" dirty="0"/>
          </a:p>
        </p:txBody>
      </p:sp>
      <p:sp>
        <p:nvSpPr>
          <p:cNvPr id="12" name="Text 5"/>
          <p:cNvSpPr/>
          <p:nvPr/>
        </p:nvSpPr>
        <p:spPr>
          <a:xfrm>
            <a:off x="4495800" y="6019800"/>
            <a:ext cx="8308628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Clive Wearing's case challenge the traditional concept of memory as a single system?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are the implications for our understanding of personal identity when episodic memory is lost?</a:t>
            </a:r>
            <a:endParaRPr lang="en-US" sz="1125" dirty="0"/>
          </a:p>
        </p:txBody>
      </p:sp>
      <p:sp>
        <p:nvSpPr>
          <p:cNvPr id="13" name="Text 6"/>
          <p:cNvSpPr/>
          <p:nvPr/>
        </p:nvSpPr>
        <p:spPr>
          <a:xfrm>
            <a:off x="4371975" y="4562475"/>
            <a:ext cx="54864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0056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Neuroanatomical Interpretation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590550" y="1819275"/>
            <a:ext cx="3792736" cy="1279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Clive Wearing, a distinguished British musician,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suffered from encephalitis caused by the herpes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simplex virus in 1985. This viral infection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destroyed crucial parts of his brain, particularly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hippocampus and surrounding regions in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medial temporal lobe. The result was one of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most severe cases of amnesia documented in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neuropsychological literature.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8277225" y="1847850"/>
            <a:ext cx="4075658" cy="7999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Wearing's case provides strong evidence against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MSM's assumption of a single LTM store. The clear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dissociation between the three types of memory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proves they are independent systems relying on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separate neural networks.</a:t>
            </a:r>
            <a:endParaRPr lang="en-US" sz="1050" dirty="0"/>
          </a:p>
        </p:txBody>
      </p:sp>
      <p:sp>
        <p:nvSpPr>
          <p:cNvPr id="16" name="Text 9"/>
          <p:cNvSpPr/>
          <p:nvPr/>
        </p:nvSpPr>
        <p:spPr>
          <a:xfrm>
            <a:off x="8277225" y="2847975"/>
            <a:ext cx="728091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0056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Neurological Evidence for Functional Dissociation</a:t>
            </a:r>
            <a:endParaRPr lang="en-US" sz="975" dirty="0"/>
          </a:p>
        </p:txBody>
      </p:sp>
      <p:sp>
        <p:nvSpPr>
          <p:cNvPr id="17" name="Text 10"/>
          <p:cNvSpPr/>
          <p:nvPr/>
        </p:nvSpPr>
        <p:spPr>
          <a:xfrm>
            <a:off x="8277225" y="3105150"/>
            <a:ext cx="4075658" cy="8911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 Severely Damaged Episodic Memory: Wearing lost the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ability to form new episodic memories (severe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anterograde amnesia). He cannot recall events that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occurred just minutes ago and lives in a state of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“perpetual awakening,” feeling as if he has just woken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a prolonged coma.</a:t>
            </a:r>
            <a:endParaRPr lang="en-US" sz="975" dirty="0"/>
          </a:p>
        </p:txBody>
      </p:sp>
      <p:sp>
        <p:nvSpPr>
          <p:cNvPr id="18" name="Text 11"/>
          <p:cNvSpPr/>
          <p:nvPr/>
        </p:nvSpPr>
        <p:spPr>
          <a:xfrm>
            <a:off x="8277225" y="4057650"/>
            <a:ext cx="4086225" cy="7426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 Partially Preserved Semantic Memory: Despite severe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damage, Wearing retained basic world knowledge. He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knows who his wife Deborah is, remembers basic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musical facts, and recognises familiar people — but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cannot recall when or where he acquired this knowledge.</a:t>
            </a:r>
            <a:endParaRPr lang="en-US" sz="975" dirty="0"/>
          </a:p>
        </p:txBody>
      </p:sp>
      <p:sp>
        <p:nvSpPr>
          <p:cNvPr id="19" name="Text 12"/>
          <p:cNvSpPr/>
          <p:nvPr/>
        </p:nvSpPr>
        <p:spPr>
          <a:xfrm>
            <a:off x="8277225" y="4838700"/>
            <a:ext cx="4086225" cy="9599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 Completely Intact Procedural Memory: The most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remarkable aspect is his complete preservation of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musical skills. He can play the piano, conduct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orchestras, and read musical scores with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same proficiency as before — without any conscious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awareness that he is performing these skills.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4371975" y="4838700"/>
            <a:ext cx="4075658" cy="8911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The hippocampus is essential for episodic memory as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 links different pieces of information (time, place,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context) into a coherent ‘event.’ Damage prevents this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linking. In contrast, procedural memory relies on the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cerebellum and basal ganglia — which remained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intact in Wearing’s case.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067" y="5980063"/>
            <a:ext cx="365671" cy="3908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157" y="2084784"/>
            <a:ext cx="633859" cy="63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196" y="370284"/>
            <a:ext cx="3499098" cy="13646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2871" y="5260032"/>
            <a:ext cx="2816275" cy="13989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165" y="4114800"/>
            <a:ext cx="3779490" cy="10560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8071" y="1440061"/>
            <a:ext cx="572988" cy="5828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0690" y="5143500"/>
            <a:ext cx="694879" cy="30852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482" y="1440061"/>
            <a:ext cx="585192" cy="582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425" y="142875"/>
            <a:ext cx="7878961" cy="9144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352425" y="142875"/>
            <a:ext cx="787896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000000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 Between Explicit Systems</a:t>
            </a:r>
            <a:pPr algn="l"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000000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000000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 Clinical Diagnostic Applications</a:t>
            </a:r>
            <a:endParaRPr lang="en-US" sz="3000" dirty="0"/>
          </a:p>
        </p:txBody>
      </p:sp>
      <p:sp>
        <p:nvSpPr>
          <p:cNvPr id="13" name="Text 1"/>
          <p:cNvSpPr/>
          <p:nvPr/>
        </p:nvSpPr>
        <p:spPr>
          <a:xfrm>
            <a:off x="771525" y="1581150"/>
            <a:ext cx="6960870" cy="2199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Theoretical Analysis</a:t>
            </a:r>
            <a:endParaRPr lang="en-US" sz="1575" dirty="0"/>
          </a:p>
        </p:txBody>
      </p:sp>
      <p:sp>
        <p:nvSpPr>
          <p:cNvPr id="14" name="Text 2"/>
          <p:cNvSpPr/>
          <p:nvPr/>
        </p:nvSpPr>
        <p:spPr>
          <a:xfrm>
            <a:off x="5038725" y="1581150"/>
            <a:ext cx="7543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Specialised Clinical Applications</a:t>
            </a:r>
            <a:endParaRPr lang="en-US" sz="1500" dirty="0"/>
          </a:p>
        </p:txBody>
      </p:sp>
      <p:sp>
        <p:nvSpPr>
          <p:cNvPr id="15" name="Text 3"/>
          <p:cNvSpPr/>
          <p:nvPr/>
        </p:nvSpPr>
        <p:spPr>
          <a:xfrm>
            <a:off x="9191625" y="2247900"/>
            <a:ext cx="5760720" cy="2199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Therapeutic Implications</a:t>
            </a:r>
            <a:endParaRPr lang="en-US" sz="1575" dirty="0"/>
          </a:p>
        </p:txBody>
      </p:sp>
      <p:sp>
        <p:nvSpPr>
          <p:cNvPr id="16" name="Text 4"/>
          <p:cNvSpPr/>
          <p:nvPr/>
        </p:nvSpPr>
        <p:spPr>
          <a:xfrm>
            <a:off x="466725" y="2057400"/>
            <a:ext cx="77724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Interactive Relationship Between Systems</a:t>
            </a:r>
            <a:endParaRPr lang="en-US" sz="1275" dirty="0"/>
          </a:p>
        </p:txBody>
      </p:sp>
      <p:sp>
        <p:nvSpPr>
          <p:cNvPr id="17" name="Text 5"/>
          <p:cNvSpPr/>
          <p:nvPr/>
        </p:nvSpPr>
        <p:spPr>
          <a:xfrm>
            <a:off x="4619625" y="2057400"/>
            <a:ext cx="749808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Differential Diagnosis in Neuropsychology</a:t>
            </a:r>
            <a:endParaRPr lang="en-US" sz="1200" dirty="0"/>
          </a:p>
        </p:txBody>
      </p:sp>
      <p:sp>
        <p:nvSpPr>
          <p:cNvPr id="18" name="Text 6"/>
          <p:cNvSpPr/>
          <p:nvPr/>
        </p:nvSpPr>
        <p:spPr>
          <a:xfrm>
            <a:off x="8763000" y="4943475"/>
            <a:ext cx="1257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Compensatory</a:t>
            </a:r>
            <a:pPr algn="ctr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Strategies</a:t>
            </a:r>
            <a:endParaRPr lang="en-US" sz="1200" dirty="0"/>
          </a:p>
        </p:txBody>
      </p:sp>
      <p:sp>
        <p:nvSpPr>
          <p:cNvPr id="19" name="Text 7"/>
          <p:cNvSpPr/>
          <p:nvPr/>
        </p:nvSpPr>
        <p:spPr>
          <a:xfrm>
            <a:off x="10829925" y="4857750"/>
            <a:ext cx="80664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Preserved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Semantic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Knowledge</a:t>
            </a:r>
            <a:endParaRPr lang="en-US" sz="1050" dirty="0"/>
          </a:p>
        </p:txBody>
      </p:sp>
      <p:sp>
        <p:nvSpPr>
          <p:cNvPr id="20" name="Text 8"/>
          <p:cNvSpPr/>
          <p:nvPr/>
        </p:nvSpPr>
        <p:spPr>
          <a:xfrm>
            <a:off x="466725" y="3314700"/>
            <a:ext cx="480060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Mechanisms of Mutual Influence</a:t>
            </a:r>
            <a:endParaRPr lang="en-US" sz="1050" dirty="0"/>
          </a:p>
        </p:txBody>
      </p:sp>
      <p:sp>
        <p:nvSpPr>
          <p:cNvPr id="21" name="Text 9"/>
          <p:cNvSpPr/>
          <p:nvPr/>
        </p:nvSpPr>
        <p:spPr>
          <a:xfrm>
            <a:off x="8763000" y="3314700"/>
            <a:ext cx="35623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Designing Cognitive Rehabilitation</a:t>
            </a:r>
            <a:pPr algn="l" indent="0" marL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25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Programmes</a:t>
            </a:r>
            <a:endParaRPr lang="en-US" sz="1425" dirty="0"/>
          </a:p>
        </p:txBody>
      </p:sp>
      <p:sp>
        <p:nvSpPr>
          <p:cNvPr id="22" name="Text 10"/>
          <p:cNvSpPr/>
          <p:nvPr/>
        </p:nvSpPr>
        <p:spPr>
          <a:xfrm>
            <a:off x="8763000" y="5705475"/>
            <a:ext cx="3656558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an advanced understanding of this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 affect how we design rehabilitation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programmes for patients with specific types of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loss? What are the ethical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considerations in utilising preserved systems?</a:t>
            </a:r>
            <a:endParaRPr lang="en-US" sz="1050" dirty="0"/>
          </a:p>
        </p:txBody>
      </p:sp>
      <p:sp>
        <p:nvSpPr>
          <p:cNvPr id="23" name="Text 11"/>
          <p:cNvSpPr/>
          <p:nvPr/>
        </p:nvSpPr>
        <p:spPr>
          <a:xfrm>
            <a:off x="466725" y="2266950"/>
            <a:ext cx="443195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achieve academic excellence, one must move beyond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simplistic view that treats episodic and semantic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as entirely separate entities. The scientific reality is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more complex and rich — these two systems are deeply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interconnected in a complex network of mutual interactions.</a:t>
            </a:r>
            <a:endParaRPr lang="en-US" sz="1125" dirty="0"/>
          </a:p>
        </p:txBody>
      </p:sp>
      <p:sp>
        <p:nvSpPr>
          <p:cNvPr id="24" name="Text 12"/>
          <p:cNvSpPr/>
          <p:nvPr/>
        </p:nvSpPr>
        <p:spPr>
          <a:xfrm>
            <a:off x="4619625" y="2266950"/>
            <a:ext cx="408622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theoretical distinction is crucial in clinical practice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accurately diagnosing memory disorders. A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patient may have relatively intact semantic memory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(knowing who the current prime minister is,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remembering general concepts) while suffering from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severe episodic memory loss (not remembering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they did this morning, or a doctor's visit last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week).</a:t>
            </a:r>
            <a:endParaRPr lang="en-US" sz="1125" dirty="0"/>
          </a:p>
        </p:txBody>
      </p:sp>
      <p:sp>
        <p:nvSpPr>
          <p:cNvPr id="25" name="Text 13"/>
          <p:cNvSpPr/>
          <p:nvPr/>
        </p:nvSpPr>
        <p:spPr>
          <a:xfrm>
            <a:off x="466725" y="3524250"/>
            <a:ext cx="443195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Our semantic knowledge of 'dogs' as a general concept is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gradually built through multiple episodic encounters with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specific dogs at different times and places. Each personal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with a specific dog contributes to enriching and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refining our general semantic concept.</a:t>
            </a:r>
            <a:endParaRPr lang="en-US" sz="1125" dirty="0"/>
          </a:p>
        </p:txBody>
      </p:sp>
      <p:sp>
        <p:nvSpPr>
          <p:cNvPr id="26" name="Text 14"/>
          <p:cNvSpPr/>
          <p:nvPr/>
        </p:nvSpPr>
        <p:spPr>
          <a:xfrm>
            <a:off x="466725" y="4457700"/>
            <a:ext cx="4431953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Conversely, our ability to understand and encode a new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episodic event depends on our pre-existing semantic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knowledge.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8763000" y="3314700"/>
            <a:ext cx="3583186" cy="11199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this interaction guides the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 of therapeutic strategies. For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patients with episodic memory impairment but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preserved semantic memory, preserved semantic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knowledge can be used as a foundation for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building compensatory strategies to improve daily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functioning.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459" y="4635996"/>
            <a:ext cx="3072259" cy="19681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980" y="2846040"/>
            <a:ext cx="1755577" cy="1570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98" y="1275457"/>
            <a:ext cx="377875" cy="3908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65" y="178296"/>
            <a:ext cx="475357" cy="53488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267236" y="190500"/>
            <a:ext cx="13761720" cy="44648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15"/>
              </a:lnSpc>
              <a:buNone/>
            </a:pPr>
            <a:r>
              <a:rPr lang="en-US" sz="3225" b="1" dirty="0">
                <a:solidFill>
                  <a:srgbClr val="1C3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Implicit &amp; Procedural Memory</a:t>
            </a:r>
            <a:endParaRPr lang="en-US" sz="3225" dirty="0"/>
          </a:p>
        </p:txBody>
      </p:sp>
      <p:sp>
        <p:nvSpPr>
          <p:cNvPr id="8" name="Text 1"/>
          <p:cNvSpPr/>
          <p:nvPr/>
        </p:nvSpPr>
        <p:spPr>
          <a:xfrm>
            <a:off x="714375" y="304800"/>
            <a:ext cx="2872740" cy="3195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16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7</a:t>
            </a:r>
            <a:endParaRPr lang="en-US" sz="1950" dirty="0"/>
          </a:p>
        </p:txBody>
      </p:sp>
      <p:sp>
        <p:nvSpPr>
          <p:cNvPr id="9" name="Text 2"/>
          <p:cNvSpPr/>
          <p:nvPr/>
        </p:nvSpPr>
        <p:spPr>
          <a:xfrm>
            <a:off x="2445544" y="666750"/>
            <a:ext cx="7886700" cy="282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25"/>
              </a:lnSpc>
              <a:buNone/>
            </a:pPr>
            <a:r>
              <a:rPr lang="en-US" sz="1725" b="1" dirty="0">
                <a:solidFill>
                  <a:srgbClr val="1C3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Non-Declarative Memory Systems</a:t>
            </a:r>
            <a:endParaRPr lang="en-US" sz="1725" dirty="0"/>
          </a:p>
        </p:txBody>
      </p:sp>
      <p:sp>
        <p:nvSpPr>
          <p:cNvPr id="10" name="Text 3"/>
          <p:cNvSpPr/>
          <p:nvPr/>
        </p:nvSpPr>
        <p:spPr>
          <a:xfrm>
            <a:off x="6383655" y="4857750"/>
            <a:ext cx="260604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1"/>
              </a:lnSpc>
              <a:buNone/>
            </a:pPr>
            <a:r>
              <a:rPr lang="en-US" sz="1425" b="1" dirty="0">
                <a:solidFill>
                  <a:srgbClr val="1C3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Bases</a:t>
            </a:r>
            <a:endParaRPr lang="en-US" sz="1425" dirty="0"/>
          </a:p>
        </p:txBody>
      </p:sp>
      <p:sp>
        <p:nvSpPr>
          <p:cNvPr id="11" name="Text 4"/>
          <p:cNvSpPr/>
          <p:nvPr/>
        </p:nvSpPr>
        <p:spPr>
          <a:xfrm>
            <a:off x="962025" y="1323975"/>
            <a:ext cx="7795260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1C3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Characteristics of Automaticity</a:t>
            </a:r>
            <a:endParaRPr lang="en-US" sz="1650" dirty="0"/>
          </a:p>
        </p:txBody>
      </p:sp>
      <p:sp>
        <p:nvSpPr>
          <p:cNvPr id="12" name="Text 5"/>
          <p:cNvSpPr/>
          <p:nvPr/>
        </p:nvSpPr>
        <p:spPr>
          <a:xfrm>
            <a:off x="6200775" y="1171575"/>
            <a:ext cx="3600450" cy="2600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1C3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Implicit Memory</a:t>
            </a:r>
            <a:endParaRPr lang="en-US" sz="1575" dirty="0"/>
          </a:p>
        </p:txBody>
      </p:sp>
      <p:sp>
        <p:nvSpPr>
          <p:cNvPr id="13" name="Text 6"/>
          <p:cNvSpPr/>
          <p:nvPr/>
        </p:nvSpPr>
        <p:spPr>
          <a:xfrm>
            <a:off x="9734550" y="2857500"/>
            <a:ext cx="4080510" cy="2600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1C3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Procedural Memory</a:t>
            </a:r>
            <a:endParaRPr lang="en-US" sz="1575" dirty="0"/>
          </a:p>
        </p:txBody>
      </p:sp>
      <p:sp>
        <p:nvSpPr>
          <p:cNvPr id="14" name="Text 7"/>
          <p:cNvSpPr/>
          <p:nvPr/>
        </p:nvSpPr>
        <p:spPr>
          <a:xfrm>
            <a:off x="962025" y="1666875"/>
            <a:ext cx="4663440" cy="1602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2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Automaticity Properties:</a:t>
            </a:r>
            <a:endParaRPr lang="en-US" sz="1275" dirty="0"/>
          </a:p>
        </p:txBody>
      </p:sp>
      <p:sp>
        <p:nvSpPr>
          <p:cNvPr id="15" name="Text 8"/>
          <p:cNvSpPr/>
          <p:nvPr/>
        </p:nvSpPr>
        <p:spPr>
          <a:xfrm>
            <a:off x="962025" y="1924050"/>
            <a:ext cx="4903440" cy="4080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Unconscious Execution: Procedural skills are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performed without conscious thought about their steps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962025" y="2419350"/>
            <a:ext cx="4452938" cy="35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1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Resistance to Interference: Difficulty disrupting</a:t>
            </a:r>
            <a:pPr indent="0" marL="0">
              <a:lnSpc>
                <a:spcPts val="141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 once learning is complete</a:t>
            </a:r>
            <a:endParaRPr lang="en-US" sz="1425" dirty="0"/>
          </a:p>
        </p:txBody>
      </p:sp>
      <p:sp>
        <p:nvSpPr>
          <p:cNvPr id="17" name="Text 10"/>
          <p:cNvSpPr/>
          <p:nvPr/>
        </p:nvSpPr>
        <p:spPr>
          <a:xfrm>
            <a:off x="962025" y="2857500"/>
            <a:ext cx="5029200" cy="3565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Speed &amp; Efficiency: Rapid and accurate execution with</a:t>
            </a:r>
            <a:pPr indent="0" marL="0">
              <a:lnSpc>
                <a:spcPts val="140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4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minimal cognitive effort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962025" y="3333750"/>
            <a:ext cx="6412230" cy="1602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2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Distinction from Explicit Memory:</a:t>
            </a:r>
            <a:endParaRPr lang="en-US" sz="1275" dirty="0"/>
          </a:p>
        </p:txBody>
      </p:sp>
      <p:sp>
        <p:nvSpPr>
          <p:cNvPr id="19" name="Text 12"/>
          <p:cNvSpPr/>
          <p:nvPr/>
        </p:nvSpPr>
        <p:spPr>
          <a:xfrm>
            <a:off x="962025" y="3571875"/>
            <a:ext cx="5196780" cy="63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While explicit memory (episodic and semantic) requires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conscious effort for recall and the ability for verbal description,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procedural memory operates automatically and resists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conscious attempts to control it.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200775" y="1457325"/>
            <a:ext cx="6380708" cy="9636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Implicit memory refers to the memory system that operates without direct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conscious awareness, where past experiences influence behaviour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performance without the individual being aware of this influence. It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also known as non-declarative memory because it does not require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conscious recall or the ability to verbally express its contents.</a:t>
            </a:r>
            <a:endParaRPr lang="en-US" sz="1275" dirty="0"/>
          </a:p>
        </p:txBody>
      </p:sp>
      <p:sp>
        <p:nvSpPr>
          <p:cNvPr id="21" name="Text 14"/>
          <p:cNvSpPr/>
          <p:nvPr/>
        </p:nvSpPr>
        <p:spPr>
          <a:xfrm>
            <a:off x="7905750" y="3200400"/>
            <a:ext cx="4243388" cy="7925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most prominent type of implicit memory,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specialising in storing motor skills, habits, and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automatic procedures. It encompasses “know-how”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knowledge — such as riding a bicycle, playing a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musical instrument, or typing on a keyboard.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1200150" y="5219700"/>
            <a:ext cx="8287643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Procedural memory relies on a different neural network from explicit memory, involving the Basal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Ganglia and Cerebellum rather than the Hippocampus (which supports explicit memory).</a:t>
            </a:r>
            <a:endParaRPr lang="en-US" sz="1275" dirty="0"/>
          </a:p>
        </p:txBody>
      </p:sp>
      <p:sp>
        <p:nvSpPr>
          <p:cNvPr id="23" name="Text 16"/>
          <p:cNvSpPr/>
          <p:nvPr/>
        </p:nvSpPr>
        <p:spPr>
          <a:xfrm>
            <a:off x="1809750" y="6134100"/>
            <a:ext cx="7763768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might it be evolutionarily advantageous for complex skills to become automatic?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Consider the potential advantages and disadvantages of this automaticity in everyday life.</a:t>
            </a:r>
            <a:endParaRPr lang="en-US" sz="12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769" y="5733157"/>
            <a:ext cx="341263" cy="370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863" y="1851571"/>
            <a:ext cx="3242965" cy="22973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867" y="2955727"/>
            <a:ext cx="3779490" cy="36278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757" y="1302990"/>
            <a:ext cx="426690" cy="4525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4457700"/>
            <a:ext cx="390079" cy="4799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2866579"/>
            <a:ext cx="487561" cy="4594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059" y="1302990"/>
            <a:ext cx="499765" cy="452586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228600" y="190500"/>
            <a:ext cx="12981533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75"/>
              </a:lnSpc>
              <a:buNone/>
            </a:pPr>
            <a:r>
              <a:rPr lang="en-US" sz="2250" b="1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Experimental Evidence for Procedural Memory: The Mirror-Drawing Task</a:t>
            </a:r>
            <a:pPr algn="ctr" indent="0" marL="0">
              <a:lnSpc>
                <a:spcPts val="2475"/>
              </a:lnSpc>
              <a:buNone/>
            </a:pPr>
            <a:r>
              <a:rPr lang="en-US" sz="2250" b="1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ts val="2475"/>
              </a:lnSpc>
              <a:buNone/>
            </a:pPr>
            <a:r>
              <a:rPr lang="en-US" sz="2250" b="1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Neuropsychological Case Studies &amp; Analysis</a:t>
            </a:r>
            <a:endParaRPr lang="en-US" sz="2250" dirty="0"/>
          </a:p>
        </p:txBody>
      </p:sp>
      <p:sp>
        <p:nvSpPr>
          <p:cNvPr id="11" name="Text 1"/>
          <p:cNvSpPr/>
          <p:nvPr/>
        </p:nvSpPr>
        <p:spPr>
          <a:xfrm>
            <a:off x="8763000" y="5334000"/>
            <a:ext cx="369189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 Question</a:t>
            </a:r>
            <a:endParaRPr lang="en-US" sz="1275" dirty="0"/>
          </a:p>
        </p:txBody>
      </p:sp>
      <p:sp>
        <p:nvSpPr>
          <p:cNvPr id="12" name="Text 2"/>
          <p:cNvSpPr/>
          <p:nvPr/>
        </p:nvSpPr>
        <p:spPr>
          <a:xfrm>
            <a:off x="895350" y="1295400"/>
            <a:ext cx="2587823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HM — Functional</a:t>
            </a:r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Dissociation</a:t>
            </a:r>
            <a:endParaRPr lang="en-US" sz="1275" dirty="0"/>
          </a:p>
        </p:txBody>
      </p:sp>
      <p:sp>
        <p:nvSpPr>
          <p:cNvPr id="13" name="Text 3"/>
          <p:cNvSpPr/>
          <p:nvPr/>
        </p:nvSpPr>
        <p:spPr>
          <a:xfrm>
            <a:off x="857250" y="2867025"/>
            <a:ext cx="2828925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Mirror-Drawing Task —</a:t>
            </a:r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Analysis</a:t>
            </a:r>
            <a:endParaRPr lang="en-US" sz="1275" dirty="0"/>
          </a:p>
        </p:txBody>
      </p:sp>
      <p:sp>
        <p:nvSpPr>
          <p:cNvPr id="14" name="Text 4"/>
          <p:cNvSpPr/>
          <p:nvPr/>
        </p:nvSpPr>
        <p:spPr>
          <a:xfrm>
            <a:off x="4981575" y="1295400"/>
            <a:ext cx="3530798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Neuropsychological Interpretation</a:t>
            </a:r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&amp; Theoretical Implications</a:t>
            </a:r>
            <a:endParaRPr lang="en-US" sz="1275" dirty="0"/>
          </a:p>
        </p:txBody>
      </p:sp>
      <p:sp>
        <p:nvSpPr>
          <p:cNvPr id="15" name="Text 5"/>
          <p:cNvSpPr/>
          <p:nvPr/>
        </p:nvSpPr>
        <p:spPr>
          <a:xfrm>
            <a:off x="9124950" y="1295400"/>
            <a:ext cx="2346871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HM's Learning Curve —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Mirror-Drawing Task</a:t>
            </a:r>
            <a:endParaRPr lang="en-US" sz="1275" dirty="0"/>
          </a:p>
        </p:txBody>
      </p:sp>
      <p:sp>
        <p:nvSpPr>
          <p:cNvPr id="16" name="Text 6"/>
          <p:cNvSpPr/>
          <p:nvPr/>
        </p:nvSpPr>
        <p:spPr>
          <a:xfrm>
            <a:off x="857250" y="4476750"/>
            <a:ext cx="25717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Crucial Results</a:t>
            </a:r>
            <a:endParaRPr lang="en-US" sz="1125" dirty="0"/>
          </a:p>
        </p:txBody>
      </p:sp>
      <p:sp>
        <p:nvSpPr>
          <p:cNvPr id="17" name="Text 7"/>
          <p:cNvSpPr/>
          <p:nvPr/>
        </p:nvSpPr>
        <p:spPr>
          <a:xfrm>
            <a:off x="857250" y="4743450"/>
            <a:ext cx="3572768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Consistent and measurable improvement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performance across sessions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Decrease in number of errors and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completion time at a normal learning rate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Retention of the acquired skill even after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rest periods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 He insisted in each session that he had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performed the task before</a:t>
            </a:r>
            <a:endParaRPr lang="en-US" sz="1125" dirty="0"/>
          </a:p>
        </p:txBody>
      </p:sp>
      <p:sp>
        <p:nvSpPr>
          <p:cNvPr id="18" name="Text 8"/>
          <p:cNvSpPr/>
          <p:nvPr/>
        </p:nvSpPr>
        <p:spPr>
          <a:xfrm>
            <a:off x="8763000" y="5610225"/>
            <a:ext cx="3457575" cy="86692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this dissociation between ‘knowing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how’ and ‘knowing what’ explain everyday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phenomena — such as our ability to ride a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bicycle years after not practising, despite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8F8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remembering the details of learning it?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409575" y="1809750"/>
            <a:ext cx="4149030" cy="86692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surgical removal of the hippocampus to treat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epilepsy, HM suffered from severe anterograde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amnesia, unable to form new explicit memories.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his motor skill learning provided strong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for a separate procedural memory system.</a:t>
            </a:r>
            <a:endParaRPr lang="en-US" sz="1050" dirty="0"/>
          </a:p>
        </p:txBody>
      </p:sp>
      <p:sp>
        <p:nvSpPr>
          <p:cNvPr id="20" name="Text 10"/>
          <p:cNvSpPr/>
          <p:nvPr/>
        </p:nvSpPr>
        <p:spPr>
          <a:xfrm>
            <a:off x="4495800" y="1857375"/>
            <a:ext cx="3949898" cy="9286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Dramatic Dissociation: Procedural memory relies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different neural circuits from explicit memory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(which was damaged in HM). This demonstrates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in the “know-how” domain, entirely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of declarative memory.</a:t>
            </a:r>
            <a:endParaRPr lang="en-US" sz="1125" dirty="0"/>
          </a:p>
        </p:txBody>
      </p:sp>
      <p:sp>
        <p:nvSpPr>
          <p:cNvPr id="21" name="Text 11"/>
          <p:cNvSpPr/>
          <p:nvPr/>
        </p:nvSpPr>
        <p:spPr>
          <a:xfrm>
            <a:off x="409575" y="3448050"/>
            <a:ext cx="4149030" cy="86692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HM was asked to trace a five-pointed star while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viewing his hand through a mirror reflection, which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reverses natural movement directions. This task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requires new motor coordination and reprogramming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automatic responses.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8639175" y="4476750"/>
            <a:ext cx="3656558" cy="3467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Improved performance across sessions despite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conscious memory of the task.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79" y="5959525"/>
            <a:ext cx="414486" cy="4045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8094" y="4121646"/>
            <a:ext cx="2352973" cy="16664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9984" y="1645890"/>
            <a:ext cx="2304157" cy="17692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7796" y="2633365"/>
            <a:ext cx="255984" cy="294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7796" y="1515517"/>
            <a:ext cx="255984" cy="2879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580" y="1975098"/>
            <a:ext cx="6803082" cy="1927027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3276600" y="142875"/>
            <a:ext cx="61817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Academic Distinction Between LTM Types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250"/>
              </a:lnSpc>
              <a:buNone/>
            </a:pPr>
            <a:r>
              <a:rPr lang="en-US" sz="18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 Sports Performance Applications</a:t>
            </a:r>
            <a:endParaRPr lang="en-US" sz="1875" dirty="0"/>
          </a:p>
        </p:txBody>
      </p:sp>
      <p:sp>
        <p:nvSpPr>
          <p:cNvPr id="10" name="Text 1"/>
          <p:cNvSpPr/>
          <p:nvPr/>
        </p:nvSpPr>
        <p:spPr>
          <a:xfrm>
            <a:off x="590550" y="1152525"/>
            <a:ext cx="123444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Comparative Analysis of Explicit vs. Implicit Memory Systems</a:t>
            </a:r>
            <a:endParaRPr lang="en-US" sz="1350" dirty="0"/>
          </a:p>
        </p:txBody>
      </p:sp>
      <p:sp>
        <p:nvSpPr>
          <p:cNvPr id="11" name="Text 2"/>
          <p:cNvSpPr/>
          <p:nvPr/>
        </p:nvSpPr>
        <p:spPr>
          <a:xfrm>
            <a:off x="7620000" y="1171575"/>
            <a:ext cx="432054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Neuroanatomical Basis</a:t>
            </a:r>
            <a:endParaRPr lang="en-US" sz="1350" dirty="0"/>
          </a:p>
        </p:txBody>
      </p:sp>
      <p:sp>
        <p:nvSpPr>
          <p:cNvPr id="12" name="Text 3"/>
          <p:cNvSpPr/>
          <p:nvPr/>
        </p:nvSpPr>
        <p:spPr>
          <a:xfrm>
            <a:off x="590550" y="4019550"/>
            <a:ext cx="152247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Applications in Sports Psychology: The 'Choking Under Pressure' Phenomenon</a:t>
            </a:r>
            <a:endParaRPr lang="en-US" sz="1350" dirty="0"/>
          </a:p>
        </p:txBody>
      </p:sp>
      <p:sp>
        <p:nvSpPr>
          <p:cNvPr id="13" name="Text 4"/>
          <p:cNvSpPr/>
          <p:nvPr/>
        </p:nvSpPr>
        <p:spPr>
          <a:xfrm>
            <a:off x="9677400" y="3686175"/>
            <a:ext cx="2011561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 Curve</a:t>
            </a:r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(Yerkes-Dodson Law)</a:t>
            </a:r>
            <a:endParaRPr lang="en-US" sz="1200" dirty="0"/>
          </a:p>
        </p:txBody>
      </p:sp>
      <p:sp>
        <p:nvSpPr>
          <p:cNvPr id="14" name="Text 5"/>
          <p:cNvSpPr/>
          <p:nvPr/>
        </p:nvSpPr>
        <p:spPr>
          <a:xfrm>
            <a:off x="1200150" y="5953125"/>
            <a:ext cx="11546086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Discussions: How can sports coaches use their understanding of procedural memory to design training programmes that reduce</a:t>
            </a:r>
            <a:pPr algn="ctr" indent="0" marL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likelihood of 'choking under pressure'? What strategies can enhance automatic performance in high-pressure situations?</a:t>
            </a:r>
            <a:endParaRPr lang="en-US" sz="1125" dirty="0"/>
          </a:p>
        </p:txBody>
      </p:sp>
      <p:sp>
        <p:nvSpPr>
          <p:cNvPr id="15" name="Text 6"/>
          <p:cNvSpPr/>
          <p:nvPr/>
        </p:nvSpPr>
        <p:spPr>
          <a:xfrm>
            <a:off x="590550" y="4752975"/>
            <a:ext cx="411480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Psychological Mechanism:</a:t>
            </a:r>
            <a:endParaRPr lang="en-US" sz="1125" dirty="0"/>
          </a:p>
        </p:txBody>
      </p:sp>
      <p:sp>
        <p:nvSpPr>
          <p:cNvPr id="16" name="Text 7"/>
          <p:cNvSpPr/>
          <p:nvPr/>
        </p:nvSpPr>
        <p:spPr>
          <a:xfrm>
            <a:off x="4857750" y="4752975"/>
            <a:ext cx="32575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Applied Strategies:</a:t>
            </a:r>
            <a:endParaRPr lang="en-US" sz="1125" dirty="0"/>
          </a:p>
        </p:txBody>
      </p:sp>
      <p:sp>
        <p:nvSpPr>
          <p:cNvPr id="17" name="Text 8"/>
          <p:cNvSpPr/>
          <p:nvPr/>
        </p:nvSpPr>
        <p:spPr>
          <a:xfrm>
            <a:off x="7905750" y="1514475"/>
            <a:ext cx="1707803" cy="7999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Explicit Memory: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Relies on hippocampus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medial temporal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lobe – vulnerable to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damage and amnesia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7905750" y="2657475"/>
            <a:ext cx="1707803" cy="9599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Implicit Memory: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Relies on cerebellum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basal ganglia –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explaining its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persistence even with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hippocampal damage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590550" y="4991100"/>
            <a:ext cx="4672905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Automated skill operates efficiently through procedural memory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Pressure stimulates the desire for conscious control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Conscious interference disrupts the automatic mechanism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Result: Performance decline despite high experience</a:t>
            </a:r>
            <a:endParaRPr lang="en-US" sz="975" dirty="0"/>
          </a:p>
        </p:txBody>
      </p:sp>
      <p:sp>
        <p:nvSpPr>
          <p:cNvPr id="20" name="Text 11"/>
          <p:cNvSpPr/>
          <p:nvPr/>
        </p:nvSpPr>
        <p:spPr>
          <a:xfrm>
            <a:off x="4857750" y="4991100"/>
            <a:ext cx="4976813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Training Under Pressure: Building resistance to conscious interference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External Focus Techniques: Directing attention to outcomes, not the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process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Varied Practice: Strengthening multiple procedural pathways</a:t>
            </a:r>
            <a:endParaRPr lang="en-US" sz="97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659" y="4032498"/>
            <a:ext cx="3255169" cy="2434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086" y="1769269"/>
            <a:ext cx="3182094" cy="20710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286" y="4087267"/>
            <a:ext cx="280392" cy="34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777" y="1865263"/>
            <a:ext cx="402282" cy="2674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79" y="1405830"/>
            <a:ext cx="414486" cy="493663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371520" y="314325"/>
            <a:ext cx="1665351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25"/>
              </a:lnSpc>
              <a:buNone/>
            </a:pPr>
            <a:r>
              <a:rPr lang="en-US" sz="2325" b="1" dirty="0">
                <a:ln w="9525">
                  <a:solidFill>
                    <a:srgbClr val="007BFF"/>
                  </a:solidFill>
                </a:ln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Working Memory Model (WMM): Core Components</a:t>
            </a:r>
            <a:endParaRPr lang="en-US" sz="2325" dirty="0"/>
          </a:p>
        </p:txBody>
      </p:sp>
      <p:sp>
        <p:nvSpPr>
          <p:cNvPr id="9" name="Text 1"/>
          <p:cNvSpPr/>
          <p:nvPr/>
        </p:nvSpPr>
        <p:spPr>
          <a:xfrm>
            <a:off x="-347216" y="742950"/>
            <a:ext cx="1447800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D3D3D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Baddeley &amp; Hitch (1974): From Passive Memory to Active Processor</a:t>
            </a:r>
            <a:endParaRPr lang="en-US" sz="1425" dirty="0"/>
          </a:p>
        </p:txBody>
      </p:sp>
      <p:sp>
        <p:nvSpPr>
          <p:cNvPr id="10" name="Text 2"/>
          <p:cNvSpPr/>
          <p:nvPr/>
        </p:nvSpPr>
        <p:spPr>
          <a:xfrm>
            <a:off x="895350" y="1352550"/>
            <a:ext cx="3216473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0F8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Theoretical Development</a:t>
            </a:r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0F8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0F8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Motivation</a:t>
            </a:r>
            <a:endParaRPr lang="en-US" sz="1575" dirty="0"/>
          </a:p>
        </p:txBody>
      </p:sp>
      <p:sp>
        <p:nvSpPr>
          <p:cNvPr id="11" name="Text 3"/>
          <p:cNvSpPr/>
          <p:nvPr/>
        </p:nvSpPr>
        <p:spPr>
          <a:xfrm>
            <a:off x="4857750" y="1352550"/>
            <a:ext cx="504063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0F8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Components of the WMM</a:t>
            </a:r>
            <a:endParaRPr lang="en-US" sz="1575" dirty="0"/>
          </a:p>
        </p:txBody>
      </p:sp>
      <p:sp>
        <p:nvSpPr>
          <p:cNvPr id="12" name="Text 4"/>
          <p:cNvSpPr/>
          <p:nvPr/>
        </p:nvSpPr>
        <p:spPr>
          <a:xfrm>
            <a:off x="9372600" y="1352550"/>
            <a:ext cx="288036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0F8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WMM Diagrams</a:t>
            </a:r>
            <a:endParaRPr lang="en-US" sz="1575" dirty="0"/>
          </a:p>
        </p:txBody>
      </p:sp>
      <p:sp>
        <p:nvSpPr>
          <p:cNvPr id="13" name="Text 5"/>
          <p:cNvSpPr/>
          <p:nvPr/>
        </p:nvSpPr>
        <p:spPr>
          <a:xfrm>
            <a:off x="409575" y="2019300"/>
            <a:ext cx="4128046" cy="168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The development of the Working Memory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Model by Alan Baddeley and Graham Hitch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in 1974 was a direct response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to shortcomings in the MSM. Instead of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viewing STM as a single, passive store, they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proposed a dynamic multi-component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system that actively participates in complex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cognitive processing.</a:t>
            </a:r>
            <a:endParaRPr lang="en-US" sz="1275" dirty="0"/>
          </a:p>
        </p:txBody>
      </p:sp>
      <p:sp>
        <p:nvSpPr>
          <p:cNvPr id="14" name="Text 6"/>
          <p:cNvSpPr/>
          <p:nvPr/>
        </p:nvSpPr>
        <p:spPr>
          <a:xfrm>
            <a:off x="409575" y="4238625"/>
            <a:ext cx="4159448" cy="178355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Working memory is an active attentional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control system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It consists of specialised and partially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independent components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It supports higher cognitive tasks such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as thinking and problem-solving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It has limited processing capacity,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requiring resource management</a:t>
            </a:r>
            <a:endParaRPr lang="en-US" sz="1350" dirty="0"/>
          </a:p>
        </p:txBody>
      </p:sp>
      <p:sp>
        <p:nvSpPr>
          <p:cNvPr id="15" name="Text 7"/>
          <p:cNvSpPr/>
          <p:nvPr/>
        </p:nvSpPr>
        <p:spPr>
          <a:xfrm>
            <a:off x="4857750" y="1866900"/>
            <a:ext cx="49606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Central Executive</a:t>
            </a:r>
            <a:endParaRPr lang="en-US" sz="1575" dirty="0"/>
          </a:p>
        </p:txBody>
      </p:sp>
      <p:sp>
        <p:nvSpPr>
          <p:cNvPr id="16" name="Text 8"/>
          <p:cNvSpPr/>
          <p:nvPr/>
        </p:nvSpPr>
        <p:spPr>
          <a:xfrm>
            <a:off x="4857750" y="4162425"/>
            <a:ext cx="47244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Phonological Loop</a:t>
            </a:r>
            <a:endParaRPr lang="en-US" sz="1500" dirty="0"/>
          </a:p>
        </p:txBody>
      </p:sp>
      <p:sp>
        <p:nvSpPr>
          <p:cNvPr id="17" name="Text 9"/>
          <p:cNvSpPr/>
          <p:nvPr/>
        </p:nvSpPr>
        <p:spPr>
          <a:xfrm>
            <a:off x="4572000" y="2314575"/>
            <a:ext cx="3960465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The main supervisory component that does not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store information itself, but coordinates the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activities of its subsidiary systems.</a:t>
            </a:r>
            <a:endParaRPr lang="en-US" sz="1125" dirty="0"/>
          </a:p>
        </p:txBody>
      </p:sp>
      <p:sp>
        <p:nvSpPr>
          <p:cNvPr id="18" name="Text 10"/>
          <p:cNvSpPr/>
          <p:nvPr/>
        </p:nvSpPr>
        <p:spPr>
          <a:xfrm>
            <a:off x="4572000" y="2962275"/>
            <a:ext cx="274320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Basic Functions:</a:t>
            </a:r>
            <a:endParaRPr lang="en-US" sz="1125" dirty="0"/>
          </a:p>
        </p:txBody>
      </p:sp>
      <p:sp>
        <p:nvSpPr>
          <p:cNvPr id="19" name="Text 11"/>
          <p:cNvSpPr/>
          <p:nvPr/>
        </p:nvSpPr>
        <p:spPr>
          <a:xfrm>
            <a:off x="4857750" y="3200400"/>
            <a:ext cx="3918496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Focusing, dividing, and switching attention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Monitoring and processing incoming information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Retrieving information from long-term memory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• Controlling cognitive processing strategies</a:t>
            </a:r>
            <a:endParaRPr lang="en-US" sz="1050" dirty="0"/>
          </a:p>
        </p:txBody>
      </p:sp>
      <p:sp>
        <p:nvSpPr>
          <p:cNvPr id="20" name="Text 12"/>
          <p:cNvSpPr/>
          <p:nvPr/>
        </p:nvSpPr>
        <p:spPr>
          <a:xfrm>
            <a:off x="4572000" y="4819650"/>
            <a:ext cx="28079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a) Phonological Store (Passive):</a:t>
            </a:r>
            <a:pPr algn="l" indent="0" marL="0">
              <a:buNone/>
            </a:pPr>
            <a:r>
              <a:rPr lang="en-US" sz="9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l" indent="0" marL="0">
              <a:buNone/>
            </a:pPr>
            <a:r>
              <a:rPr lang="en-US" sz="9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Retains auditory information</a:t>
            </a:r>
            <a:pPr algn="l" indent="0" marL="0">
              <a:buNone/>
            </a:pPr>
            <a:r>
              <a:rPr lang="en-US" sz="9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l" indent="0" marL="0">
              <a:buNone/>
            </a:pPr>
            <a:r>
              <a:rPr lang="en-US" sz="9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Very short duration (1-2 seconds)</a:t>
            </a:r>
            <a:pPr algn="l" indent="0" marL="0">
              <a:buNone/>
            </a:pPr>
            <a:r>
              <a:rPr lang="en-US" sz="9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l" indent="0" marL="0">
              <a:buNone/>
            </a:pPr>
            <a:r>
              <a:rPr lang="en-US" sz="9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Known as the 'inner ear'</a:t>
            </a:r>
            <a:endParaRPr lang="en-US" sz="975" dirty="0"/>
          </a:p>
        </p:txBody>
      </p:sp>
      <p:sp>
        <p:nvSpPr>
          <p:cNvPr id="21" name="Text 13"/>
          <p:cNvSpPr/>
          <p:nvPr/>
        </p:nvSpPr>
        <p:spPr>
          <a:xfrm>
            <a:off x="4572000" y="5705475"/>
            <a:ext cx="286032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6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b) Articulatory Process (Active):</a:t>
            </a:r>
            <a:pPr algn="l" indent="0" marL="0">
              <a:buNone/>
            </a:pPr>
            <a:r>
              <a:rPr lang="en-US" sz="6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l" indent="0" marL="0">
              <a:buNone/>
            </a:pPr>
            <a:r>
              <a:rPr lang="en-US" sz="6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Rehearsal and maintenance component</a:t>
            </a:r>
            <a:pPr algn="l" indent="0" marL="0">
              <a:buNone/>
            </a:pPr>
            <a:r>
              <a:rPr lang="en-US" sz="6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l" indent="0" marL="0">
              <a:buNone/>
            </a:pPr>
            <a:r>
              <a:rPr lang="en-US" sz="6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Converts written material into phonological code</a:t>
            </a:r>
            <a:pPr algn="l" indent="0" marL="0">
              <a:buNone/>
            </a:pPr>
            <a:r>
              <a:rPr lang="en-US" sz="6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l" indent="0" marL="0">
              <a:buNone/>
            </a:pPr>
            <a:r>
              <a:rPr lang="en-US" sz="675" b="1" dirty="0">
                <a:solidFill>
                  <a:srgbClr val="F0F8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Known as the 'inner voice'</a:t>
            </a:r>
            <a:endParaRPr lang="en-US" sz="675" dirty="0"/>
          </a:p>
        </p:txBody>
      </p:sp>
      <p:sp>
        <p:nvSpPr>
          <p:cNvPr id="22" name="Text 14"/>
          <p:cNvSpPr/>
          <p:nvPr/>
        </p:nvSpPr>
        <p:spPr>
          <a:xfrm>
            <a:off x="4572000" y="4429125"/>
            <a:ext cx="3929063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 specialised subsidiary system for processing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auditory and verbal information.</a:t>
            </a:r>
            <a:endParaRPr lang="en-US" sz="1200" dirty="0"/>
          </a:p>
        </p:txBody>
      </p:sp>
      <p:sp>
        <p:nvSpPr>
          <p:cNvPr id="23" name="Text 15"/>
          <p:cNvSpPr/>
          <p:nvPr/>
        </p:nvSpPr>
        <p:spPr>
          <a:xfrm>
            <a:off x="895350" y="304800"/>
            <a:ext cx="1948755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8:</a:t>
            </a:r>
            <a:pPr algn="l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MSM Evaluation &amp;</a:t>
            </a:r>
            <a:pPr algn="l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Serial Position Effect</a:t>
            </a:r>
            <a:endParaRPr lang="en-US" sz="11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075" y="6076057"/>
            <a:ext cx="365671" cy="370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4094" y="4025503"/>
            <a:ext cx="292596" cy="2262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961" y="3936355"/>
            <a:ext cx="2816275" cy="27705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6573" y="1152079"/>
            <a:ext cx="377875" cy="397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5961" y="5596086"/>
            <a:ext cx="902196" cy="9600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3059" y="4958209"/>
            <a:ext cx="889992" cy="788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5458867"/>
            <a:ext cx="1133773" cy="110400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7875" y="1152079"/>
            <a:ext cx="390079" cy="397669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2357438" y="123825"/>
            <a:ext cx="18288000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Phonological Loop Studies &amp; the Word Length Effect</a:t>
            </a:r>
            <a:endParaRPr lang="en-US" sz="2400" dirty="0"/>
          </a:p>
        </p:txBody>
      </p:sp>
      <p:sp>
        <p:nvSpPr>
          <p:cNvPr id="12" name="Text 1"/>
          <p:cNvSpPr/>
          <p:nvPr/>
        </p:nvSpPr>
        <p:spPr>
          <a:xfrm>
            <a:off x="-651093" y="571500"/>
            <a:ext cx="14881860" cy="2800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Evidence for the Articulatory Rehearsal Mechanism</a:t>
            </a:r>
            <a:endParaRPr lang="en-US" sz="1575" dirty="0"/>
          </a:p>
        </p:txBody>
      </p:sp>
      <p:sp>
        <p:nvSpPr>
          <p:cNvPr id="13" name="Text 2"/>
          <p:cNvSpPr/>
          <p:nvPr/>
        </p:nvSpPr>
        <p:spPr>
          <a:xfrm>
            <a:off x="838200" y="1219200"/>
            <a:ext cx="493776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E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Articulatory Suppression</a:t>
            </a:r>
            <a:endParaRPr lang="en-US" sz="1350" dirty="0"/>
          </a:p>
        </p:txBody>
      </p:sp>
      <p:sp>
        <p:nvSpPr>
          <p:cNvPr id="14" name="Text 3"/>
          <p:cNvSpPr/>
          <p:nvPr/>
        </p:nvSpPr>
        <p:spPr>
          <a:xfrm>
            <a:off x="4981575" y="1219200"/>
            <a:ext cx="452628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C2E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Word Length Effect</a:t>
            </a:r>
            <a:endParaRPr lang="en-US" sz="1350" dirty="0"/>
          </a:p>
        </p:txBody>
      </p:sp>
      <p:sp>
        <p:nvSpPr>
          <p:cNvPr id="15" name="Text 4"/>
          <p:cNvSpPr/>
          <p:nvPr/>
        </p:nvSpPr>
        <p:spPr>
          <a:xfrm>
            <a:off x="409575" y="1562100"/>
            <a:ext cx="4149030" cy="1300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Articulatory suppression provides direct evidence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the role of the articulatory process in the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phonological loop.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participants are asked to repeat a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meaningless word (e.g., 'the, the, the') aloud while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attempting to remember a list of words, their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 deteriorates significantly.</a:t>
            </a:r>
            <a:endParaRPr lang="en-US" sz="1125" dirty="0"/>
          </a:p>
        </p:txBody>
      </p:sp>
      <p:sp>
        <p:nvSpPr>
          <p:cNvPr id="16" name="Text 5"/>
          <p:cNvSpPr/>
          <p:nvPr/>
        </p:nvSpPr>
        <p:spPr>
          <a:xfrm>
            <a:off x="409575" y="3057525"/>
            <a:ext cx="1760220" cy="8661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682"/>
              </a:lnSpc>
              <a:buNone/>
            </a:pPr>
            <a:r>
              <a:rPr lang="en-US" sz="52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Explanation</a:t>
            </a:r>
            <a:endParaRPr lang="en-US" sz="525" dirty="0"/>
          </a:p>
        </p:txBody>
      </p:sp>
      <p:sp>
        <p:nvSpPr>
          <p:cNvPr id="17" name="Text 6"/>
          <p:cNvSpPr/>
          <p:nvPr/>
        </p:nvSpPr>
        <p:spPr>
          <a:xfrm>
            <a:off x="4619625" y="1562100"/>
            <a:ext cx="8120063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word length effect is considered one of the strongest experimental pieces of evidence for the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existence of a time-limited articulatory rehearsal mechanism in the phonological loop.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Multiple studies have shown that individuals recall short words (e.g., 'pen, house, fire') significantly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better than long words (e.g., 'university, hospital, television') in STM tasks.</a:t>
            </a:r>
            <a:endParaRPr lang="en-US" sz="1125" dirty="0"/>
          </a:p>
        </p:txBody>
      </p:sp>
      <p:sp>
        <p:nvSpPr>
          <p:cNvPr id="18" name="Text 7"/>
          <p:cNvSpPr/>
          <p:nvPr/>
        </p:nvSpPr>
        <p:spPr>
          <a:xfrm>
            <a:off x="4619625" y="2495550"/>
            <a:ext cx="3680460" cy="1733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Psychological Mechanism</a:t>
            </a:r>
            <a:endParaRPr lang="en-US" sz="1050" dirty="0"/>
          </a:p>
        </p:txBody>
      </p:sp>
      <p:sp>
        <p:nvSpPr>
          <p:cNvPr id="19" name="Text 8"/>
          <p:cNvSpPr/>
          <p:nvPr/>
        </p:nvSpPr>
        <p:spPr>
          <a:xfrm>
            <a:off x="409575" y="3343275"/>
            <a:ext cx="406524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deterioration occurs because external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repetition blocks the 'inner voice' (articulatory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process), preventing maintenance rehearsal of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in the phonological store.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result is rapid decay of information within 1–2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seconds — proving that articulatory rehearsal is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essential for maintaining information in the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phonological loop.</a:t>
            </a:r>
            <a:endParaRPr lang="en-US" sz="1125" dirty="0"/>
          </a:p>
        </p:txBody>
      </p:sp>
      <p:sp>
        <p:nvSpPr>
          <p:cNvPr id="20" name="Text 9"/>
          <p:cNvSpPr/>
          <p:nvPr/>
        </p:nvSpPr>
        <p:spPr>
          <a:xfrm>
            <a:off x="4619625" y="2781300"/>
            <a:ext cx="8245673" cy="9286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capacity of the phonological loop is not determined by a fixed number of items, but by the time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required for inner articulation — approximately 2 seconds. Short words require less articulation time,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allowing more repetitions within this limited window.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 words consume more time, reducing rehearsal frequency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causing faster decay of the phonological trace.</a:t>
            </a:r>
            <a:endParaRPr lang="en-US" sz="1125" dirty="0"/>
          </a:p>
        </p:txBody>
      </p:sp>
      <p:sp>
        <p:nvSpPr>
          <p:cNvPr id="21" name="Text 10"/>
          <p:cNvSpPr/>
          <p:nvPr/>
        </p:nvSpPr>
        <p:spPr>
          <a:xfrm>
            <a:off x="7905750" y="4067175"/>
            <a:ext cx="4937760" cy="2229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</a:t>
            </a:r>
            <a:endParaRPr lang="en-US" sz="1350" dirty="0"/>
          </a:p>
        </p:txBody>
      </p:sp>
      <p:sp>
        <p:nvSpPr>
          <p:cNvPr id="22" name="Text 11"/>
          <p:cNvSpPr/>
          <p:nvPr/>
        </p:nvSpPr>
        <p:spPr>
          <a:xfrm>
            <a:off x="7905750" y="4305300"/>
            <a:ext cx="4117628" cy="7286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Proving Functional Specialisation: The</a:t>
            </a:r>
            <a:pPr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phonological loop handles verbal and auditory</a:t>
            </a:r>
            <a:pPr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exclusively.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7905750" y="4848225"/>
            <a:ext cx="4536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Confirming Temporal Limits: Capacity is limited by</a:t>
            </a:r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time, not number of items.</a:t>
            </a:r>
            <a:endParaRPr lang="en-US" sz="1200" dirty="0"/>
          </a:p>
        </p:txBody>
      </p:sp>
      <p:sp>
        <p:nvSpPr>
          <p:cNvPr id="24" name="Text 13"/>
          <p:cNvSpPr/>
          <p:nvPr/>
        </p:nvSpPr>
        <p:spPr>
          <a:xfrm>
            <a:off x="7905750" y="5267325"/>
            <a:ext cx="4620518" cy="4268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Proving Active Rehearsal: The articulatory process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essential for information maintenance.</a:t>
            </a:r>
            <a:endParaRPr lang="en-US" sz="1200" dirty="0"/>
          </a:p>
        </p:txBody>
      </p:sp>
      <p:sp>
        <p:nvSpPr>
          <p:cNvPr id="25" name="Text 14"/>
          <p:cNvSpPr/>
          <p:nvPr/>
        </p:nvSpPr>
        <p:spPr>
          <a:xfrm>
            <a:off x="7905750" y="5905500"/>
            <a:ext cx="4651921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our understanding of the word length effect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 used to develop more effective teaching strategies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children learning to read, particularly those with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difficulties in verbal information processing?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392" y="5719465"/>
            <a:ext cx="341263" cy="2742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392" y="5184577"/>
            <a:ext cx="341263" cy="2742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6392" y="4656534"/>
            <a:ext cx="341263" cy="226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079" y="1714500"/>
            <a:ext cx="4974282" cy="1220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71" y="5239494"/>
            <a:ext cx="255984" cy="29482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267" y="4903440"/>
            <a:ext cx="292596" cy="2811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1" y="4546848"/>
            <a:ext cx="268188" cy="30167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863" y="1625203"/>
            <a:ext cx="4596259" cy="1392138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7400970" y="266700"/>
            <a:ext cx="28083510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WMM Applications in Diagnosing &amp; Treating Learning Disabilities</a:t>
            </a:r>
            <a:endParaRPr lang="en-US" sz="2925" dirty="0"/>
          </a:p>
        </p:txBody>
      </p:sp>
      <p:sp>
        <p:nvSpPr>
          <p:cNvPr id="12" name="Text 1"/>
          <p:cNvSpPr/>
          <p:nvPr/>
        </p:nvSpPr>
        <p:spPr>
          <a:xfrm>
            <a:off x="-3664788" y="704850"/>
            <a:ext cx="20368260" cy="3549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95"/>
              </a:lnSpc>
              <a:buNone/>
            </a:pPr>
            <a:r>
              <a:rPr lang="en-US" sz="2025" b="1" dirty="0">
                <a:solidFill>
                  <a:srgbClr val="0031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Phonological Loop Deficits &amp; Multi-Sensory Intervention Strategies</a:t>
            </a:r>
            <a:endParaRPr lang="en-US" sz="2025" dirty="0"/>
          </a:p>
        </p:txBody>
      </p:sp>
      <p:sp>
        <p:nvSpPr>
          <p:cNvPr id="13" name="Text 2"/>
          <p:cNvSpPr/>
          <p:nvPr/>
        </p:nvSpPr>
        <p:spPr>
          <a:xfrm>
            <a:off x="1809750" y="4171950"/>
            <a:ext cx="738378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Clinical &amp; Diagnostic Applications</a:t>
            </a:r>
            <a:endParaRPr lang="en-US" sz="1425" dirty="0"/>
          </a:p>
        </p:txBody>
      </p:sp>
      <p:sp>
        <p:nvSpPr>
          <p:cNvPr id="14" name="Text 3"/>
          <p:cNvSpPr/>
          <p:nvPr/>
        </p:nvSpPr>
        <p:spPr>
          <a:xfrm>
            <a:off x="3178969" y="1295400"/>
            <a:ext cx="1200150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 of Phonological Loop Deficit in Dyslexia</a:t>
            </a:r>
            <a:endParaRPr lang="en-US" sz="1575" dirty="0"/>
          </a:p>
        </p:txBody>
      </p:sp>
      <p:sp>
        <p:nvSpPr>
          <p:cNvPr id="15" name="Text 4"/>
          <p:cNvSpPr/>
          <p:nvPr/>
        </p:nvSpPr>
        <p:spPr>
          <a:xfrm>
            <a:off x="4665791" y="4171950"/>
            <a:ext cx="88811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Multi-Sensory Intervention Strategies</a:t>
            </a:r>
            <a:endParaRPr lang="en-US" sz="1575" dirty="0"/>
          </a:p>
        </p:txBody>
      </p:sp>
      <p:sp>
        <p:nvSpPr>
          <p:cNvPr id="16" name="Text 5"/>
          <p:cNvSpPr/>
          <p:nvPr/>
        </p:nvSpPr>
        <p:spPr>
          <a:xfrm>
            <a:off x="-1128742" y="1295400"/>
            <a:ext cx="912114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WMM &amp; Learning Disabilities Connection</a:t>
            </a:r>
            <a:endParaRPr lang="en-US" sz="1575" dirty="0"/>
          </a:p>
        </p:txBody>
      </p:sp>
      <p:sp>
        <p:nvSpPr>
          <p:cNvPr id="17" name="Text 6"/>
          <p:cNvSpPr/>
          <p:nvPr/>
        </p:nvSpPr>
        <p:spPr>
          <a:xfrm>
            <a:off x="962025" y="4581525"/>
            <a:ext cx="8572500" cy="2342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45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Phonological Loop Tests: Digit span, word recall</a:t>
            </a:r>
            <a:endParaRPr lang="en-US" sz="1125" dirty="0"/>
          </a:p>
        </p:txBody>
      </p:sp>
      <p:sp>
        <p:nvSpPr>
          <p:cNvPr id="18" name="Text 7"/>
          <p:cNvSpPr/>
          <p:nvPr/>
        </p:nvSpPr>
        <p:spPr>
          <a:xfrm>
            <a:off x="962025" y="4924425"/>
            <a:ext cx="8229600" cy="24988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68"/>
              </a:lnSpc>
              <a:buNone/>
            </a:pPr>
            <a:r>
              <a:rPr lang="en-US" sz="120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Visuospatial Sketchpad Tests: Visual arrays</a:t>
            </a:r>
            <a:endParaRPr lang="en-US" sz="1200" dirty="0"/>
          </a:p>
        </p:txBody>
      </p:sp>
      <p:sp>
        <p:nvSpPr>
          <p:cNvPr id="19" name="Text 8"/>
          <p:cNvSpPr/>
          <p:nvPr/>
        </p:nvSpPr>
        <p:spPr>
          <a:xfrm>
            <a:off x="962025" y="5267325"/>
            <a:ext cx="6766560" cy="24988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68"/>
              </a:lnSpc>
              <a:buNone/>
            </a:pPr>
            <a:r>
              <a:rPr lang="en-US" sz="120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Central Executive Tests: Dual tasks</a:t>
            </a:r>
            <a:endParaRPr lang="en-US" sz="1200" dirty="0"/>
          </a:p>
        </p:txBody>
      </p:sp>
      <p:sp>
        <p:nvSpPr>
          <p:cNvPr id="20" name="Text 9"/>
          <p:cNvSpPr/>
          <p:nvPr/>
        </p:nvSpPr>
        <p:spPr>
          <a:xfrm>
            <a:off x="6686550" y="4495800"/>
            <a:ext cx="5636865" cy="4759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Visual-Motor Method (✋): Using different colours for letters with hand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movements to strengthen visual and motor encoding, reducing reliance on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phonological loop alone.</a:t>
            </a:r>
            <a:endParaRPr lang="en-US" sz="1125" dirty="0"/>
          </a:p>
        </p:txBody>
      </p:sp>
      <p:sp>
        <p:nvSpPr>
          <p:cNvPr id="21" name="Text 10"/>
          <p:cNvSpPr/>
          <p:nvPr/>
        </p:nvSpPr>
        <p:spPr>
          <a:xfrm>
            <a:off x="6686550" y="5095875"/>
            <a:ext cx="5563493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Rhythmic Repetition (🎶): Using rhythm and music to support retention of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auditory information — rhythm helps strengthen the phonological store.</a:t>
            </a:r>
            <a:endParaRPr lang="en-US" sz="1125" dirty="0"/>
          </a:p>
        </p:txBody>
      </p:sp>
      <p:sp>
        <p:nvSpPr>
          <p:cNvPr id="22" name="Text 11"/>
          <p:cNvSpPr/>
          <p:nvPr/>
        </p:nvSpPr>
        <p:spPr>
          <a:xfrm>
            <a:off x="6686550" y="5610225"/>
            <a:ext cx="5605463" cy="4759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Semantic Chunking (📚): Teaching children to associate words with pictures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 stories, activating the visuospatial sketchpad and providing alternative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pathways for recall.</a:t>
            </a:r>
            <a:endParaRPr lang="en-US" sz="1125" dirty="0"/>
          </a:p>
        </p:txBody>
      </p:sp>
      <p:sp>
        <p:nvSpPr>
          <p:cNvPr id="23" name="Text 12"/>
          <p:cNvSpPr/>
          <p:nvPr/>
        </p:nvSpPr>
        <p:spPr>
          <a:xfrm>
            <a:off x="590550" y="3038475"/>
            <a:ext cx="5982593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Working Memory Model has brought a real revolution in our understanding of</a:t>
            </a:r>
            <a:pPr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disabilities, especially dyslexia. Research indicates that many children with</a:t>
            </a:r>
            <a:pPr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reading difficulties have a specific deficit in the phonological loop — the component</a:t>
            </a:r>
            <a:pPr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responsible for processing and temporarily retaining verbal sounds.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6324600" y="3038475"/>
            <a:ext cx="5856833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a child with dyslexia tries to read a new word, their ability to retain letter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sounds in the phonological loop is weak. This makes it difficult to link sounds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together to form a complete word — they may forget the first sound by the time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they reach the last.</a:t>
            </a:r>
            <a:endParaRPr lang="en-US" sz="1125" dirty="0"/>
          </a:p>
        </p:txBody>
      </p:sp>
      <p:sp>
        <p:nvSpPr>
          <p:cNvPr id="25" name="Text 14"/>
          <p:cNvSpPr/>
          <p:nvPr/>
        </p:nvSpPr>
        <p:spPr>
          <a:xfrm>
            <a:off x="590550" y="5629275"/>
            <a:ext cx="5982593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specialised assessment helps develop customised intervention plans for each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20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child based on their strengths and weaknesses in working memory.</a:t>
            </a:r>
            <a:endParaRPr lang="en-US" sz="1125" dirty="0"/>
          </a:p>
        </p:txBody>
      </p:sp>
      <p:sp>
        <p:nvSpPr>
          <p:cNvPr id="26" name="Text 15"/>
          <p:cNvSpPr/>
          <p:nvPr/>
        </p:nvSpPr>
        <p:spPr>
          <a:xfrm>
            <a:off x="-6840438" y="6572250"/>
            <a:ext cx="272034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“How can teachers in regular classrooms apply working memory principles to support all students — not just those diagnosed with learning disabilities?”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98" y="4539853"/>
            <a:ext cx="5413177" cy="2194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63" y="3415159"/>
            <a:ext cx="426690" cy="4182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263" y="2770584"/>
            <a:ext cx="426690" cy="2674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86" y="226219"/>
            <a:ext cx="646063" cy="6788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1158716" y="266700"/>
            <a:ext cx="18105120" cy="34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Visuospatial Sketchpad &amp; the Episodic Buffer</a:t>
            </a:r>
            <a:endParaRPr lang="en-US" sz="2475" dirty="0"/>
          </a:p>
        </p:txBody>
      </p:sp>
      <p:sp>
        <p:nvSpPr>
          <p:cNvPr id="8" name="Text 1"/>
          <p:cNvSpPr/>
          <p:nvPr/>
        </p:nvSpPr>
        <p:spPr>
          <a:xfrm>
            <a:off x="1386319" y="704850"/>
            <a:ext cx="9989820" cy="2519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4"/>
              </a:lnSpc>
              <a:buNone/>
            </a:pPr>
            <a:r>
              <a:rPr lang="en-US" sz="1725" b="1" dirty="0">
                <a:solidFill>
                  <a:srgbClr val="2C3E5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Components of the Working Memory Model</a:t>
            </a:r>
            <a:endParaRPr lang="en-US" sz="1725" dirty="0"/>
          </a:p>
        </p:txBody>
      </p:sp>
      <p:sp>
        <p:nvSpPr>
          <p:cNvPr id="9" name="Text 2"/>
          <p:cNvSpPr/>
          <p:nvPr/>
        </p:nvSpPr>
        <p:spPr>
          <a:xfrm>
            <a:off x="-1701701" y="1323975"/>
            <a:ext cx="880110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 1: Visuospatial Sketchpad (VSS)</a:t>
            </a:r>
            <a:endParaRPr lang="en-US" sz="1575" dirty="0"/>
          </a:p>
        </p:txBody>
      </p:sp>
      <p:sp>
        <p:nvSpPr>
          <p:cNvPr id="10" name="Text 3"/>
          <p:cNvSpPr/>
          <p:nvPr/>
        </p:nvSpPr>
        <p:spPr>
          <a:xfrm>
            <a:off x="4909125" y="1323975"/>
            <a:ext cx="56807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 2: Episodic Buffer</a:t>
            </a:r>
            <a:endParaRPr lang="en-US" sz="1575" dirty="0"/>
          </a:p>
        </p:txBody>
      </p:sp>
      <p:sp>
        <p:nvSpPr>
          <p:cNvPr id="11" name="Text 4"/>
          <p:cNvSpPr/>
          <p:nvPr/>
        </p:nvSpPr>
        <p:spPr>
          <a:xfrm>
            <a:off x="895350" y="295275"/>
            <a:ext cx="2399258" cy="3799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8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9:</a:t>
            </a:r>
            <a:pPr indent="0" marL="0">
              <a:lnSpc>
                <a:spcPts val="998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8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Visuospatial Sketchpad</a:t>
            </a:r>
            <a:pPr indent="0" marL="0">
              <a:lnSpc>
                <a:spcPts val="998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8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 the Episodic Buffer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409575" y="1790700"/>
            <a:ext cx="6433096" cy="4929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Visuospatial Sketchpad is the second subsidiary system within the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Working Memory Model. It acts as the 'inner eye' of the model, responsible for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temporary storage and active processing of visual and spatial information.</a:t>
            </a:r>
            <a:endParaRPr lang="en-US" sz="1125" dirty="0"/>
          </a:p>
        </p:txBody>
      </p:sp>
      <p:sp>
        <p:nvSpPr>
          <p:cNvPr id="13" name="Text 6"/>
          <p:cNvSpPr/>
          <p:nvPr/>
        </p:nvSpPr>
        <p:spPr>
          <a:xfrm>
            <a:off x="409575" y="2514600"/>
            <a:ext cx="425958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Subdivision (Logie, 1995):</a:t>
            </a:r>
            <a:endParaRPr lang="en-US" sz="975" dirty="0"/>
          </a:p>
        </p:txBody>
      </p:sp>
      <p:sp>
        <p:nvSpPr>
          <p:cNvPr id="14" name="Text 7"/>
          <p:cNvSpPr/>
          <p:nvPr/>
        </p:nvSpPr>
        <p:spPr>
          <a:xfrm>
            <a:off x="838200" y="2771775"/>
            <a:ext cx="5930205" cy="4929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Cache (passive): Retains information about visual characteristics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objects: shape, colour, visual texture;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Functions as a temporary repository for static mental images.</a:t>
            </a:r>
            <a:endParaRPr lang="en-US" sz="1125" dirty="0"/>
          </a:p>
        </p:txBody>
      </p:sp>
      <p:sp>
        <p:nvSpPr>
          <p:cNvPr id="15" name="Text 8"/>
          <p:cNvSpPr/>
          <p:nvPr/>
        </p:nvSpPr>
        <p:spPr>
          <a:xfrm>
            <a:off x="838200" y="3438525"/>
            <a:ext cx="5815013" cy="8215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Inner Scribe (active):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Deals with spatial and movement information;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Rehearses information in visual memory;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Allows processing and manipulation of mental images (e.g., rotating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3D shapes, tracking spatial paths).</a:t>
            </a:r>
            <a:endParaRPr lang="en-US" sz="1125" dirty="0"/>
          </a:p>
        </p:txBody>
      </p:sp>
      <p:sp>
        <p:nvSpPr>
          <p:cNvPr id="16" name="Text 9"/>
          <p:cNvSpPr/>
          <p:nvPr/>
        </p:nvSpPr>
        <p:spPr>
          <a:xfrm>
            <a:off x="6324600" y="1771650"/>
            <a:ext cx="6380708" cy="5259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Baddeley added this component in 2000 to address structural deficiencies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the original model. The episodic buffer is a temporary, limited-capacity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store that performs a crucial integrative function in working memory.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6324600" y="2495550"/>
            <a:ext cx="2240280" cy="1467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Functions: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448425" y="2752725"/>
            <a:ext cx="6254948" cy="5259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Multimodal Integration: Integrates information from the phonological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loop and visuospatial sketchpad into a unified, coherent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representation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6448425" y="3429000"/>
            <a:ext cx="6275933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Interface with LTM: Connects working memory with long-term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memory, allowing new information to integrate with existing knowledge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448425" y="3895725"/>
            <a:ext cx="6129338" cy="5585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Construction of Temporary Episodes: Creates temporary 'episodes'</a:t>
            </a:r>
            <a:pPr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combining visual, verbal, and cognitive elements within a specific</a:t>
            </a:r>
            <a:pPr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temporal context.</a:t>
            </a:r>
            <a:endParaRPr lang="en-US" sz="1275" dirty="0"/>
          </a:p>
        </p:txBody>
      </p:sp>
      <p:sp>
        <p:nvSpPr>
          <p:cNvPr id="21" name="Text 14"/>
          <p:cNvSpPr/>
          <p:nvPr/>
        </p:nvSpPr>
        <p:spPr>
          <a:xfrm>
            <a:off x="6324600" y="4848225"/>
            <a:ext cx="6370290" cy="9858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Application Example: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watching a film, your phonological loop processes dialogue and sound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effects, while your visuospatial sketchpad processes visual scenes and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camera movements. The episodic buffer integrates these separate streams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with your prior knowledge from LTM, producing a unified and coherent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of the story.</a:t>
            </a:r>
            <a:endParaRPr lang="en-US" sz="1125" dirty="0"/>
          </a:p>
        </p:txBody>
      </p:sp>
      <p:sp>
        <p:nvSpPr>
          <p:cNvPr id="22" name="Text 15"/>
          <p:cNvSpPr/>
          <p:nvPr/>
        </p:nvSpPr>
        <p:spPr>
          <a:xfrm>
            <a:off x="6324600" y="6057900"/>
            <a:ext cx="6412111" cy="5259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the episodic buffer explain our ability to understand complex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narratives or follow events in multi-plot films? What are the implications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designing multimedia educational content?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784" y="6172200"/>
            <a:ext cx="390079" cy="370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173" y="4690765"/>
            <a:ext cx="6876157" cy="1193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780" y="4334173"/>
            <a:ext cx="390079" cy="3839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6455" y="2873425"/>
            <a:ext cx="3206353" cy="1275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1992" y="2825353"/>
            <a:ext cx="2523679" cy="1398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4596" y="1104007"/>
            <a:ext cx="402282" cy="3908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486" y="5383411"/>
            <a:ext cx="414486" cy="39766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486" y="2948880"/>
            <a:ext cx="414486" cy="39766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4486" y="1097161"/>
            <a:ext cx="414486" cy="39766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0079" y="157609"/>
            <a:ext cx="816769" cy="747415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1809750" y="190500"/>
            <a:ext cx="10445948" cy="4610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Logic of Dual-Task Studies</a:t>
            </a:r>
            <a:pPr algn="ctr" indent="0" marL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15"/>
              </a:lnSpc>
              <a:buNone/>
            </a:pPr>
            <a:r>
              <a:rPr lang="en-US" sz="165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Proving the Independence of Subsidiary Systems in the Working Memory Model</a:t>
            </a:r>
            <a:endParaRPr lang="en-US" sz="1650" dirty="0"/>
          </a:p>
        </p:txBody>
      </p:sp>
      <p:sp>
        <p:nvSpPr>
          <p:cNvPr id="14" name="Text 1"/>
          <p:cNvSpPr/>
          <p:nvPr/>
        </p:nvSpPr>
        <p:spPr>
          <a:xfrm>
            <a:off x="895350" y="1152525"/>
            <a:ext cx="73152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Principle of Selective Interference</a:t>
            </a:r>
            <a:endParaRPr lang="en-US" sz="1200" dirty="0"/>
          </a:p>
        </p:txBody>
      </p:sp>
      <p:sp>
        <p:nvSpPr>
          <p:cNvPr id="15" name="Text 2"/>
          <p:cNvSpPr/>
          <p:nvPr/>
        </p:nvSpPr>
        <p:spPr>
          <a:xfrm>
            <a:off x="895350" y="3009900"/>
            <a:ext cx="36576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Design:</a:t>
            </a:r>
            <a:endParaRPr lang="en-US" sz="1200" dirty="0"/>
          </a:p>
        </p:txBody>
      </p:sp>
      <p:sp>
        <p:nvSpPr>
          <p:cNvPr id="16" name="Text 3"/>
          <p:cNvSpPr/>
          <p:nvPr/>
        </p:nvSpPr>
        <p:spPr>
          <a:xfrm>
            <a:off x="895350" y="5467350"/>
            <a:ext cx="45720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Significance:</a:t>
            </a:r>
            <a:endParaRPr lang="en-US" sz="1200" dirty="0"/>
          </a:p>
        </p:txBody>
      </p:sp>
      <p:sp>
        <p:nvSpPr>
          <p:cNvPr id="17" name="Text 4"/>
          <p:cNvSpPr/>
          <p:nvPr/>
        </p:nvSpPr>
        <p:spPr>
          <a:xfrm>
            <a:off x="5372100" y="1152525"/>
            <a:ext cx="45720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Expected Result Patterns:</a:t>
            </a:r>
            <a:endParaRPr lang="en-US" sz="1200" dirty="0"/>
          </a:p>
        </p:txBody>
      </p:sp>
      <p:sp>
        <p:nvSpPr>
          <p:cNvPr id="18" name="Text 5"/>
          <p:cNvSpPr/>
          <p:nvPr/>
        </p:nvSpPr>
        <p:spPr>
          <a:xfrm>
            <a:off x="5372100" y="4410075"/>
            <a:ext cx="530352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 Comparison Table: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895350" y="1438275"/>
            <a:ext cx="4012853" cy="11761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Dual-task studies are based on a fundamental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principle: if two tasks use the same cognitive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system, they will compete for that system's limited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resources, causing performance to deteriorate.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Conversely, if two tasks use different, independent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systems, they can be performed simultaneously with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minimal interference.</a:t>
            </a:r>
            <a:endParaRPr lang="en-US" sz="1050" dirty="0"/>
          </a:p>
        </p:txBody>
      </p:sp>
      <p:sp>
        <p:nvSpPr>
          <p:cNvPr id="20" name="Text 7"/>
          <p:cNvSpPr/>
          <p:nvPr/>
        </p:nvSpPr>
        <p:spPr>
          <a:xfrm>
            <a:off x="895350" y="3343275"/>
            <a:ext cx="4096643" cy="90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Phase 1 — </a:t>
            </a:r>
            <a:pPr indent="0" marL="0">
              <a:lnSpc>
                <a:spcPts val="1418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Single Task Baseline: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Participants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 each task separately to establish baseline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performance. For example: a digit span task (uses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phonological loop) and a moving dot tracking task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(uses visuospatial sketchpad).</a:t>
            </a:r>
            <a:endParaRPr lang="en-US" sz="1125" dirty="0"/>
          </a:p>
        </p:txBody>
      </p:sp>
      <p:sp>
        <p:nvSpPr>
          <p:cNvPr id="21" name="Text 8"/>
          <p:cNvSpPr/>
          <p:nvPr/>
        </p:nvSpPr>
        <p:spPr>
          <a:xfrm>
            <a:off x="895350" y="4457700"/>
            <a:ext cx="4096643" cy="7203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Phase 2 — </a:t>
            </a:r>
            <a:pPr indent="0" marL="0">
              <a:lnSpc>
                <a:spcPts val="1418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Dual Task: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Participants perform both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tasks simultaneously. The degree of performance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decline compared to single-task baseline is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measured.</a:t>
            </a:r>
            <a:endParaRPr lang="en-US" sz="1125" dirty="0"/>
          </a:p>
        </p:txBody>
      </p:sp>
      <p:sp>
        <p:nvSpPr>
          <p:cNvPr id="22" name="Text 9"/>
          <p:cNvSpPr/>
          <p:nvPr/>
        </p:nvSpPr>
        <p:spPr>
          <a:xfrm>
            <a:off x="895350" y="5781675"/>
            <a:ext cx="4358580" cy="6721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pattern of results provides strong evidence that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WMM is correct in assuming separate, independent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subsidiary systems — rather than a single unified store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3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 proposed by the MSM.</a:t>
            </a:r>
            <a:endParaRPr lang="en-US" sz="1050" dirty="0"/>
          </a:p>
        </p:txBody>
      </p:sp>
      <p:sp>
        <p:nvSpPr>
          <p:cNvPr id="23" name="Text 10"/>
          <p:cNvSpPr/>
          <p:nvPr/>
        </p:nvSpPr>
        <p:spPr>
          <a:xfrm>
            <a:off x="5372100" y="1438275"/>
            <a:ext cx="2839343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Scenario 1 — </a:t>
            </a:r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 Competition</a:t>
            </a:r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(Same Subsidiary System)</a:t>
            </a:r>
            <a:endParaRPr lang="en-US" sz="1050" dirty="0"/>
          </a:p>
        </p:txBody>
      </p:sp>
      <p:sp>
        <p:nvSpPr>
          <p:cNvPr id="24" name="Text 11"/>
          <p:cNvSpPr/>
          <p:nvPr/>
        </p:nvSpPr>
        <p:spPr>
          <a:xfrm>
            <a:off x="5372100" y="3657600"/>
            <a:ext cx="7009358" cy="15960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text describes the expected results of the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experiment. It explains that when two tasks use the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same subsidiary system, such as the phonological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loop, performance decreases significantly. This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indicated by the 'Conflict' symbol, a red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lightning bolt, and the 'Performance Decrease'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96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arrow, a red downward arrow.</a:t>
            </a:r>
            <a:endParaRPr lang="en-US" sz="1425" dirty="0"/>
          </a:p>
        </p:txBody>
      </p:sp>
      <p:sp>
        <p:nvSpPr>
          <p:cNvPr id="25" name="Text 12"/>
          <p:cNvSpPr/>
          <p:nvPr/>
        </p:nvSpPr>
        <p:spPr>
          <a:xfrm>
            <a:off x="5372100" y="2600325"/>
            <a:ext cx="240506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text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describes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expected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578"/>
              </a:lnSpc>
              <a:buNone/>
            </a:pPr>
            <a:r>
              <a:rPr lang="en-US" sz="5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results.</a:t>
            </a:r>
            <a:endParaRPr lang="en-US" sz="525" dirty="0"/>
          </a:p>
        </p:txBody>
      </p:sp>
      <p:sp>
        <p:nvSpPr>
          <p:cNvPr id="26" name="Text 13"/>
          <p:cNvSpPr/>
          <p:nvPr/>
        </p:nvSpPr>
        <p:spPr>
          <a:xfrm>
            <a:off x="8696325" y="1438275"/>
            <a:ext cx="3038475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Scenario 2 — </a:t>
            </a:r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 Independence</a:t>
            </a:r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D47C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(Different Systems)</a:t>
            </a:r>
            <a:endParaRPr lang="en-US" sz="1050" dirty="0"/>
          </a:p>
        </p:txBody>
      </p:sp>
      <p:sp>
        <p:nvSpPr>
          <p:cNvPr id="27" name="Text 14"/>
          <p:cNvSpPr/>
          <p:nvPr/>
        </p:nvSpPr>
        <p:spPr>
          <a:xfrm>
            <a:off x="5372100" y="6019800"/>
            <a:ext cx="7166521" cy="54024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Questions? How can the logic of dual-task studies be used to test whether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new cognitive task uses the phonological loop or the visuospatial sketchpad? Design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1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simple experiment to test this.</a:t>
            </a:r>
            <a:endParaRPr lang="en-US" sz="1125" dirty="0"/>
          </a:p>
        </p:txBody>
      </p:sp>
      <p:sp>
        <p:nvSpPr>
          <p:cNvPr id="28" name="Text 15"/>
          <p:cNvSpPr/>
          <p:nvPr/>
        </p:nvSpPr>
        <p:spPr>
          <a:xfrm>
            <a:off x="8515350" y="1866900"/>
            <a:ext cx="3834705" cy="7887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one task uses the phonological loop (e.g., word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repetition) and the other uses the visuospatial sketchpad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(e.g., visual path tracking), interference is minimal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 absent. Both tasks can be performed efficiently as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2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each uses an independent system.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5" y="6343650"/>
            <a:ext cx="365671" cy="363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353" y="5513784"/>
            <a:ext cx="536377" cy="6171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263" y="5513784"/>
            <a:ext cx="572988" cy="6171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1498" y="4217640"/>
            <a:ext cx="1048494" cy="10492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1498" y="2893963"/>
            <a:ext cx="1060698" cy="111784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6777" y="1639044"/>
            <a:ext cx="889992" cy="93940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9875" y="1604665"/>
            <a:ext cx="2328565" cy="244137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596" y="4217640"/>
            <a:ext cx="1145977" cy="106293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596" y="2893963"/>
            <a:ext cx="1145977" cy="111784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596" y="1639044"/>
            <a:ext cx="1145977" cy="946398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-3184252" y="123825"/>
            <a:ext cx="19545300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420"/>
              </a:lnSpc>
              <a:buNone/>
            </a:pPr>
            <a:r>
              <a:rPr lang="en-US" sz="2850" b="1" dirty="0">
                <a:ln w="9525">
                  <a:solidFill>
                    <a:srgbClr val="000080"/>
                  </a:solidFill>
                </a:ln>
                <a:solidFill>
                  <a:srgbClr val="1A2A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WMM Applications in STEM Fields &amp; Game Design</a:t>
            </a:r>
            <a:endParaRPr lang="en-US" sz="2850" dirty="0"/>
          </a:p>
        </p:txBody>
      </p:sp>
      <p:sp>
        <p:nvSpPr>
          <p:cNvPr id="14" name="Text 1"/>
          <p:cNvSpPr/>
          <p:nvPr/>
        </p:nvSpPr>
        <p:spPr>
          <a:xfrm>
            <a:off x="-3936236" y="638175"/>
            <a:ext cx="21122640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2A2A2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Utilising the Visuospatial Sketchpad in Advanced Interactive &amp; Professional Environments</a:t>
            </a:r>
            <a:endParaRPr lang="en-US" sz="1575" dirty="0"/>
          </a:p>
        </p:txBody>
      </p:sp>
      <p:sp>
        <p:nvSpPr>
          <p:cNvPr id="15" name="Text 2"/>
          <p:cNvSpPr/>
          <p:nvPr/>
        </p:nvSpPr>
        <p:spPr>
          <a:xfrm>
            <a:off x="895350" y="1152525"/>
            <a:ext cx="64808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2A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in STEM Fields</a:t>
            </a:r>
            <a:endParaRPr lang="en-US" sz="1575" dirty="0"/>
          </a:p>
        </p:txBody>
      </p:sp>
      <p:sp>
        <p:nvSpPr>
          <p:cNvPr id="16" name="Text 3"/>
          <p:cNvSpPr/>
          <p:nvPr/>
        </p:nvSpPr>
        <p:spPr>
          <a:xfrm>
            <a:off x="4769167" y="1152525"/>
            <a:ext cx="696087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2A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Game &amp; Virtual Reality Design</a:t>
            </a:r>
            <a:endParaRPr lang="en-US" sz="1575" dirty="0"/>
          </a:p>
        </p:txBody>
      </p:sp>
      <p:sp>
        <p:nvSpPr>
          <p:cNvPr id="17" name="Text 4"/>
          <p:cNvSpPr/>
          <p:nvPr/>
        </p:nvSpPr>
        <p:spPr>
          <a:xfrm>
            <a:off x="4246245" y="5200650"/>
            <a:ext cx="402336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1A2A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Applied Considerations</a:t>
            </a:r>
            <a:endParaRPr lang="en-US" sz="1200" dirty="0"/>
          </a:p>
        </p:txBody>
      </p:sp>
      <p:sp>
        <p:nvSpPr>
          <p:cNvPr id="18" name="Text 5"/>
          <p:cNvSpPr/>
          <p:nvPr/>
        </p:nvSpPr>
        <p:spPr>
          <a:xfrm>
            <a:off x="1571625" y="1609725"/>
            <a:ext cx="5829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Architectural Engineering &amp; Design</a:t>
            </a:r>
            <a:endParaRPr lang="en-US" sz="1125" dirty="0"/>
          </a:p>
        </p:txBody>
      </p:sp>
      <p:sp>
        <p:nvSpPr>
          <p:cNvPr id="19" name="Text 6"/>
          <p:cNvSpPr/>
          <p:nvPr/>
        </p:nvSpPr>
        <p:spPr>
          <a:xfrm>
            <a:off x="1571625" y="2933700"/>
            <a:ext cx="30861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Surgery &amp; Medicine</a:t>
            </a:r>
            <a:endParaRPr lang="en-US" sz="1125" dirty="0"/>
          </a:p>
        </p:txBody>
      </p:sp>
      <p:sp>
        <p:nvSpPr>
          <p:cNvPr id="20" name="Text 7"/>
          <p:cNvSpPr/>
          <p:nvPr/>
        </p:nvSpPr>
        <p:spPr>
          <a:xfrm>
            <a:off x="1571625" y="4238625"/>
            <a:ext cx="32575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Molecular Chemistry</a:t>
            </a:r>
            <a:endParaRPr lang="en-US" sz="1125" dirty="0"/>
          </a:p>
        </p:txBody>
      </p:sp>
      <p:sp>
        <p:nvSpPr>
          <p:cNvPr id="21" name="Text 8"/>
          <p:cNvSpPr/>
          <p:nvPr/>
        </p:nvSpPr>
        <p:spPr>
          <a:xfrm>
            <a:off x="8582025" y="1609725"/>
            <a:ext cx="5657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Considering Working Memory Limits</a:t>
            </a:r>
            <a:endParaRPr lang="en-US" sz="1125" dirty="0"/>
          </a:p>
        </p:txBody>
      </p:sp>
      <p:sp>
        <p:nvSpPr>
          <p:cNvPr id="22" name="Text 9"/>
          <p:cNvSpPr/>
          <p:nvPr/>
        </p:nvSpPr>
        <p:spPr>
          <a:xfrm>
            <a:off x="8582025" y="2933700"/>
            <a:ext cx="5486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Designing Interactive Interfaces</a:t>
            </a:r>
            <a:endParaRPr lang="en-US" sz="1125" dirty="0"/>
          </a:p>
        </p:txBody>
      </p:sp>
      <p:sp>
        <p:nvSpPr>
          <p:cNvPr id="23" name="Text 10"/>
          <p:cNvSpPr/>
          <p:nvPr/>
        </p:nvSpPr>
        <p:spPr>
          <a:xfrm>
            <a:off x="8582025" y="4238625"/>
            <a:ext cx="37719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Immersive Environments</a:t>
            </a:r>
            <a:endParaRPr lang="en-US" sz="1125" dirty="0"/>
          </a:p>
        </p:txBody>
      </p:sp>
      <p:sp>
        <p:nvSpPr>
          <p:cNvPr id="24" name="Text 11"/>
          <p:cNvSpPr/>
          <p:nvPr/>
        </p:nvSpPr>
        <p:spPr>
          <a:xfrm>
            <a:off x="1076325" y="5543550"/>
            <a:ext cx="66865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Individual Differences in VSS Abilities</a:t>
            </a:r>
            <a:endParaRPr lang="en-US" sz="1125" dirty="0"/>
          </a:p>
        </p:txBody>
      </p:sp>
      <p:sp>
        <p:nvSpPr>
          <p:cNvPr id="25" name="Text 12"/>
          <p:cNvSpPr/>
          <p:nvPr/>
        </p:nvSpPr>
        <p:spPr>
          <a:xfrm>
            <a:off x="6934200" y="5543550"/>
            <a:ext cx="53149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Training &amp; Developing Abilities</a:t>
            </a:r>
            <a:endParaRPr lang="en-US" sz="1125" dirty="0"/>
          </a:p>
        </p:txBody>
      </p:sp>
      <p:sp>
        <p:nvSpPr>
          <p:cNvPr id="26" name="Text 13"/>
          <p:cNvSpPr/>
          <p:nvPr/>
        </p:nvSpPr>
        <p:spPr>
          <a:xfrm>
            <a:off x="895350" y="6362700"/>
            <a:ext cx="12342465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questions: How can game developers use their understanding of VSS limitations to create more immersive and less cognitively demanding experiences?</a:t>
            </a:r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are the potential ethical challenges in using knowledge of working memory to influence player behaviour?</a:t>
            </a:r>
            <a:endParaRPr lang="en-US" sz="900" dirty="0"/>
          </a:p>
        </p:txBody>
      </p:sp>
      <p:sp>
        <p:nvSpPr>
          <p:cNvPr id="27" name="Text 14"/>
          <p:cNvSpPr/>
          <p:nvPr/>
        </p:nvSpPr>
        <p:spPr>
          <a:xfrm>
            <a:off x="1571625" y="1905000"/>
            <a:ext cx="3562350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Architects and engineers use the VSS extensively for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mentally rotating 3D models, visualising designs from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multiple angles, processing complex spatial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relationships, and analysing structural designs to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identify potential problems before construction.</a:t>
            </a:r>
            <a:endParaRPr lang="en-US" sz="900" dirty="0"/>
          </a:p>
        </p:txBody>
      </p:sp>
      <p:sp>
        <p:nvSpPr>
          <p:cNvPr id="28" name="Text 15"/>
          <p:cNvSpPr/>
          <p:nvPr/>
        </p:nvSpPr>
        <p:spPr>
          <a:xfrm>
            <a:off x="1571625" y="3228975"/>
            <a:ext cx="3593753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Surgeons rely heavily on the VSS to navigate complex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anatomical structures during operations. The ability to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maintain and constantly update a 3D mental map of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internal organs is vital for successful procedures and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patient safety.</a:t>
            </a:r>
            <a:endParaRPr lang="en-US" sz="900" dirty="0"/>
          </a:p>
        </p:txBody>
      </p:sp>
      <p:sp>
        <p:nvSpPr>
          <p:cNvPr id="29" name="Text 16"/>
          <p:cNvSpPr/>
          <p:nvPr/>
        </p:nvSpPr>
        <p:spPr>
          <a:xfrm>
            <a:off x="1571625" y="4533900"/>
            <a:ext cx="3593753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Chemists use the VSS to visualise complex molecular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structures and understand 3D chemical reactions —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essential for drug design and comprehending molecular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interaction mechanisms.</a:t>
            </a:r>
            <a:endParaRPr lang="en-US" sz="900" dirty="0"/>
          </a:p>
        </p:txBody>
      </p:sp>
      <p:sp>
        <p:nvSpPr>
          <p:cNvPr id="30" name="Text 17"/>
          <p:cNvSpPr/>
          <p:nvPr/>
        </p:nvSpPr>
        <p:spPr>
          <a:xfrm>
            <a:off x="8582025" y="1905000"/>
            <a:ext cx="3551783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Game and VR designers must understand working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memory limitations to create experiences that don't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overload the player's cognitive system — providing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enough information for immersion without causing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cognitive strain.</a:t>
            </a:r>
            <a:endParaRPr lang="en-US" sz="900" dirty="0"/>
          </a:p>
        </p:txBody>
      </p:sp>
      <p:sp>
        <p:nvSpPr>
          <p:cNvPr id="31" name="Text 18"/>
          <p:cNvSpPr/>
          <p:nvPr/>
        </p:nvSpPr>
        <p:spPr>
          <a:xfrm>
            <a:off x="8582025" y="3228975"/>
            <a:ext cx="3834705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Understanding VSS capacity helps in designing effective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visual user interfaces. The number of elements displayed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simultaneously, complexity of spatial layouts, and speed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visual changes must align with human VSS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capabilities.</a:t>
            </a:r>
            <a:endParaRPr lang="en-US" sz="900" dirty="0"/>
          </a:p>
        </p:txBody>
      </p:sp>
      <p:sp>
        <p:nvSpPr>
          <p:cNvPr id="32" name="Text 19"/>
          <p:cNvSpPr/>
          <p:nvPr/>
        </p:nvSpPr>
        <p:spPr>
          <a:xfrm>
            <a:off x="8582025" y="4533900"/>
            <a:ext cx="3656558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When designing VR environments, it is important to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consider how the VSS processes spatial information to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create a realistic sense of presence and spatial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orientation without causing cognitive fatigue or motion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sickness.</a:t>
            </a:r>
            <a:endParaRPr lang="en-US" sz="900" dirty="0"/>
          </a:p>
        </p:txBody>
      </p:sp>
      <p:sp>
        <p:nvSpPr>
          <p:cNvPr id="33" name="Text 20"/>
          <p:cNvSpPr/>
          <p:nvPr/>
        </p:nvSpPr>
        <p:spPr>
          <a:xfrm>
            <a:off x="1076325" y="5781675"/>
            <a:ext cx="5353943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VSS abilities vary significantly among individuals, requiring designers and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educators to develop diverse strategies accommodating different skill levels.</a:t>
            </a:r>
            <a:endParaRPr lang="en-US" sz="975" dirty="0"/>
          </a:p>
        </p:txBody>
      </p:sp>
      <p:sp>
        <p:nvSpPr>
          <p:cNvPr id="34" name="Text 21"/>
          <p:cNvSpPr/>
          <p:nvPr/>
        </p:nvSpPr>
        <p:spPr>
          <a:xfrm>
            <a:off x="6934200" y="5781675"/>
            <a:ext cx="5668268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indicates that VSS abilities can be improved through targeted training,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opening new avenues for specialised training programmes in STEM fields and design.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192" y="5589240"/>
            <a:ext cx="5071765" cy="1186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761" y="4258717"/>
            <a:ext cx="402282" cy="3908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4079" y="3092946"/>
            <a:ext cx="2084784" cy="9463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679" y="3106638"/>
            <a:ext cx="1792188" cy="8983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761" y="1508671"/>
            <a:ext cx="390079" cy="3908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5992" y="1028700"/>
            <a:ext cx="280392" cy="3565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4690" y="5719465"/>
            <a:ext cx="353467" cy="37713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1177" y="5019973"/>
            <a:ext cx="2426196" cy="16869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894" y="3442692"/>
            <a:ext cx="390079" cy="38397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1098" y="1508671"/>
            <a:ext cx="377875" cy="38397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23765" y="1042392"/>
            <a:ext cx="292596" cy="3359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7169" y="178296"/>
            <a:ext cx="463153" cy="528042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2790825" y="123825"/>
            <a:ext cx="9513540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Critical Evaluation of the Working Memory Model</a:t>
            </a:r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Strengths, Explanatory Power &amp; Applications</a:t>
            </a:r>
            <a:endParaRPr lang="en-US" sz="2400" dirty="0"/>
          </a:p>
        </p:txBody>
      </p:sp>
      <p:sp>
        <p:nvSpPr>
          <p:cNvPr id="16" name="Text 1"/>
          <p:cNvSpPr/>
          <p:nvPr/>
        </p:nvSpPr>
        <p:spPr>
          <a:xfrm>
            <a:off x="1723058" y="1085850"/>
            <a:ext cx="325755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Basic Strengths</a:t>
            </a:r>
            <a:endParaRPr lang="en-US" sz="1425" dirty="0"/>
          </a:p>
        </p:txBody>
      </p:sp>
      <p:sp>
        <p:nvSpPr>
          <p:cNvPr id="17" name="Text 2"/>
          <p:cNvSpPr/>
          <p:nvPr/>
        </p:nvSpPr>
        <p:spPr>
          <a:xfrm>
            <a:off x="5827856" y="1085850"/>
            <a:ext cx="694944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Explanatory Power &amp; Applications</a:t>
            </a:r>
            <a:endParaRPr lang="en-US" sz="1425" dirty="0"/>
          </a:p>
        </p:txBody>
      </p:sp>
      <p:sp>
        <p:nvSpPr>
          <p:cNvPr id="18" name="Text 3"/>
          <p:cNvSpPr/>
          <p:nvPr/>
        </p:nvSpPr>
        <p:spPr>
          <a:xfrm>
            <a:off x="771525" y="323850"/>
            <a:ext cx="233172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Session 10</a:t>
            </a:r>
            <a:endParaRPr lang="en-US" sz="1350" dirty="0"/>
          </a:p>
        </p:txBody>
      </p:sp>
      <p:sp>
        <p:nvSpPr>
          <p:cNvPr id="19" name="Text 4"/>
          <p:cNvSpPr/>
          <p:nvPr/>
        </p:nvSpPr>
        <p:spPr>
          <a:xfrm>
            <a:off x="895350" y="1609725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Model as an Active &amp; Dynamic Processor</a:t>
            </a:r>
            <a:endParaRPr lang="en-US" sz="1500" dirty="0"/>
          </a:p>
        </p:txBody>
      </p:sp>
      <p:sp>
        <p:nvSpPr>
          <p:cNvPr id="20" name="Text 5"/>
          <p:cNvSpPr/>
          <p:nvPr/>
        </p:nvSpPr>
        <p:spPr>
          <a:xfrm>
            <a:off x="895350" y="3524250"/>
            <a:ext cx="660654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Strong Neuropsychological Evidence</a:t>
            </a:r>
            <a:endParaRPr lang="en-US" sz="1275" dirty="0"/>
          </a:p>
        </p:txBody>
      </p:sp>
      <p:sp>
        <p:nvSpPr>
          <p:cNvPr id="21" name="Text 6"/>
          <p:cNvSpPr/>
          <p:nvPr/>
        </p:nvSpPr>
        <p:spPr>
          <a:xfrm>
            <a:off x="6753225" y="1609725"/>
            <a:ext cx="1146429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Understanding Individual Differences in Cognitive Abilities</a:t>
            </a:r>
            <a:endParaRPr lang="en-US" sz="1275" dirty="0"/>
          </a:p>
        </p:txBody>
      </p:sp>
      <p:sp>
        <p:nvSpPr>
          <p:cNvPr id="22" name="Text 7"/>
          <p:cNvSpPr/>
          <p:nvPr/>
        </p:nvSpPr>
        <p:spPr>
          <a:xfrm>
            <a:off x="6753225" y="4343400"/>
            <a:ext cx="718947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Applications in Learning Difficulties</a:t>
            </a:r>
            <a:endParaRPr lang="en-US" sz="1275" dirty="0"/>
          </a:p>
        </p:txBody>
      </p:sp>
      <p:sp>
        <p:nvSpPr>
          <p:cNvPr id="23" name="Text 8"/>
          <p:cNvSpPr/>
          <p:nvPr/>
        </p:nvSpPr>
        <p:spPr>
          <a:xfrm>
            <a:off x="3886200" y="5200650"/>
            <a:ext cx="2724150" cy="13605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How can individual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difference in working memory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components affect students'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academic specialisation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choices? What are the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implications for designing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educational curricula?</a:t>
            </a:r>
            <a:endParaRPr lang="en-US" sz="1275" dirty="0"/>
          </a:p>
        </p:txBody>
      </p:sp>
      <p:sp>
        <p:nvSpPr>
          <p:cNvPr id="24" name="Text 9"/>
          <p:cNvSpPr/>
          <p:nvPr/>
        </p:nvSpPr>
        <p:spPr>
          <a:xfrm>
            <a:off x="895350" y="2657475"/>
            <a:ext cx="5270153" cy="6947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Working memory demonstrates the ability to actively process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manipulate information, making it fundamental for higher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cognitive processes such as thinking, problem-solving, and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comprehension.</a:t>
            </a:r>
            <a:endParaRPr lang="en-US" sz="1200" dirty="0"/>
          </a:p>
        </p:txBody>
      </p:sp>
      <p:sp>
        <p:nvSpPr>
          <p:cNvPr id="25" name="Text 10"/>
          <p:cNvSpPr/>
          <p:nvPr/>
        </p:nvSpPr>
        <p:spPr>
          <a:xfrm>
            <a:off x="895350" y="3790950"/>
            <a:ext cx="5532090" cy="10420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model receives exceptional support from neurological case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studies, notably patient KF. KF suffered brain damage affecting his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verbal short-term memory while maintaining visuospatial abilities.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functional dissociation provides conclusive evidence for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independent sub-systems — directly contradicting the MSM's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8"/>
              </a:lnSpc>
              <a:buNone/>
            </a:pPr>
            <a:r>
              <a:rPr lang="en-US" sz="1200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unified store assumption.</a:t>
            </a:r>
            <a:endParaRPr lang="en-US" sz="1200" dirty="0"/>
          </a:p>
        </p:txBody>
      </p:sp>
      <p:sp>
        <p:nvSpPr>
          <p:cNvPr id="26" name="Text 11"/>
          <p:cNvSpPr/>
          <p:nvPr/>
        </p:nvSpPr>
        <p:spPr>
          <a:xfrm>
            <a:off x="6753225" y="2676525"/>
            <a:ext cx="2200275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WMM</a:t>
            </a:r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(Passive Storage)</a:t>
            </a:r>
            <a:endParaRPr lang="en-US" sz="1425" dirty="0"/>
          </a:p>
        </p:txBody>
      </p:sp>
      <p:sp>
        <p:nvSpPr>
          <p:cNvPr id="27" name="Text 12"/>
          <p:cNvSpPr/>
          <p:nvPr/>
        </p:nvSpPr>
        <p:spPr>
          <a:xfrm>
            <a:off x="6753225" y="4972050"/>
            <a:ext cx="5511105" cy="4884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Children with phonological loop weaknesses → reading difficulties</a:t>
            </a:r>
            <a:pPr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Children with visuospatial sketchpad problems → difficulties in</a:t>
            </a:r>
            <a:pPr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83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mathematics and engineering</a:t>
            </a:r>
            <a:endParaRPr lang="en-US" sz="1125" dirty="0"/>
          </a:p>
        </p:txBody>
      </p:sp>
      <p:sp>
        <p:nvSpPr>
          <p:cNvPr id="28" name="Text 13"/>
          <p:cNvSpPr/>
          <p:nvPr/>
        </p:nvSpPr>
        <p:spPr>
          <a:xfrm>
            <a:off x="6753225" y="4638675"/>
            <a:ext cx="539591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model has shown exceptional value in diagnosing and treating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F6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learning difficulties:</a:t>
            </a:r>
            <a:endParaRPr lang="en-US" sz="11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192" y="6137821"/>
            <a:ext cx="377875" cy="3771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77" y="4677073"/>
            <a:ext cx="402282" cy="3976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871" y="1453753"/>
            <a:ext cx="3169890" cy="19544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780" y="1083469"/>
            <a:ext cx="414486" cy="4113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467" y="5424636"/>
            <a:ext cx="426690" cy="4045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596" y="2187625"/>
            <a:ext cx="2267694" cy="2983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373" y="1680121"/>
            <a:ext cx="402282" cy="411361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5044470" y="161925"/>
            <a:ext cx="23534370" cy="30390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92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Critiquing the “Central Executive” &amp; Perceptual Deficiencies in the WMM</a:t>
            </a:r>
            <a:endParaRPr lang="en-US" sz="2175" dirty="0"/>
          </a:p>
        </p:txBody>
      </p:sp>
      <p:sp>
        <p:nvSpPr>
          <p:cNvPr id="11" name="Text 1"/>
          <p:cNvSpPr/>
          <p:nvPr/>
        </p:nvSpPr>
        <p:spPr>
          <a:xfrm>
            <a:off x="1340599" y="628650"/>
            <a:ext cx="1008126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E9E4E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Weaknesses in the Working Memory Model</a:t>
            </a:r>
            <a:endParaRPr lang="en-US" sz="1575" dirty="0"/>
          </a:p>
        </p:txBody>
      </p:sp>
      <p:sp>
        <p:nvSpPr>
          <p:cNvPr id="12" name="Text 2"/>
          <p:cNvSpPr/>
          <p:nvPr/>
        </p:nvSpPr>
        <p:spPr>
          <a:xfrm>
            <a:off x="657225" y="1771650"/>
            <a:ext cx="112776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Weakness 1: The “Homunculus Problem” in the Central Executive</a:t>
            </a:r>
            <a:endParaRPr lang="en-US" sz="1200" dirty="0"/>
          </a:p>
        </p:txBody>
      </p:sp>
      <p:sp>
        <p:nvSpPr>
          <p:cNvPr id="13" name="Text 3"/>
          <p:cNvSpPr/>
          <p:nvPr/>
        </p:nvSpPr>
        <p:spPr>
          <a:xfrm>
            <a:off x="6686550" y="1152525"/>
            <a:ext cx="890016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Weakness 2: Deficiency in Sensory Specialisation</a:t>
            </a:r>
            <a:endParaRPr lang="en-US" sz="1200" dirty="0"/>
          </a:p>
        </p:txBody>
      </p:sp>
      <p:sp>
        <p:nvSpPr>
          <p:cNvPr id="14" name="Text 4"/>
          <p:cNvSpPr/>
          <p:nvPr/>
        </p:nvSpPr>
        <p:spPr>
          <a:xfrm>
            <a:off x="6686550" y="4791075"/>
            <a:ext cx="1018032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Weakness 3: Over-Simplification of Complex Interactions</a:t>
            </a:r>
            <a:endParaRPr lang="en-US" sz="1200" dirty="0"/>
          </a:p>
        </p:txBody>
      </p:sp>
      <p:sp>
        <p:nvSpPr>
          <p:cNvPr id="15" name="Text 5"/>
          <p:cNvSpPr/>
          <p:nvPr/>
        </p:nvSpPr>
        <p:spPr>
          <a:xfrm>
            <a:off x="838200" y="5476875"/>
            <a:ext cx="25603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Important Note</a:t>
            </a:r>
            <a:endParaRPr lang="en-US" sz="1200" dirty="0"/>
          </a:p>
        </p:txBody>
      </p:sp>
      <p:sp>
        <p:nvSpPr>
          <p:cNvPr id="16" name="Text 6"/>
          <p:cNvSpPr/>
          <p:nvPr/>
        </p:nvSpPr>
        <p:spPr>
          <a:xfrm>
            <a:off x="2724150" y="2247900"/>
            <a:ext cx="3761333" cy="1279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central executive is the most controversial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component of the model. Critics argue that its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description as an “attentional control system”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effectively conceals a fundamental problem in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explanation. Rather than explaining how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cognitive control occurs, the model attributes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these functions to a vague entity lacking specific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mechanisms.</a:t>
            </a:r>
            <a:endParaRPr lang="en-US" sz="1050" dirty="0"/>
          </a:p>
        </p:txBody>
      </p:sp>
      <p:sp>
        <p:nvSpPr>
          <p:cNvPr id="17" name="Text 7"/>
          <p:cNvSpPr/>
          <p:nvPr/>
        </p:nvSpPr>
        <p:spPr>
          <a:xfrm>
            <a:off x="2724150" y="3895725"/>
            <a:ext cx="3761333" cy="11199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criticism — known as the “Homunculus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Problem” — suggests that the central executive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resembles a “little person in the head” making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decisions without explaining how those decisions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 made. Baddeley himself acknowledged this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deficiency, describing the central executive as the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“remaining region of ignorance” in his theory.</a:t>
            </a:r>
            <a:endParaRPr lang="en-US" sz="1050" dirty="0"/>
          </a:p>
        </p:txBody>
      </p:sp>
      <p:sp>
        <p:nvSpPr>
          <p:cNvPr id="18" name="Text 8"/>
          <p:cNvSpPr/>
          <p:nvPr/>
        </p:nvSpPr>
        <p:spPr>
          <a:xfrm>
            <a:off x="6686550" y="3486150"/>
            <a:ext cx="5888236" cy="9599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WMM focuses almost exclusively on visual and auditory information,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largely neglecting other senses. There is no clear component for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processing tactile, olfactory, or gustatory information in working memory.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neglect raises questions about the model's comprehensiveness as an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explanation for human cognitive processing, especially given increasing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 for the importance of these senses in learning and memory.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6686550" y="5067300"/>
            <a:ext cx="5846415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While the model depicts subsidiary systems as separate and independent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units, recent research indicates more complex interactions between these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components. This simplification may obscure the true dynamic nature of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cognitive processing.</a:t>
            </a:r>
            <a:endParaRPr lang="en-US" sz="1050" dirty="0"/>
          </a:p>
        </p:txBody>
      </p:sp>
      <p:sp>
        <p:nvSpPr>
          <p:cNvPr id="20" name="Text 10"/>
          <p:cNvSpPr/>
          <p:nvPr/>
        </p:nvSpPr>
        <p:spPr>
          <a:xfrm>
            <a:off x="7058025" y="5886450"/>
            <a:ext cx="5563493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Discussion Question: If the central executive is considered a “region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remaining ignorance,” how can researchers develop more specific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models for cognitive control mechanisms? What experimental methods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could test these mechanisms independently?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352425" y="1152525"/>
            <a:ext cx="648548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Working Memory Model faces fundamental criticisms centred on three core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issues that limit its explanatory power and experimental testability.</a:t>
            </a:r>
            <a:endParaRPr lang="en-US" sz="11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380" y="6144667"/>
            <a:ext cx="341263" cy="370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169" y="4251871"/>
            <a:ext cx="316855" cy="294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9373" y="2523679"/>
            <a:ext cx="304800" cy="2948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055" y="1975098"/>
            <a:ext cx="3035796" cy="26745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63" y="4677073"/>
            <a:ext cx="353467" cy="3565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2914650"/>
            <a:ext cx="292596" cy="294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550" y="123825"/>
            <a:ext cx="11601450" cy="37713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4051965" y="123825"/>
            <a:ext cx="2139696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000000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Ageing &amp; Future Research in Working Memory</a:t>
            </a:r>
            <a:endParaRPr lang="en-US" sz="2700" dirty="0"/>
          </a:p>
        </p:txBody>
      </p:sp>
      <p:sp>
        <p:nvSpPr>
          <p:cNvPr id="11" name="Text 1"/>
          <p:cNvSpPr/>
          <p:nvPr/>
        </p:nvSpPr>
        <p:spPr>
          <a:xfrm>
            <a:off x="-2904664" y="638175"/>
            <a:ext cx="1892808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Impact of Ageing on the </a:t>
            </a:r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&amp; New Research Horizons</a:t>
            </a:r>
            <a:endParaRPr lang="en-US" sz="1800" dirty="0"/>
          </a:p>
        </p:txBody>
      </p:sp>
      <p:sp>
        <p:nvSpPr>
          <p:cNvPr id="12" name="Text 2"/>
          <p:cNvSpPr/>
          <p:nvPr/>
        </p:nvSpPr>
        <p:spPr>
          <a:xfrm>
            <a:off x="838200" y="1257300"/>
            <a:ext cx="64808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Effects of Ageing</a:t>
            </a:r>
            <a:endParaRPr lang="en-US" sz="1575" dirty="0"/>
          </a:p>
        </p:txBody>
      </p:sp>
      <p:sp>
        <p:nvSpPr>
          <p:cNvPr id="13" name="Text 3"/>
          <p:cNvSpPr/>
          <p:nvPr/>
        </p:nvSpPr>
        <p:spPr>
          <a:xfrm>
            <a:off x="8391525" y="1257300"/>
            <a:ext cx="576072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Future Research Horizons</a:t>
            </a:r>
            <a:endParaRPr lang="en-US" sz="1575" dirty="0"/>
          </a:p>
        </p:txBody>
      </p:sp>
      <p:sp>
        <p:nvSpPr>
          <p:cNvPr id="14" name="Text 4"/>
          <p:cNvSpPr/>
          <p:nvPr/>
        </p:nvSpPr>
        <p:spPr>
          <a:xfrm>
            <a:off x="466725" y="6124575"/>
            <a:ext cx="104775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Baddeley's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Original Model</a:t>
            </a:r>
            <a:endParaRPr lang="en-US" sz="900" dirty="0"/>
          </a:p>
        </p:txBody>
      </p:sp>
      <p:sp>
        <p:nvSpPr>
          <p:cNvPr id="15" name="Text 5"/>
          <p:cNvSpPr/>
          <p:nvPr/>
        </p:nvSpPr>
        <p:spPr>
          <a:xfrm>
            <a:off x="1990725" y="6086475"/>
            <a:ext cx="1519238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Early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Neurophysiological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</a:t>
            </a:r>
            <a:endParaRPr lang="en-US" sz="975" dirty="0"/>
          </a:p>
        </p:txBody>
      </p:sp>
      <p:sp>
        <p:nvSpPr>
          <p:cNvPr id="16" name="Text 6"/>
          <p:cNvSpPr/>
          <p:nvPr/>
        </p:nvSpPr>
        <p:spPr>
          <a:xfrm>
            <a:off x="3819525" y="6124575"/>
            <a:ext cx="14352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Modern Theories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Consciousness</a:t>
            </a:r>
            <a:endParaRPr lang="en-US" sz="1050" dirty="0"/>
          </a:p>
        </p:txBody>
      </p:sp>
      <p:sp>
        <p:nvSpPr>
          <p:cNvPr id="17" name="Text 7"/>
          <p:cNvSpPr/>
          <p:nvPr/>
        </p:nvSpPr>
        <p:spPr>
          <a:xfrm>
            <a:off x="5753100" y="6124575"/>
            <a:ext cx="691455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Future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Horizons</a:t>
            </a:r>
            <a:endParaRPr lang="en-US" sz="975" dirty="0"/>
          </a:p>
        </p:txBody>
      </p:sp>
      <p:sp>
        <p:nvSpPr>
          <p:cNvPr id="18" name="Text 8"/>
          <p:cNvSpPr/>
          <p:nvPr/>
        </p:nvSpPr>
        <p:spPr>
          <a:xfrm>
            <a:off x="657225" y="2962275"/>
            <a:ext cx="1851660" cy="1028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810"/>
              </a:lnSpc>
              <a:buNone/>
            </a:pPr>
            <a:r>
              <a:rPr lang="en-US" sz="675" b="1" dirty="0">
                <a:solidFill>
                  <a:srgbClr val="1A73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Affected Functions</a:t>
            </a:r>
            <a:endParaRPr lang="en-US" sz="675" dirty="0"/>
          </a:p>
        </p:txBody>
      </p:sp>
      <p:sp>
        <p:nvSpPr>
          <p:cNvPr id="19" name="Text 9"/>
          <p:cNvSpPr/>
          <p:nvPr/>
        </p:nvSpPr>
        <p:spPr>
          <a:xfrm>
            <a:off x="657225" y="4781550"/>
            <a:ext cx="29146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73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Mechanisms</a:t>
            </a:r>
            <a:endParaRPr lang="en-US" sz="1125" dirty="0"/>
          </a:p>
        </p:txBody>
      </p:sp>
      <p:sp>
        <p:nvSpPr>
          <p:cNvPr id="20" name="Text 10"/>
          <p:cNvSpPr/>
          <p:nvPr/>
        </p:nvSpPr>
        <p:spPr>
          <a:xfrm>
            <a:off x="8210550" y="2581275"/>
            <a:ext cx="224028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73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New Hypotheses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8210550" y="4333875"/>
            <a:ext cx="352044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1A73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Emerging Research Techniques</a:t>
            </a:r>
            <a:endParaRPr lang="en-US" sz="825" dirty="0"/>
          </a:p>
        </p:txBody>
      </p:sp>
      <p:sp>
        <p:nvSpPr>
          <p:cNvPr id="22" name="Text 12"/>
          <p:cNvSpPr/>
          <p:nvPr/>
        </p:nvSpPr>
        <p:spPr>
          <a:xfrm>
            <a:off x="7058025" y="6172200"/>
            <a:ext cx="5532090" cy="3772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If the central executive is linked to consciousness, how can we explain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situations where we perform complex tasks without full conscious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awareness — such as automatic driving or playing a musical instrument?</a:t>
            </a:r>
            <a:endParaRPr lang="en-US" sz="900" dirty="0"/>
          </a:p>
        </p:txBody>
      </p:sp>
      <p:sp>
        <p:nvSpPr>
          <p:cNvPr id="23" name="Text 13"/>
          <p:cNvSpPr/>
          <p:nvPr/>
        </p:nvSpPr>
        <p:spPr>
          <a:xfrm>
            <a:off x="352425" y="1714500"/>
            <a:ext cx="4746278" cy="111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Neuropsychological research shows that ageing unequally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affects working memory components. While subsidiary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systems (phonological loop and visuospatial sketchpad)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remain relatively strong in older adults, the functions of the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central executive significantly decline. This selective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decline explains the specific difficulties faced by older adults.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7905750" y="1666875"/>
            <a:ext cx="4599533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Connecting Working Memory to 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This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represents one of the most exciting frontiers in contemporary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psychology. The central question: Is the central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executive the neural mechanism of 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itself?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590550" y="3219450"/>
            <a:ext cx="4348163" cy="1584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Task Switching: Decreased ability to flexibly switch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different tasks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Inhibition: Difficulty filtering out irrelevant information from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environment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Updating: Challenges in renewing the contents of working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 Divided Attention: Impairment in managing multiple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sources of attention</a:t>
            </a:r>
            <a:endParaRPr lang="en-US" sz="975" dirty="0"/>
          </a:p>
        </p:txBody>
      </p:sp>
      <p:sp>
        <p:nvSpPr>
          <p:cNvPr id="26" name="Text 16"/>
          <p:cNvSpPr/>
          <p:nvPr/>
        </p:nvSpPr>
        <p:spPr>
          <a:xfrm>
            <a:off x="590550" y="5029200"/>
            <a:ext cx="4348163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decline is linked to changes in the 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—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region responsible for executive functions. A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decrease in neurotransmitters such as dopamine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contributes to impaired cognitive control.</a:t>
            </a:r>
            <a:endParaRPr lang="en-US" sz="1050" dirty="0"/>
          </a:p>
        </p:txBody>
      </p:sp>
      <p:sp>
        <p:nvSpPr>
          <p:cNvPr id="27" name="Text 17"/>
          <p:cNvSpPr/>
          <p:nvPr/>
        </p:nvSpPr>
        <p:spPr>
          <a:xfrm>
            <a:off x="8210550" y="2809875"/>
            <a:ext cx="4201418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Global Workspace Theory: Proposes that consciousness</a:t>
            </a:r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arises from the integration of information across multiple</a:t>
            </a:r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brain networks</a:t>
            </a:r>
            <a:endParaRPr lang="en-US" sz="975" dirty="0"/>
          </a:p>
        </p:txBody>
      </p:sp>
      <p:sp>
        <p:nvSpPr>
          <p:cNvPr id="28" name="Text 18"/>
          <p:cNvSpPr/>
          <p:nvPr/>
        </p:nvSpPr>
        <p:spPr>
          <a:xfrm>
            <a:off x="8210550" y="3390900"/>
            <a:ext cx="4285208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Integrated Information Theory: Links consciousness to the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of information integration within the nervous system</a:t>
            </a:r>
            <a:endParaRPr lang="en-US" sz="975" dirty="0"/>
          </a:p>
        </p:txBody>
      </p:sp>
      <p:sp>
        <p:nvSpPr>
          <p:cNvPr id="29" name="Text 19"/>
          <p:cNvSpPr/>
          <p:nvPr/>
        </p:nvSpPr>
        <p:spPr>
          <a:xfrm>
            <a:off x="8210550" y="3724275"/>
            <a:ext cx="4201418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Attention as the Gateway to Consciousness: The role of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central executive in determining what enters conscious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awareness</a:t>
            </a:r>
            <a:endParaRPr lang="en-US" sz="975" dirty="0"/>
          </a:p>
        </p:txBody>
      </p:sp>
      <p:sp>
        <p:nvSpPr>
          <p:cNvPr id="30" name="Text 20"/>
          <p:cNvSpPr/>
          <p:nvPr/>
        </p:nvSpPr>
        <p:spPr>
          <a:xfrm>
            <a:off x="8210550" y="4581525"/>
            <a:ext cx="4023271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Neuroimaging: Using fMRI and EEG to map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central executive activity in real-time</a:t>
            </a:r>
            <a:endParaRPr lang="en-US" sz="1050" dirty="0"/>
          </a:p>
        </p:txBody>
      </p:sp>
      <p:sp>
        <p:nvSpPr>
          <p:cNvPr id="31" name="Text 21"/>
          <p:cNvSpPr/>
          <p:nvPr/>
        </p:nvSpPr>
        <p:spPr>
          <a:xfrm>
            <a:off x="8210550" y="4914900"/>
            <a:ext cx="3929063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Computational Modelling: Simulating working memory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using artificial neural networks</a:t>
            </a:r>
            <a:endParaRPr lang="en-US" sz="975" dirty="0"/>
          </a:p>
        </p:txBody>
      </p:sp>
      <p:sp>
        <p:nvSpPr>
          <p:cNvPr id="32" name="Text 22"/>
          <p:cNvSpPr/>
          <p:nvPr/>
        </p:nvSpPr>
        <p:spPr>
          <a:xfrm>
            <a:off x="8210550" y="5248275"/>
            <a:ext cx="3646140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Virtual Reality Studies: Testing working memory in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and realistic environments</a:t>
            </a:r>
            <a:endParaRPr lang="en-US" sz="97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94" y="6226969"/>
            <a:ext cx="426690" cy="432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165" y="4690765"/>
            <a:ext cx="2694384" cy="13509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267" y="3298627"/>
            <a:ext cx="1767780" cy="97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655" y="3387775"/>
            <a:ext cx="2523679" cy="9188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196" y="3415159"/>
            <a:ext cx="4474369" cy="9120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965" y="157609"/>
            <a:ext cx="475357" cy="562273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2419350" y="123825"/>
            <a:ext cx="103727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Psychology of Forgetting: Availability vs. Accessibility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1C31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 to Forgetting Theories</a:t>
            </a:r>
            <a:endParaRPr lang="en-US" sz="2250" dirty="0"/>
          </a:p>
        </p:txBody>
      </p:sp>
      <p:sp>
        <p:nvSpPr>
          <p:cNvPr id="10" name="Text 1"/>
          <p:cNvSpPr/>
          <p:nvPr/>
        </p:nvSpPr>
        <p:spPr>
          <a:xfrm>
            <a:off x="714375" y="295275"/>
            <a:ext cx="259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11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435894" y="2276475"/>
            <a:ext cx="36576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Availability Problem</a:t>
            </a:r>
            <a:endParaRPr lang="en-US" sz="1200" dirty="0"/>
          </a:p>
        </p:txBody>
      </p:sp>
      <p:sp>
        <p:nvSpPr>
          <p:cNvPr id="12" name="Text 3"/>
          <p:cNvSpPr/>
          <p:nvPr/>
        </p:nvSpPr>
        <p:spPr>
          <a:xfrm>
            <a:off x="7235145" y="2276475"/>
            <a:ext cx="38404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Accessibility Problem</a:t>
            </a:r>
            <a:endParaRPr lang="en-US" sz="1200" dirty="0"/>
          </a:p>
        </p:txBody>
      </p:sp>
      <p:sp>
        <p:nvSpPr>
          <p:cNvPr id="13" name="Text 4"/>
          <p:cNvSpPr/>
          <p:nvPr/>
        </p:nvSpPr>
        <p:spPr>
          <a:xfrm>
            <a:off x="3453705" y="1962150"/>
            <a:ext cx="5657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Theoretical Distinction:</a:t>
            </a:r>
            <a:endParaRPr lang="en-US" sz="1125" dirty="0"/>
          </a:p>
        </p:txBody>
      </p:sp>
      <p:sp>
        <p:nvSpPr>
          <p:cNvPr id="14" name="Text 5"/>
          <p:cNvSpPr/>
          <p:nvPr/>
        </p:nvSpPr>
        <p:spPr>
          <a:xfrm>
            <a:off x="466725" y="2571750"/>
            <a:ext cx="4620518" cy="7774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Information is permanently erased from storage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Like a permanently deleted computer file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The memory does not actually exist in the system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Retrieval is impossible even with ideal cues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6448425" y="2571750"/>
            <a:ext cx="4997648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Information exists but cannot be retrieved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Like a lost file in a vast library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The memory is stored but the path to it is blocked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Retrieval is possible with appropriate cues or conditions</a:t>
            </a:r>
            <a:endParaRPr lang="en-US" sz="1200" dirty="0"/>
          </a:p>
        </p:txBody>
      </p:sp>
      <p:sp>
        <p:nvSpPr>
          <p:cNvPr id="16" name="Text 7"/>
          <p:cNvSpPr/>
          <p:nvPr/>
        </p:nvSpPr>
        <p:spPr>
          <a:xfrm>
            <a:off x="466725" y="4524375"/>
            <a:ext cx="582930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Ebbinghaus's Forgetting Curve:</a:t>
            </a:r>
            <a:endParaRPr lang="en-US" sz="1275" dirty="0"/>
          </a:p>
        </p:txBody>
      </p:sp>
      <p:sp>
        <p:nvSpPr>
          <p:cNvPr id="17" name="Text 8"/>
          <p:cNvSpPr/>
          <p:nvPr/>
        </p:nvSpPr>
        <p:spPr>
          <a:xfrm>
            <a:off x="466725" y="981075"/>
            <a:ext cx="1268819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Introduction: Forgetting is not merely a failure of the memory system — it is a necessary adaptive process that prevents the mind from being overwhelmed by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irrelevant information. It functions as a 'spring clean' of the cognitive system, allowing prioritisation and efficient operation.</a:t>
            </a:r>
            <a:endParaRPr lang="en-US" sz="1125" dirty="0"/>
          </a:p>
        </p:txBody>
      </p:sp>
      <p:sp>
        <p:nvSpPr>
          <p:cNvPr id="18" name="Text 9"/>
          <p:cNvSpPr/>
          <p:nvPr/>
        </p:nvSpPr>
        <p:spPr>
          <a:xfrm>
            <a:off x="466725" y="1495425"/>
            <a:ext cx="1256243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Central Question: Are forgotten memories permanently lost from the system (availability problem), or do they still exist but cannot be accessed (accessibility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problem)?</a:t>
            </a:r>
            <a:endParaRPr lang="en-US" sz="1125" dirty="0"/>
          </a:p>
        </p:txBody>
      </p:sp>
      <p:sp>
        <p:nvSpPr>
          <p:cNvPr id="19" name="Text 10"/>
          <p:cNvSpPr/>
          <p:nvPr/>
        </p:nvSpPr>
        <p:spPr>
          <a:xfrm>
            <a:off x="466725" y="4848225"/>
            <a:ext cx="9262021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scientific study of forgetting began with Hermann Ebbinghaus in the late 19th century. By memorising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nonsense syllables, he plotted the first scientific forgetting curve, revealing a consistent pattern:</a:t>
            </a:r>
            <a:endParaRPr lang="en-US" sz="1200" dirty="0"/>
          </a:p>
        </p:txBody>
      </p:sp>
      <p:sp>
        <p:nvSpPr>
          <p:cNvPr id="20" name="Text 11"/>
          <p:cNvSpPr/>
          <p:nvPr/>
        </p:nvSpPr>
        <p:spPr>
          <a:xfrm>
            <a:off x="466725" y="5295900"/>
            <a:ext cx="9544943" cy="6313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➡️ Rapid early forgetting: significant information loss in the first hour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➡️ Progressive slowing: declining rate of forgetting over time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➡️ Relative stabilisation: what we remember after a month is approximately what we remember after a day</a:t>
            </a:r>
            <a:endParaRPr lang="en-US" sz="1275" dirty="0"/>
          </a:p>
        </p:txBody>
      </p:sp>
      <p:sp>
        <p:nvSpPr>
          <p:cNvPr id="21" name="Text 12"/>
          <p:cNvSpPr/>
          <p:nvPr/>
        </p:nvSpPr>
        <p:spPr>
          <a:xfrm>
            <a:off x="466725" y="6229350"/>
            <a:ext cx="12813953" cy="4208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Which type of problem — availability or accessibility — seems more optimistic about the possibility of recovering a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“lost” memory? What are the therapeutic implications of this distinction?</a:t>
            </a:r>
            <a:endParaRPr lang="en-US" sz="127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467" y="5815459"/>
            <a:ext cx="438894" cy="432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92" y="5397103"/>
            <a:ext cx="6583561" cy="1261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180" y="1481286"/>
            <a:ext cx="9107388" cy="19544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69" y="1186309"/>
            <a:ext cx="1987153" cy="220816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228600" y="266700"/>
            <a:ext cx="13023503" cy="5658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28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Theoretical Frameworks of Forgetting &amp; Critique of Ebbinghaus's Methodology</a:t>
            </a:r>
            <a:pPr algn="ctr" indent="0" marL="0">
              <a:lnSpc>
                <a:spcPts val="2228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2228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Advanced Academic Evaluation</a:t>
            </a:r>
            <a:endParaRPr lang="en-US" sz="2025" dirty="0"/>
          </a:p>
        </p:txBody>
      </p:sp>
      <p:sp>
        <p:nvSpPr>
          <p:cNvPr id="8" name="Text 1"/>
          <p:cNvSpPr/>
          <p:nvPr/>
        </p:nvSpPr>
        <p:spPr>
          <a:xfrm>
            <a:off x="212839" y="1190625"/>
            <a:ext cx="1024128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1: Overview of Forgetting Theories</a:t>
            </a:r>
            <a:endParaRPr lang="en-US" sz="1575" dirty="0"/>
          </a:p>
        </p:txBody>
      </p:sp>
      <p:sp>
        <p:nvSpPr>
          <p:cNvPr id="9" name="Text 2"/>
          <p:cNvSpPr/>
          <p:nvPr/>
        </p:nvSpPr>
        <p:spPr>
          <a:xfrm>
            <a:off x="895350" y="3619500"/>
            <a:ext cx="16082010" cy="2199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33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Critique of Ebbinghaus's Methodology — Advanced Academic Evaluation</a:t>
            </a:r>
            <a:endParaRPr lang="en-US" sz="1575" dirty="0"/>
          </a:p>
        </p:txBody>
      </p:sp>
      <p:sp>
        <p:nvSpPr>
          <p:cNvPr id="10" name="Text 3"/>
          <p:cNvSpPr/>
          <p:nvPr/>
        </p:nvSpPr>
        <p:spPr>
          <a:xfrm>
            <a:off x="398115" y="3619500"/>
            <a:ext cx="4381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25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725" dirty="0"/>
          </a:p>
        </p:txBody>
      </p:sp>
      <p:sp>
        <p:nvSpPr>
          <p:cNvPr id="11" name="Text 4"/>
          <p:cNvSpPr/>
          <p:nvPr/>
        </p:nvSpPr>
        <p:spPr>
          <a:xfrm>
            <a:off x="771525" y="3895725"/>
            <a:ext cx="12059543" cy="350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deeper critical engagement with research methods reveals that Ebbinghaus's methodology, despite its historical pioneering role, may lack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ecological validity in explaining the actual forgetting of complex, semantically interconnected memories.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962025" y="4352925"/>
            <a:ext cx="51435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Key Methodological Limitations</a:t>
            </a:r>
            <a:endParaRPr lang="en-US" sz="1125" dirty="0"/>
          </a:p>
        </p:txBody>
      </p:sp>
      <p:sp>
        <p:nvSpPr>
          <p:cNvPr id="13" name="Text 6"/>
          <p:cNvSpPr/>
          <p:nvPr/>
        </p:nvSpPr>
        <p:spPr>
          <a:xfrm>
            <a:off x="962025" y="4543425"/>
            <a:ext cx="1481328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The use of nonsense syllables removes the effect of meaning (semantic encoding)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962025" y="4724400"/>
            <a:ext cx="1243584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Semantic encoding is the primary way LTM organises information</a:t>
            </a:r>
            <a:endParaRPr lang="en-US" sz="1275" dirty="0"/>
          </a:p>
        </p:txBody>
      </p:sp>
      <p:sp>
        <p:nvSpPr>
          <p:cNvPr id="15" name="Text 8"/>
          <p:cNvSpPr/>
          <p:nvPr/>
        </p:nvSpPr>
        <p:spPr>
          <a:xfrm>
            <a:off x="962025" y="4905375"/>
            <a:ext cx="164592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The forgetting curve may represent the forgetting of artificial, meaningless information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962025" y="5086350"/>
            <a:ext cx="1405890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It may not accurately reflect how we forget rich, meaningful, realistic memories</a:t>
            </a:r>
            <a:endParaRPr lang="en-US" sz="1125" dirty="0"/>
          </a:p>
        </p:txBody>
      </p:sp>
      <p:sp>
        <p:nvSpPr>
          <p:cNvPr id="17" name="Text 10"/>
          <p:cNvSpPr/>
          <p:nvPr/>
        </p:nvSpPr>
        <p:spPr>
          <a:xfrm>
            <a:off x="8515350" y="5505450"/>
            <a:ext cx="3824288" cy="8765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 the use of nonsense syllables in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memory research be compared to studying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swimming in an empty pool? What are the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more ecologically valid methodological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alternatives?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471" y="6130975"/>
            <a:ext cx="365671" cy="363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082" y="4649688"/>
            <a:ext cx="4998690" cy="1056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784" y="1083469"/>
            <a:ext cx="5230267" cy="30174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94" y="1028700"/>
            <a:ext cx="390079" cy="3908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69" y="191988"/>
            <a:ext cx="463153" cy="521196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3048000" y="190500"/>
            <a:ext cx="9628733" cy="586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Spaced Repetition Applications in Information Retention</a:t>
            </a:r>
            <a:pPr algn="ctr" indent="0" marL="0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Applications of Ebbinghaus's Forgetting Curve</a:t>
            </a:r>
            <a:endParaRPr lang="en-US" sz="2100" dirty="0"/>
          </a:p>
        </p:txBody>
      </p:sp>
      <p:sp>
        <p:nvSpPr>
          <p:cNvPr id="9" name="Text 1"/>
          <p:cNvSpPr/>
          <p:nvPr/>
        </p:nvSpPr>
        <p:spPr>
          <a:xfrm>
            <a:off x="962025" y="1085850"/>
            <a:ext cx="738378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3366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Principle of Spaced Repetition</a:t>
            </a:r>
            <a:endParaRPr lang="en-US" sz="1425" dirty="0"/>
          </a:p>
        </p:txBody>
      </p:sp>
      <p:sp>
        <p:nvSpPr>
          <p:cNvPr id="10" name="Text 2"/>
          <p:cNvSpPr/>
          <p:nvPr/>
        </p:nvSpPr>
        <p:spPr>
          <a:xfrm>
            <a:off x="962025" y="1390650"/>
            <a:ext cx="6349305" cy="8379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Based on Ebbinghaus's forgetting curve,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Based on Ebbinghaus's forgetting curve, rather than allowing information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undergo natural decay, spaced repetition involves strategic review at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increasing time intervals before complete forgetting occurs. This improves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2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strength and progressively reduces the rate of forgetting.</a:t>
            </a:r>
            <a:endParaRPr lang="en-US" sz="1200" dirty="0"/>
          </a:p>
        </p:txBody>
      </p:sp>
      <p:sp>
        <p:nvSpPr>
          <p:cNvPr id="11" name="Text 3"/>
          <p:cNvSpPr/>
          <p:nvPr/>
        </p:nvSpPr>
        <p:spPr>
          <a:xfrm>
            <a:off x="5928792" y="4305300"/>
            <a:ext cx="72009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Spaced Repetition Schedule Timeline</a:t>
            </a:r>
            <a:endParaRPr lang="en-US" sz="1350" dirty="0"/>
          </a:p>
        </p:txBody>
      </p:sp>
      <p:sp>
        <p:nvSpPr>
          <p:cNvPr id="12" name="Text 4"/>
          <p:cNvSpPr/>
          <p:nvPr/>
        </p:nvSpPr>
        <p:spPr>
          <a:xfrm>
            <a:off x="962025" y="2524125"/>
            <a:ext cx="43891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Psychological Mechanism:</a:t>
            </a:r>
            <a:endParaRPr lang="en-US" sz="1200" dirty="0"/>
          </a:p>
        </p:txBody>
      </p:sp>
      <p:sp>
        <p:nvSpPr>
          <p:cNvPr id="13" name="Text 5"/>
          <p:cNvSpPr/>
          <p:nvPr/>
        </p:nvSpPr>
        <p:spPr>
          <a:xfrm>
            <a:off x="962025" y="2762250"/>
            <a:ext cx="5668268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Recalling information — even when on the verge of forgetting —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supports deep learning because the effort expended strengthens neural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connections. This is known as ‘desirable difficulty’.</a:t>
            </a:r>
            <a:endParaRPr lang="en-US" sz="1050" dirty="0"/>
          </a:p>
        </p:txBody>
      </p:sp>
      <p:sp>
        <p:nvSpPr>
          <p:cNvPr id="14" name="Text 6"/>
          <p:cNvSpPr/>
          <p:nvPr/>
        </p:nvSpPr>
        <p:spPr>
          <a:xfrm>
            <a:off x="962025" y="3429000"/>
            <a:ext cx="658368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Applications in Education: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962025" y="3667125"/>
            <a:ext cx="3593753" cy="8907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 The Leitner Flashcard System: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Difficult cards: reviewed daily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Medium cards: reviewed every 3 days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Easy cards: reviewed weekly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Mastered cards: reviewed monthly</a:t>
            </a:r>
            <a:endParaRPr lang="en-US" sz="1275" dirty="0"/>
          </a:p>
        </p:txBody>
      </p:sp>
      <p:sp>
        <p:nvSpPr>
          <p:cNvPr id="16" name="Text 8"/>
          <p:cNvSpPr/>
          <p:nvPr/>
        </p:nvSpPr>
        <p:spPr>
          <a:xfrm>
            <a:off x="962025" y="4819650"/>
            <a:ext cx="56083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 Smart Digital Applications: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962025" y="5067300"/>
            <a:ext cx="5940623" cy="5344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Algorithms that calculate optimal review timing based on: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previous success rate, material difficulty, time since last review,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individual forgetting patterns.</a:t>
            </a:r>
            <a:endParaRPr lang="en-US" sz="1275" dirty="0"/>
          </a:p>
        </p:txBody>
      </p:sp>
      <p:sp>
        <p:nvSpPr>
          <p:cNvPr id="18" name="Text 10"/>
          <p:cNvSpPr/>
          <p:nvPr/>
        </p:nvSpPr>
        <p:spPr>
          <a:xfrm>
            <a:off x="962025" y="5724525"/>
            <a:ext cx="786384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Scientifically Proven Educational Benefits:</a:t>
            </a:r>
            <a:endParaRPr lang="en-US" sz="1200" dirty="0"/>
          </a:p>
        </p:txBody>
      </p:sp>
      <p:sp>
        <p:nvSpPr>
          <p:cNvPr id="19" name="Text 11"/>
          <p:cNvSpPr/>
          <p:nvPr/>
        </p:nvSpPr>
        <p:spPr>
          <a:xfrm>
            <a:off x="962025" y="5972175"/>
            <a:ext cx="5395913" cy="5344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Improved long-term retention (200–300%)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Time efficiency through reduced need for relearning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Reduced study anxiety through increased self-confidence</a:t>
            </a:r>
            <a:endParaRPr lang="en-US" sz="1275" dirty="0"/>
          </a:p>
        </p:txBody>
      </p:sp>
      <p:sp>
        <p:nvSpPr>
          <p:cNvPr id="20" name="Text 12"/>
          <p:cNvSpPr/>
          <p:nvPr/>
        </p:nvSpPr>
        <p:spPr>
          <a:xfrm>
            <a:off x="7296150" y="6019800"/>
            <a:ext cx="5291138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spaced repetition principles be integrated into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university curriculum design? What are the practical challenges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implementing this in traditional educational systems?</a:t>
            </a:r>
            <a:endParaRPr lang="en-US" sz="1125" dirty="0"/>
          </a:p>
        </p:txBody>
      </p:sp>
      <p:sp>
        <p:nvSpPr>
          <p:cNvPr id="21" name="Text 13"/>
          <p:cNvSpPr/>
          <p:nvPr/>
        </p:nvSpPr>
        <p:spPr>
          <a:xfrm>
            <a:off x="714375" y="295275"/>
            <a:ext cx="2357438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Session 5: Spaced Repetition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&amp; Information Retention</a:t>
            </a:r>
            <a:endParaRPr lang="en-US" sz="97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94" y="6254353"/>
            <a:ext cx="414486" cy="4113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894" y="3998119"/>
            <a:ext cx="2413992" cy="114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165" y="3518148"/>
            <a:ext cx="377875" cy="4113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4879" y="3524994"/>
            <a:ext cx="670471" cy="4045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988" y="3518148"/>
            <a:ext cx="402282" cy="41136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96" y="3977580"/>
            <a:ext cx="2548086" cy="116577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8871" y="3600450"/>
            <a:ext cx="365671" cy="32905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5177" y="3600450"/>
            <a:ext cx="670471" cy="32905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7953" y="3524994"/>
            <a:ext cx="414486" cy="40451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169" y="219373"/>
            <a:ext cx="463153" cy="534888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2238375" y="180975"/>
            <a:ext cx="10540305" cy="87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 Theory: Why Do Memories Compete?</a:t>
            </a:r>
            <a:pPr algn="ctr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Proactive &amp; Retroactive Interference</a:t>
            </a:r>
            <a:endParaRPr lang="en-US" sz="3075" dirty="0"/>
          </a:p>
        </p:txBody>
      </p:sp>
      <p:sp>
        <p:nvSpPr>
          <p:cNvPr id="14" name="Text 1"/>
          <p:cNvSpPr/>
          <p:nvPr/>
        </p:nvSpPr>
        <p:spPr>
          <a:xfrm>
            <a:off x="466725" y="5324475"/>
            <a:ext cx="8229600" cy="26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88"/>
              </a:lnSpc>
              <a:buNone/>
            </a:pPr>
            <a:r>
              <a:rPr lang="en-US" sz="1800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Critical Similarity Factor</a:t>
            </a:r>
            <a:endParaRPr lang="en-US" sz="1800" dirty="0"/>
          </a:p>
        </p:txBody>
      </p:sp>
      <p:sp>
        <p:nvSpPr>
          <p:cNvPr id="15" name="Text 2"/>
          <p:cNvSpPr/>
          <p:nvPr/>
        </p:nvSpPr>
        <p:spPr>
          <a:xfrm>
            <a:off x="466725" y="1171575"/>
            <a:ext cx="4663440" cy="26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88"/>
              </a:lnSpc>
              <a:buNone/>
            </a:pPr>
            <a:r>
              <a:rPr lang="en-US" sz="1800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Basis</a:t>
            </a:r>
            <a:endParaRPr lang="en-US" sz="1800" dirty="0"/>
          </a:p>
        </p:txBody>
      </p:sp>
      <p:sp>
        <p:nvSpPr>
          <p:cNvPr id="16" name="Text 3"/>
          <p:cNvSpPr/>
          <p:nvPr/>
        </p:nvSpPr>
        <p:spPr>
          <a:xfrm>
            <a:off x="-203880" y="2114550"/>
            <a:ext cx="7098030" cy="2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01"/>
              </a:lnSpc>
              <a:buNone/>
            </a:pPr>
            <a:r>
              <a:rPr lang="en-US" sz="1725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Proactive Interference (PI)</a:t>
            </a:r>
            <a:endParaRPr lang="en-US" sz="1725" dirty="0"/>
          </a:p>
        </p:txBody>
      </p:sp>
      <p:sp>
        <p:nvSpPr>
          <p:cNvPr id="17" name="Text 4"/>
          <p:cNvSpPr/>
          <p:nvPr/>
        </p:nvSpPr>
        <p:spPr>
          <a:xfrm>
            <a:off x="5399216" y="2114550"/>
            <a:ext cx="7623810" cy="2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01"/>
              </a:lnSpc>
              <a:buNone/>
            </a:pPr>
            <a:r>
              <a:rPr lang="en-US" sz="1725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Retroactive Interference (RI)</a:t>
            </a:r>
            <a:endParaRPr lang="en-US" sz="1725" dirty="0"/>
          </a:p>
        </p:txBody>
      </p:sp>
      <p:sp>
        <p:nvSpPr>
          <p:cNvPr id="18" name="Text 5"/>
          <p:cNvSpPr/>
          <p:nvPr/>
        </p:nvSpPr>
        <p:spPr>
          <a:xfrm>
            <a:off x="714375" y="323850"/>
            <a:ext cx="2979420" cy="2607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12</a:t>
            </a:r>
            <a:endParaRPr lang="en-US" sz="1725" dirty="0"/>
          </a:p>
        </p:txBody>
      </p:sp>
      <p:sp>
        <p:nvSpPr>
          <p:cNvPr id="19" name="Text 6"/>
          <p:cNvSpPr/>
          <p:nvPr/>
        </p:nvSpPr>
        <p:spPr>
          <a:xfrm>
            <a:off x="466725" y="5705475"/>
            <a:ext cx="12824371" cy="3440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primary factor determining the degree of interference is semantic similarity between the information. The greater the similarity in meaning and context,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stronger the interference. This principle was demonstrated by McGeoch &amp; McDonald's classic study, which showed that synonyms cause stronger interference than unrelated words.</a:t>
            </a:r>
            <a:endParaRPr lang="en-US" sz="1050" dirty="0"/>
          </a:p>
        </p:txBody>
      </p:sp>
      <p:sp>
        <p:nvSpPr>
          <p:cNvPr id="20" name="Text 7"/>
          <p:cNvSpPr/>
          <p:nvPr/>
        </p:nvSpPr>
        <p:spPr>
          <a:xfrm>
            <a:off x="466725" y="1466850"/>
            <a:ext cx="12489061" cy="3854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 theory proposes that forgetting occurs not because memories are lost, but because they compete with and disrupt each other. This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explanation relies on the accessibility problem — memories exist but are difficult to access due to interference from similar memories.</a:t>
            </a:r>
            <a:endParaRPr lang="en-US" sz="1275" dirty="0"/>
          </a:p>
        </p:txBody>
      </p:sp>
      <p:sp>
        <p:nvSpPr>
          <p:cNvPr id="21" name="Text 8"/>
          <p:cNvSpPr/>
          <p:nvPr/>
        </p:nvSpPr>
        <p:spPr>
          <a:xfrm>
            <a:off x="533400" y="2457450"/>
            <a:ext cx="6045398" cy="9636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Occurs when previously learned (old) information interferes with the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encoding or recall of newly learned (new) information. The prefix “pro”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means “forward”—the old memory’s effect works forward in time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disrupt the new memory. An established memory makes it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 to learn a similar new memory trace.</a:t>
            </a:r>
            <a:endParaRPr lang="en-US" sz="1275" dirty="0"/>
          </a:p>
        </p:txBody>
      </p:sp>
      <p:sp>
        <p:nvSpPr>
          <p:cNvPr id="22" name="Text 9"/>
          <p:cNvSpPr/>
          <p:nvPr/>
        </p:nvSpPr>
        <p:spPr>
          <a:xfrm>
            <a:off x="6448425" y="2457450"/>
            <a:ext cx="5710238" cy="81617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Occurs when newly learned (new) information interferes with the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recall of previously learned (old) information. The prefix “retro”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means “backward”—the new memory’s effect works backward in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time to disrupt or overwrite the old memory trace.</a:t>
            </a:r>
            <a:endParaRPr lang="en-US" sz="1350" dirty="0"/>
          </a:p>
        </p:txBody>
      </p:sp>
      <p:sp>
        <p:nvSpPr>
          <p:cNvPr id="23" name="Text 10"/>
          <p:cNvSpPr/>
          <p:nvPr/>
        </p:nvSpPr>
        <p:spPr>
          <a:xfrm>
            <a:off x="962025" y="6238875"/>
            <a:ext cx="12143333" cy="4080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Which type of interference — proactive or retroactive — presents a greater challenge for students studying similar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07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topics consecutively? How can this understanding be applied in designing effective study schedules?</a:t>
            </a:r>
            <a:endParaRPr lang="en-US" sz="1350" dirty="0"/>
          </a:p>
        </p:txBody>
      </p:sp>
      <p:sp>
        <p:nvSpPr>
          <p:cNvPr id="24" name="Text 11"/>
          <p:cNvSpPr/>
          <p:nvPr/>
        </p:nvSpPr>
        <p:spPr>
          <a:xfrm>
            <a:off x="3457575" y="4600575"/>
            <a:ext cx="2566988" cy="3399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Can't remember new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phone number, only the old one.</a:t>
            </a:r>
            <a:endParaRPr lang="en-US" sz="1125" dirty="0"/>
          </a:p>
        </p:txBody>
      </p:sp>
      <p:sp>
        <p:nvSpPr>
          <p:cNvPr id="25" name="Text 12"/>
          <p:cNvSpPr/>
          <p:nvPr/>
        </p:nvSpPr>
        <p:spPr>
          <a:xfrm>
            <a:off x="9372600" y="4600575"/>
            <a:ext cx="2367855" cy="3399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New history lesson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makes you forget the old one.</a:t>
            </a:r>
            <a:endParaRPr lang="en-US" sz="11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294" y="5705773"/>
            <a:ext cx="268188" cy="253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5663" y="3943350"/>
            <a:ext cx="2889498" cy="12961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3255" y="3620988"/>
            <a:ext cx="304800" cy="2948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9286" y="1680121"/>
            <a:ext cx="3413671" cy="17966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3255" y="1302990"/>
            <a:ext cx="304800" cy="29482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3332857"/>
            <a:ext cx="304800" cy="2879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1323529"/>
            <a:ext cx="304800" cy="287982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3541886" y="314325"/>
            <a:ext cx="20269200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1C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McGeoch &amp; McDonald's Similarity Study (1931)</a:t>
            </a:r>
            <a:endParaRPr lang="en-US" sz="2850" dirty="0"/>
          </a:p>
        </p:txBody>
      </p:sp>
      <p:sp>
        <p:nvSpPr>
          <p:cNvPr id="11" name="Text 1"/>
          <p:cNvSpPr/>
          <p:nvPr/>
        </p:nvSpPr>
        <p:spPr>
          <a:xfrm>
            <a:off x="-1945496" y="762000"/>
            <a:ext cx="1673352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Impact of Semantic Similarity on Retroactive Interference</a:t>
            </a:r>
            <a:endParaRPr lang="en-US" sz="1800" dirty="0"/>
          </a:p>
        </p:txBody>
      </p:sp>
      <p:sp>
        <p:nvSpPr>
          <p:cNvPr id="12" name="Text 2"/>
          <p:cNvSpPr/>
          <p:nvPr/>
        </p:nvSpPr>
        <p:spPr>
          <a:xfrm>
            <a:off x="962025" y="1343025"/>
            <a:ext cx="521208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C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 Introduction</a:t>
            </a:r>
            <a:endParaRPr lang="en-US" sz="1425" dirty="0"/>
          </a:p>
        </p:txBody>
      </p:sp>
      <p:sp>
        <p:nvSpPr>
          <p:cNvPr id="13" name="Text 3"/>
          <p:cNvSpPr/>
          <p:nvPr/>
        </p:nvSpPr>
        <p:spPr>
          <a:xfrm>
            <a:off x="962025" y="3343275"/>
            <a:ext cx="61722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C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Innovative Experimental Design</a:t>
            </a:r>
            <a:endParaRPr lang="en-US" sz="1350" dirty="0"/>
          </a:p>
        </p:txBody>
      </p:sp>
      <p:sp>
        <p:nvSpPr>
          <p:cNvPr id="14" name="Text 4"/>
          <p:cNvSpPr/>
          <p:nvPr/>
        </p:nvSpPr>
        <p:spPr>
          <a:xfrm>
            <a:off x="6200775" y="1343025"/>
            <a:ext cx="310896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Results</a:t>
            </a:r>
            <a:endParaRPr lang="en-US" sz="1275" dirty="0"/>
          </a:p>
        </p:txBody>
      </p:sp>
      <p:sp>
        <p:nvSpPr>
          <p:cNvPr id="15" name="Text 5"/>
          <p:cNvSpPr/>
          <p:nvPr/>
        </p:nvSpPr>
        <p:spPr>
          <a:xfrm>
            <a:off x="6200775" y="3619500"/>
            <a:ext cx="602361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C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Theoretical Interpretation</a:t>
            </a:r>
            <a:endParaRPr lang="en-US" sz="1275" dirty="0"/>
          </a:p>
        </p:txBody>
      </p:sp>
      <p:sp>
        <p:nvSpPr>
          <p:cNvPr id="16" name="Text 6"/>
          <p:cNvSpPr/>
          <p:nvPr/>
        </p:nvSpPr>
        <p:spPr>
          <a:xfrm>
            <a:off x="6200775" y="5715000"/>
            <a:ext cx="412623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C31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 question</a:t>
            </a:r>
            <a:endParaRPr lang="en-US" sz="1425" dirty="0"/>
          </a:p>
        </p:txBody>
      </p:sp>
      <p:sp>
        <p:nvSpPr>
          <p:cNvPr id="17" name="Text 7"/>
          <p:cNvSpPr/>
          <p:nvPr/>
        </p:nvSpPr>
        <p:spPr>
          <a:xfrm>
            <a:off x="657225" y="1714500"/>
            <a:ext cx="5374928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1931 study by McGeoch and McDonald is a foundational work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demonstrating a direct relationship between the degree of semantic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similarity and the strength of retroactive interference. It provided the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first systematic experimental evidence that interference is not random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but follows a clear psychological law: the greater the semantic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similarity between learned materials, the greater the intensity of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 and forgetting.</a:t>
            </a:r>
            <a:endParaRPr lang="en-US" sz="1125" dirty="0"/>
          </a:p>
        </p:txBody>
      </p:sp>
      <p:sp>
        <p:nvSpPr>
          <p:cNvPr id="18" name="Text 8"/>
          <p:cNvSpPr/>
          <p:nvPr/>
        </p:nvSpPr>
        <p:spPr>
          <a:xfrm>
            <a:off x="714375" y="4438650"/>
            <a:ext cx="5259586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1: Synonyms of the basic list (highest semantic similarity)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2: Antonyms of the basic list (medium semantic similarity)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3: Semantically unrelated words (low semantic similarity)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4: Numbers (no semantic similarity)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5: No second list (control group)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6: Rest without learning (additional control group)</a:t>
            </a:r>
            <a:endParaRPr lang="en-US" sz="1125" dirty="0"/>
          </a:p>
        </p:txBody>
      </p:sp>
      <p:sp>
        <p:nvSpPr>
          <p:cNvPr id="19" name="Text 9"/>
          <p:cNvSpPr/>
          <p:nvPr/>
        </p:nvSpPr>
        <p:spPr>
          <a:xfrm>
            <a:off x="5838825" y="1666875"/>
            <a:ext cx="2776538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Results showed a clear linear decline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recall performance for the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original list. The synonyms group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(highest similarity) demonstrated the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worst recall, while the numbers group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(no similarity) showed performance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similar to the control group.</a:t>
            </a:r>
            <a:endParaRPr lang="en-US" sz="1125" dirty="0"/>
          </a:p>
        </p:txBody>
      </p:sp>
      <p:sp>
        <p:nvSpPr>
          <p:cNvPr id="20" name="Text 10"/>
          <p:cNvSpPr/>
          <p:nvPr/>
        </p:nvSpPr>
        <p:spPr>
          <a:xfrm>
            <a:off x="609600" y="3686175"/>
            <a:ext cx="527015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Participants learned a basic list of ten words (List A) until mastery.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They were then divided into six experimental groups, each learning a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second list (List B) with a different level of similarity:</a:t>
            </a:r>
            <a:endParaRPr lang="en-US" sz="1125" dirty="0"/>
          </a:p>
        </p:txBody>
      </p:sp>
      <p:sp>
        <p:nvSpPr>
          <p:cNvPr id="21" name="Text 11"/>
          <p:cNvSpPr/>
          <p:nvPr/>
        </p:nvSpPr>
        <p:spPr>
          <a:xfrm>
            <a:off x="5838825" y="4029075"/>
            <a:ext cx="354136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results indicate that retroactive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 is not merely general competition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memories, but a specific conflict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overlapping semantic networks in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LTM. When words carry similar meanings,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they activate the same neural pathways,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leading to information confusion and difficulty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differentiating between old and new memories.</a:t>
            </a:r>
            <a:endParaRPr lang="en-US" sz="1125" dirty="0"/>
          </a:p>
        </p:txBody>
      </p:sp>
      <p:sp>
        <p:nvSpPr>
          <p:cNvPr id="22" name="Text 12"/>
          <p:cNvSpPr/>
          <p:nvPr/>
        </p:nvSpPr>
        <p:spPr>
          <a:xfrm>
            <a:off x="5838825" y="5981700"/>
            <a:ext cx="666363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teachers use the principle of semantic similarity to design an instructional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sequence that reduces retroactive interference and enhances information retention?</a:t>
            </a:r>
            <a:endParaRPr lang="en-US" sz="11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5815459"/>
            <a:ext cx="524173" cy="747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580" y="4937671"/>
            <a:ext cx="3864769" cy="6171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157" y="4704457"/>
            <a:ext cx="365671" cy="3839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671" y="4704457"/>
            <a:ext cx="377875" cy="38397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177" y="3367236"/>
            <a:ext cx="182761" cy="24675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9859" y="1707505"/>
            <a:ext cx="597396" cy="5896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9561" y="3305473"/>
            <a:ext cx="170557" cy="25360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0188" y="1707505"/>
            <a:ext cx="609600" cy="596503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5576441" y="123825"/>
            <a:ext cx="244030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5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Evaluation of Interference Theory &amp; Study Strategies</a:t>
            </a:r>
            <a:endParaRPr lang="en-US" sz="2625" dirty="0"/>
          </a:p>
        </p:txBody>
      </p:sp>
      <p:sp>
        <p:nvSpPr>
          <p:cNvPr id="12" name="Text 1"/>
          <p:cNvSpPr/>
          <p:nvPr/>
        </p:nvSpPr>
        <p:spPr>
          <a:xfrm>
            <a:off x="-1242060" y="676275"/>
            <a:ext cx="15361920" cy="2800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Methodological Limitations &amp; Strategic Applications in Education</a:t>
            </a:r>
            <a:endParaRPr lang="en-US" sz="1575" dirty="0"/>
          </a:p>
        </p:txBody>
      </p:sp>
      <p:sp>
        <p:nvSpPr>
          <p:cNvPr id="13" name="Text 2"/>
          <p:cNvSpPr/>
          <p:nvPr/>
        </p:nvSpPr>
        <p:spPr>
          <a:xfrm>
            <a:off x="-1288256" y="1190625"/>
            <a:ext cx="72009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Strategic Applications in Education</a:t>
            </a:r>
            <a:endParaRPr lang="en-US" sz="1350" dirty="0"/>
          </a:p>
        </p:txBody>
      </p:sp>
      <p:sp>
        <p:nvSpPr>
          <p:cNvPr id="14" name="Text 3"/>
          <p:cNvSpPr/>
          <p:nvPr/>
        </p:nvSpPr>
        <p:spPr>
          <a:xfrm>
            <a:off x="2482691" y="1190625"/>
            <a:ext cx="761238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Laboratory vs. Real-World Environment</a:t>
            </a:r>
            <a:endParaRPr lang="en-US" sz="1350" dirty="0"/>
          </a:p>
        </p:txBody>
      </p:sp>
      <p:sp>
        <p:nvSpPr>
          <p:cNvPr id="15" name="Text 4"/>
          <p:cNvSpPr/>
          <p:nvPr/>
        </p:nvSpPr>
        <p:spPr>
          <a:xfrm>
            <a:off x="6241256" y="1190625"/>
            <a:ext cx="82296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Methodological &amp; Theoretical Limitations</a:t>
            </a:r>
            <a:endParaRPr lang="en-US" sz="1350" dirty="0"/>
          </a:p>
        </p:txBody>
      </p:sp>
      <p:sp>
        <p:nvSpPr>
          <p:cNvPr id="16" name="Text 5"/>
          <p:cNvSpPr/>
          <p:nvPr/>
        </p:nvSpPr>
        <p:spPr>
          <a:xfrm>
            <a:off x="3359929" y="4343400"/>
            <a:ext cx="576072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Balanced Academic Evaluation</a:t>
            </a:r>
            <a:endParaRPr lang="en-US" sz="1350" dirty="0"/>
          </a:p>
        </p:txBody>
      </p:sp>
      <p:sp>
        <p:nvSpPr>
          <p:cNvPr id="17" name="Text 6"/>
          <p:cNvSpPr/>
          <p:nvPr/>
        </p:nvSpPr>
        <p:spPr>
          <a:xfrm>
            <a:off x="352425" y="1600200"/>
            <a:ext cx="4138613" cy="3887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Principles of Designing Study Schedules Based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 Interference</a:t>
            </a:r>
            <a:endParaRPr lang="en-US" sz="1275" dirty="0"/>
          </a:p>
        </p:txBody>
      </p:sp>
      <p:sp>
        <p:nvSpPr>
          <p:cNvPr id="18" name="Text 7"/>
          <p:cNvSpPr/>
          <p:nvPr/>
        </p:nvSpPr>
        <p:spPr>
          <a:xfrm>
            <a:off x="352425" y="4686300"/>
            <a:ext cx="53035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Application Examples</a:t>
            </a:r>
            <a:endParaRPr lang="en-US" sz="1200" dirty="0"/>
          </a:p>
        </p:txBody>
      </p:sp>
      <p:sp>
        <p:nvSpPr>
          <p:cNvPr id="19" name="Text 8"/>
          <p:cNvSpPr/>
          <p:nvPr/>
        </p:nvSpPr>
        <p:spPr>
          <a:xfrm>
            <a:off x="8391525" y="2714625"/>
            <a:ext cx="603504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Analysis of Shortcomings</a:t>
            </a:r>
            <a:endParaRPr lang="en-US" sz="1200" dirty="0"/>
          </a:p>
        </p:txBody>
      </p:sp>
      <p:sp>
        <p:nvSpPr>
          <p:cNvPr id="20" name="Text 9"/>
          <p:cNvSpPr/>
          <p:nvPr/>
        </p:nvSpPr>
        <p:spPr>
          <a:xfrm>
            <a:off x="8391525" y="5762625"/>
            <a:ext cx="4065240" cy="10670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teachers design study schedules that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minimise interference while maximising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retention? What are the practical challenges of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implementing these principles in real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educational settings?</a:t>
            </a:r>
            <a:endParaRPr lang="en-US" sz="1200" dirty="0"/>
          </a:p>
        </p:txBody>
      </p:sp>
      <p:sp>
        <p:nvSpPr>
          <p:cNvPr id="21" name="Text 10"/>
          <p:cNvSpPr/>
          <p:nvPr/>
        </p:nvSpPr>
        <p:spPr>
          <a:xfrm>
            <a:off x="4371975" y="2362200"/>
            <a:ext cx="1540073" cy="3467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Controlled Laboratory</a:t>
            </a:r>
            <a:pPr algn="ctr"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</a:t>
            </a:r>
            <a:endParaRPr lang="en-US" sz="1050" dirty="0"/>
          </a:p>
        </p:txBody>
      </p:sp>
      <p:sp>
        <p:nvSpPr>
          <p:cNvPr id="22" name="Text 11"/>
          <p:cNvSpPr/>
          <p:nvPr/>
        </p:nvSpPr>
        <p:spPr>
          <a:xfrm>
            <a:off x="6448425" y="2362200"/>
            <a:ext cx="1403896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Real Educational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4248150" y="516255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Fundamental Limitations</a:t>
            </a:r>
            <a:endParaRPr lang="en-US" sz="1200" dirty="0"/>
          </a:p>
        </p:txBody>
      </p:sp>
      <p:sp>
        <p:nvSpPr>
          <p:cNvPr id="24" name="Text 13"/>
          <p:cNvSpPr/>
          <p:nvPr/>
        </p:nvSpPr>
        <p:spPr>
          <a:xfrm>
            <a:off x="6324600" y="516255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Recognised Strengths</a:t>
            </a:r>
            <a:endParaRPr lang="en-US" sz="1200" dirty="0"/>
          </a:p>
        </p:txBody>
      </p:sp>
      <p:sp>
        <p:nvSpPr>
          <p:cNvPr id="25" name="Text 14"/>
          <p:cNvSpPr/>
          <p:nvPr/>
        </p:nvSpPr>
        <p:spPr>
          <a:xfrm>
            <a:off x="4429125" y="2867025"/>
            <a:ext cx="1624013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Limited variables, high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concentration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3873788" y="3619500"/>
            <a:ext cx="24688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Consistent results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6324600" y="2809875"/>
            <a:ext cx="1603028" cy="5598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Multiple and complex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factors, contextual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6324600" y="3619500"/>
            <a:ext cx="1603028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Limited application of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theory</a:t>
            </a:r>
            <a:endParaRPr lang="en-US" sz="1050" dirty="0"/>
          </a:p>
        </p:txBody>
      </p:sp>
      <p:sp>
        <p:nvSpPr>
          <p:cNvPr id="29" name="Text 18"/>
          <p:cNvSpPr/>
          <p:nvPr/>
        </p:nvSpPr>
        <p:spPr>
          <a:xfrm>
            <a:off x="4248150" y="5410200"/>
            <a:ext cx="2137321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Limited applicability to complex,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semantically rich memories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Neglect of emotional and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motivational factors in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forgetting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Difficulty controlling variables in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real educational environments</a:t>
            </a:r>
            <a:endParaRPr lang="en-US" sz="900" dirty="0"/>
          </a:p>
        </p:txBody>
      </p:sp>
      <p:sp>
        <p:nvSpPr>
          <p:cNvPr id="30" name="Text 19"/>
          <p:cNvSpPr/>
          <p:nvPr/>
        </p:nvSpPr>
        <p:spPr>
          <a:xfrm>
            <a:off x="6324600" y="5410200"/>
            <a:ext cx="1864965" cy="11001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Provides a clear and testable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framework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Supported by strong empirical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evidence in laboratory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contexts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Offers logical explanations for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specific patterns of forgetting</a:t>
            </a:r>
            <a:endParaRPr lang="en-US" sz="825" dirty="0"/>
          </a:p>
        </p:txBody>
      </p:sp>
      <p:sp>
        <p:nvSpPr>
          <p:cNvPr id="31" name="Text 20"/>
          <p:cNvSpPr/>
          <p:nvPr/>
        </p:nvSpPr>
        <p:spPr>
          <a:xfrm>
            <a:off x="352425" y="2143125"/>
            <a:ext cx="4002286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Applying interference theory principles requires a deep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of semantic similarity between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educational materials. The goal is to reduce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competition between similar memories through:</a:t>
            </a:r>
            <a:endParaRPr lang="en-US" sz="1050" dirty="0"/>
          </a:p>
        </p:txBody>
      </p:sp>
      <p:sp>
        <p:nvSpPr>
          <p:cNvPr id="32" name="Text 21"/>
          <p:cNvSpPr/>
          <p:nvPr/>
        </p:nvSpPr>
        <p:spPr>
          <a:xfrm>
            <a:off x="409575" y="2933700"/>
            <a:ext cx="3478411" cy="5598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Temporal Separation: Placing sufficient time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intervals between studying topics with high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conceptual similarity</a:t>
            </a:r>
            <a:endParaRPr lang="en-US" sz="1050" dirty="0"/>
          </a:p>
        </p:txBody>
      </p:sp>
      <p:sp>
        <p:nvSpPr>
          <p:cNvPr id="33" name="Text 22"/>
          <p:cNvSpPr/>
          <p:nvPr/>
        </p:nvSpPr>
        <p:spPr>
          <a:xfrm>
            <a:off x="409575" y="3514725"/>
            <a:ext cx="3729930" cy="5598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Cognitive Diversity: Switching between different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types of cognitive processing (analytical, visual,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motor) to reduce interference</a:t>
            </a:r>
            <a:endParaRPr lang="en-US" sz="1050" dirty="0"/>
          </a:p>
        </p:txBody>
      </p:sp>
      <p:sp>
        <p:nvSpPr>
          <p:cNvPr id="34" name="Text 23"/>
          <p:cNvSpPr/>
          <p:nvPr/>
        </p:nvSpPr>
        <p:spPr>
          <a:xfrm>
            <a:off x="409575" y="4086225"/>
            <a:ext cx="3866108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Discriminative Linking: Creating distinct links for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each topic to aid in later differentiation</a:t>
            </a:r>
            <a:endParaRPr lang="en-US" sz="1050" dirty="0"/>
          </a:p>
        </p:txBody>
      </p:sp>
      <p:sp>
        <p:nvSpPr>
          <p:cNvPr id="35" name="Text 24"/>
          <p:cNvSpPr/>
          <p:nvPr/>
        </p:nvSpPr>
        <p:spPr>
          <a:xfrm>
            <a:off x="409575" y="5029200"/>
            <a:ext cx="4023271" cy="5598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Languages: Avoid studying Spanish and Italian in the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same session — replace with Spanish +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Mathematics</a:t>
            </a:r>
            <a:endParaRPr lang="en-US" sz="1050" dirty="0"/>
          </a:p>
        </p:txBody>
      </p:sp>
      <p:sp>
        <p:nvSpPr>
          <p:cNvPr id="36" name="Text 25"/>
          <p:cNvSpPr/>
          <p:nvPr/>
        </p:nvSpPr>
        <p:spPr>
          <a:xfrm>
            <a:off x="409575" y="5600700"/>
            <a:ext cx="4023271" cy="5201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Sciences: Separate organic chemistry from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biochemistry with entirely different materials such as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history or literature</a:t>
            </a:r>
            <a:endParaRPr lang="en-US" sz="1050" dirty="0"/>
          </a:p>
        </p:txBody>
      </p:sp>
      <p:sp>
        <p:nvSpPr>
          <p:cNvPr id="37" name="Text 26"/>
          <p:cNvSpPr/>
          <p:nvPr/>
        </p:nvSpPr>
        <p:spPr>
          <a:xfrm>
            <a:off x="409575" y="6181725"/>
            <a:ext cx="4023271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Psychology: Avoid studying similar learning theories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consecutively</a:t>
            </a:r>
            <a:endParaRPr lang="en-US" sz="1050" dirty="0"/>
          </a:p>
        </p:txBody>
      </p:sp>
      <p:sp>
        <p:nvSpPr>
          <p:cNvPr id="38" name="Text 27"/>
          <p:cNvSpPr/>
          <p:nvPr/>
        </p:nvSpPr>
        <p:spPr>
          <a:xfrm>
            <a:off x="8391525" y="1600200"/>
            <a:ext cx="4002286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While interference theory shows strong and consistent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effects in controlled laboratory environments, it faces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fundamental criticisms regarding its ecological and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applied validity. Over-reliance on artificial learning tasks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raises questions about the theory's ability to explain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forgetting in complex real-world contexts.</a:t>
            </a:r>
            <a:endParaRPr lang="en-US" sz="1050" dirty="0"/>
          </a:p>
        </p:txBody>
      </p:sp>
      <p:sp>
        <p:nvSpPr>
          <p:cNvPr id="39" name="Text 28"/>
          <p:cNvSpPr/>
          <p:nvPr/>
        </p:nvSpPr>
        <p:spPr>
          <a:xfrm>
            <a:off x="8458200" y="2971800"/>
            <a:ext cx="3855690" cy="5598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Contextual Limitation: Fails to explain forgetting of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episodic memories involving multiple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emotional and sensory contexts</a:t>
            </a:r>
            <a:endParaRPr lang="en-US" sz="1050" dirty="0"/>
          </a:p>
        </p:txBody>
      </p:sp>
      <p:sp>
        <p:nvSpPr>
          <p:cNvPr id="40" name="Text 29"/>
          <p:cNvSpPr/>
          <p:nvPr/>
        </p:nvSpPr>
        <p:spPr>
          <a:xfrm>
            <a:off x="8458200" y="3552825"/>
            <a:ext cx="3887093" cy="5598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Oversimplification: Reducing forgetting to mere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competition between memories ignores deeper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neurological and psychological factors</a:t>
            </a:r>
            <a:endParaRPr lang="en-US" sz="1050" dirty="0"/>
          </a:p>
        </p:txBody>
      </p:sp>
      <p:sp>
        <p:nvSpPr>
          <p:cNvPr id="41" name="Text 30"/>
          <p:cNvSpPr/>
          <p:nvPr/>
        </p:nvSpPr>
        <p:spPr>
          <a:xfrm>
            <a:off x="8458200" y="4133850"/>
            <a:ext cx="3750915" cy="5598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Lack of Real-World Application: Difficulty proving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interference in real educational situations where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multiple factors intertwine.</a:t>
            </a:r>
            <a:endParaRPr lang="en-US" sz="10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196" y="6000750"/>
            <a:ext cx="536377" cy="5348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757" y="5143500"/>
            <a:ext cx="1365498" cy="15498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9177" y="2921496"/>
            <a:ext cx="4401294" cy="27705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90" y="5081736"/>
            <a:ext cx="353467" cy="3565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90" y="3524994"/>
            <a:ext cx="353467" cy="370284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5072122" y="238125"/>
            <a:ext cx="25100280" cy="4080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13"/>
              </a:lnSpc>
              <a:buNone/>
            </a:pPr>
            <a:r>
              <a:rPr lang="en-US" sz="2700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Retrieval Failure Theory &amp; the Encoding Specificity Principle</a:t>
            </a:r>
            <a:endParaRPr lang="en-US" sz="2700" dirty="0"/>
          </a:p>
        </p:txBody>
      </p:sp>
      <p:sp>
        <p:nvSpPr>
          <p:cNvPr id="9" name="Text 1"/>
          <p:cNvSpPr/>
          <p:nvPr/>
        </p:nvSpPr>
        <p:spPr>
          <a:xfrm>
            <a:off x="1340153" y="647700"/>
            <a:ext cx="1156716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Tulving's Encoding Specificity Principle (ESP)</a:t>
            </a:r>
            <a:endParaRPr lang="en-US" sz="1650" dirty="0"/>
          </a:p>
        </p:txBody>
      </p:sp>
      <p:sp>
        <p:nvSpPr>
          <p:cNvPr id="10" name="Text 2"/>
          <p:cNvSpPr/>
          <p:nvPr/>
        </p:nvSpPr>
        <p:spPr>
          <a:xfrm>
            <a:off x="466725" y="1171575"/>
            <a:ext cx="1005840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Encoding Specificity Principle (Tulving)</a:t>
            </a:r>
            <a:endParaRPr lang="en-US" sz="1650" dirty="0"/>
          </a:p>
        </p:txBody>
      </p:sp>
      <p:sp>
        <p:nvSpPr>
          <p:cNvPr id="11" name="Text 3"/>
          <p:cNvSpPr/>
          <p:nvPr/>
        </p:nvSpPr>
        <p:spPr>
          <a:xfrm>
            <a:off x="466725" y="2924175"/>
            <a:ext cx="3478411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Two Types of Cue-Dependent</a:t>
            </a:r>
            <a:pPr algn="ctr" indent="0" marL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53"/>
              </a:lnSpc>
              <a:buNone/>
            </a:pPr>
            <a:r>
              <a:rPr lang="en-US" sz="1725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Forgetting</a:t>
            </a:r>
            <a:endParaRPr lang="en-US" sz="1725" dirty="0"/>
          </a:p>
        </p:txBody>
      </p:sp>
      <p:sp>
        <p:nvSpPr>
          <p:cNvPr id="12" name="Text 4"/>
          <p:cNvSpPr/>
          <p:nvPr/>
        </p:nvSpPr>
        <p:spPr>
          <a:xfrm>
            <a:off x="6448425" y="1171575"/>
            <a:ext cx="301752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Concept</a:t>
            </a:r>
            <a:endParaRPr lang="en-US" sz="1650" dirty="0"/>
          </a:p>
        </p:txBody>
      </p:sp>
      <p:sp>
        <p:nvSpPr>
          <p:cNvPr id="13" name="Text 5"/>
          <p:cNvSpPr/>
          <p:nvPr/>
        </p:nvSpPr>
        <p:spPr>
          <a:xfrm>
            <a:off x="9144000" y="2924175"/>
            <a:ext cx="2640211" cy="4759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‘Tip-of-the-Tongue’</a:t>
            </a:r>
            <a:pPr algn="ctr"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F34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(TOT) Phenomenon</a:t>
            </a:r>
            <a:endParaRPr lang="en-US" sz="1575" dirty="0"/>
          </a:p>
        </p:txBody>
      </p:sp>
      <p:sp>
        <p:nvSpPr>
          <p:cNvPr id="14" name="Text 6"/>
          <p:cNvSpPr/>
          <p:nvPr/>
        </p:nvSpPr>
        <p:spPr>
          <a:xfrm>
            <a:off x="4619625" y="5953125"/>
            <a:ext cx="6737003" cy="5781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the 'tip-of-the-tongue' phenomenon support retrieval failure theory?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does the feeling of 'knowing' the answer without being able to say it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suggest about availability vs. accessibility?</a:t>
            </a:r>
            <a:endParaRPr lang="en-US" sz="1275" dirty="0"/>
          </a:p>
        </p:txBody>
      </p:sp>
      <p:sp>
        <p:nvSpPr>
          <p:cNvPr id="15" name="Text 7"/>
          <p:cNvSpPr/>
          <p:nvPr/>
        </p:nvSpPr>
        <p:spPr>
          <a:xfrm>
            <a:off x="714375" y="323850"/>
            <a:ext cx="2461260" cy="2335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38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13</a:t>
            </a:r>
            <a:endParaRPr lang="en-US" sz="1425" dirty="0"/>
          </a:p>
        </p:txBody>
      </p:sp>
      <p:sp>
        <p:nvSpPr>
          <p:cNvPr id="16" name="Text 8"/>
          <p:cNvSpPr/>
          <p:nvPr/>
        </p:nvSpPr>
        <p:spPr>
          <a:xfrm>
            <a:off x="466725" y="1495425"/>
            <a:ext cx="6118771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principle states that the effectiveness of a retrieval cue depends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 its presence at both encoding and retrieval. The more the cues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available at retrieval match those stored at encoding, the better the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recall.</a:t>
            </a:r>
            <a:endParaRPr lang="en-US" sz="1350" dirty="0"/>
          </a:p>
        </p:txBody>
      </p:sp>
      <p:sp>
        <p:nvSpPr>
          <p:cNvPr id="17" name="Text 9"/>
          <p:cNvSpPr/>
          <p:nvPr/>
        </p:nvSpPr>
        <p:spPr>
          <a:xfrm>
            <a:off x="838200" y="3609975"/>
            <a:ext cx="3132683" cy="14397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Context-Dependent Forgetting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Occurs when the external context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differs between learning and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retrieval. Lighting, ambient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sounds — all function as contextual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cues encoded alongside the core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content.</a:t>
            </a:r>
            <a:endParaRPr lang="en-US" sz="1350" dirty="0"/>
          </a:p>
        </p:txBody>
      </p:sp>
      <p:sp>
        <p:nvSpPr>
          <p:cNvPr id="18" name="Text 10"/>
          <p:cNvSpPr/>
          <p:nvPr/>
        </p:nvSpPr>
        <p:spPr>
          <a:xfrm>
            <a:off x="838200" y="5162550"/>
            <a:ext cx="3069878" cy="116621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State-Dependent Forgetting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physiological or psychological state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differs between learning and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retrieval. Mood, alertness level,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even the body's chemical state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affect retrieval ability.</a:t>
            </a:r>
            <a:endParaRPr lang="en-US" sz="1275" dirty="0"/>
          </a:p>
        </p:txBody>
      </p:sp>
      <p:sp>
        <p:nvSpPr>
          <p:cNvPr id="19" name="Text 11"/>
          <p:cNvSpPr/>
          <p:nvPr/>
        </p:nvSpPr>
        <p:spPr>
          <a:xfrm>
            <a:off x="6448425" y="1495425"/>
            <a:ext cx="6254948" cy="9718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Retrieval failure theory proposes that forgetting is not a loss of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from memory, but a temporary inability to access it due to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absence of appropriate retrieval cues. This crucial distinction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'availability' and 'accessibility' reshapes our understanding of the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of forgetting.</a:t>
            </a:r>
            <a:endParaRPr lang="en-US" sz="1275" dirty="0"/>
          </a:p>
        </p:txBody>
      </p:sp>
      <p:sp>
        <p:nvSpPr>
          <p:cNvPr id="20" name="Text 12"/>
          <p:cNvSpPr/>
          <p:nvPr/>
        </p:nvSpPr>
        <p:spPr>
          <a:xfrm>
            <a:off x="8763000" y="3524250"/>
            <a:ext cx="3583186" cy="13605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phenomenon is the clearest evidence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retrieval failure theory. When we feel a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word is 'there' in our mind — we can recall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first letter or number of syllables, but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cannot fully retrieve it — this proves that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information is available in LTM but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temporarily inaccessible.</a:t>
            </a:r>
            <a:endParaRPr lang="en-US" sz="1275" dirty="0"/>
          </a:p>
        </p:txBody>
      </p:sp>
      <p:sp>
        <p:nvSpPr>
          <p:cNvPr id="21" name="Text 13"/>
          <p:cNvSpPr/>
          <p:nvPr/>
        </p:nvSpPr>
        <p:spPr>
          <a:xfrm>
            <a:off x="9372600" y="5162550"/>
            <a:ext cx="1424880" cy="3684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1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What’s the name of</a:t>
            </a:r>
            <a:pPr algn="ctr" indent="0" marL="0">
              <a:lnSpc>
                <a:spcPts val="1451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51"/>
              </a:lnSpc>
              <a:buNone/>
            </a:pPr>
            <a:r>
              <a:rPr lang="en-US" sz="1125" i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actor who...</a:t>
            </a:r>
            <a:endParaRPr lang="en-US" sz="11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855" y="3730675"/>
            <a:ext cx="5339953" cy="1056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059" y="1392138"/>
            <a:ext cx="341263" cy="3771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011811"/>
            <a:ext cx="1987153" cy="1158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169" y="1364605"/>
            <a:ext cx="487561" cy="418207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4958283" y="190500"/>
            <a:ext cx="23202900" cy="30390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92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Experimental Evidence for Retrieval Failure: Godden &amp; Baddeley Studies</a:t>
            </a:r>
            <a:endParaRPr lang="en-US" sz="2175" dirty="0"/>
          </a:p>
        </p:txBody>
      </p:sp>
      <p:sp>
        <p:nvSpPr>
          <p:cNvPr id="8" name="Text 1"/>
          <p:cNvSpPr/>
          <p:nvPr/>
        </p:nvSpPr>
        <p:spPr>
          <a:xfrm>
            <a:off x="-3338542" y="638175"/>
            <a:ext cx="19979640" cy="2352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E9F5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Demonstrating the Importance of Retrieval Cues Through Environmental &amp; Physiological Context</a:t>
            </a:r>
            <a:endParaRPr lang="en-US" sz="1425" dirty="0"/>
          </a:p>
        </p:txBody>
      </p:sp>
      <p:sp>
        <p:nvSpPr>
          <p:cNvPr id="9" name="Text 2"/>
          <p:cNvSpPr/>
          <p:nvPr/>
        </p:nvSpPr>
        <p:spPr>
          <a:xfrm>
            <a:off x="1099646" y="5372100"/>
            <a:ext cx="10424160" cy="2533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Theoretical Interpretation &amp; Discussion</a:t>
            </a:r>
            <a:endParaRPr lang="en-US" sz="1425" dirty="0"/>
          </a:p>
        </p:txBody>
      </p:sp>
      <p:sp>
        <p:nvSpPr>
          <p:cNvPr id="10" name="Text 3"/>
          <p:cNvSpPr/>
          <p:nvPr/>
        </p:nvSpPr>
        <p:spPr>
          <a:xfrm>
            <a:off x="409575" y="1876425"/>
            <a:ext cx="43891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Methodology</a:t>
            </a:r>
            <a:endParaRPr lang="en-US" sz="1200" dirty="0"/>
          </a:p>
        </p:txBody>
      </p:sp>
      <p:sp>
        <p:nvSpPr>
          <p:cNvPr id="11" name="Text 4"/>
          <p:cNvSpPr/>
          <p:nvPr/>
        </p:nvSpPr>
        <p:spPr>
          <a:xfrm>
            <a:off x="409575" y="3752850"/>
            <a:ext cx="29260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Striking Results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448425" y="1876425"/>
            <a:ext cx="369189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Design</a:t>
            </a:r>
            <a:endParaRPr lang="en-US" sz="1275" dirty="0"/>
          </a:p>
        </p:txBody>
      </p:sp>
      <p:sp>
        <p:nvSpPr>
          <p:cNvPr id="13" name="Text 6"/>
          <p:cNvSpPr/>
          <p:nvPr/>
        </p:nvSpPr>
        <p:spPr>
          <a:xfrm>
            <a:off x="6448425" y="3457575"/>
            <a:ext cx="349758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 Table</a:t>
            </a:r>
            <a:endParaRPr lang="en-US" sz="1350" dirty="0"/>
          </a:p>
        </p:txBody>
      </p:sp>
      <p:sp>
        <p:nvSpPr>
          <p:cNvPr id="14" name="Text 7"/>
          <p:cNvSpPr/>
          <p:nvPr/>
        </p:nvSpPr>
        <p:spPr>
          <a:xfrm>
            <a:off x="771525" y="1485900"/>
            <a:ext cx="105460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5F9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Godden &amp; Baddeley (1975) — Context-Dependent Forgetting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6867525" y="1485900"/>
            <a:ext cx="96316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5F9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Goodwin et al. (1969) — State-Dependent Forgetting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466725" y="5676900"/>
            <a:ext cx="12614821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two studies strongly support the idea that memory is not merely a storage of informational content but a comprehensive encoding of the entire context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surrounding learning. When context or state matches, cues become available to guide the search process in LTM, making it easier to access the required information.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466725" y="6048375"/>
            <a:ext cx="12677775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“How do these results challenge our traditional understanding of memory as an ‘information repository’? What are the practical implications for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designing learning and academic assessment environments?”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409575" y="2133600"/>
            <a:ext cx="6087368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Researchers conducted a pioneering study involving 18 scuba divers to test the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impact of environmental context on memory retrieval. Participants learned a list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36 words in two distinctly different environments: underwater (4 metres depth)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on dry land. Divers were divided into four experimental groups: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466725" y="2914650"/>
            <a:ext cx="578346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1: Learn on Land → Recall on Land (Matched Context) ✅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2: Learn on Land → Recall Underwater (Mismatched Context) X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3: Learn Underwater → Recall on Land (Mismatched Context) X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Group 4: Learn Underwater → Recall Underwater (Matched Context) ✅</a:t>
            </a:r>
            <a:endParaRPr lang="en-US" sz="1125" dirty="0"/>
          </a:p>
        </p:txBody>
      </p:sp>
      <p:sp>
        <p:nvSpPr>
          <p:cNvPr id="20" name="Text 13"/>
          <p:cNvSpPr/>
          <p:nvPr/>
        </p:nvSpPr>
        <p:spPr>
          <a:xfrm>
            <a:off x="2543175" y="3990975"/>
            <a:ext cx="3792736" cy="9599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Groups where learning and recall contexts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matched achieved approximately 40% better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performance compared to mismatched groups.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strongly supports retrieval failure theory and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proves that external contextual cues integrate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into the memory trace itself.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6448425" y="2133600"/>
            <a:ext cx="610835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Researchers investigated the effect of internal physiological states on memory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retrieval using four conditions with adult volunteers: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6505575" y="2571750"/>
            <a:ext cx="4662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Condition 1: Sober → Sober (Matched State) ✅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Condition 2: Sober → Intoxicated (Mismatched State) X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Condition 3: Intoxicated → Sober (Mismatched State) X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2F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Condition 4: Intoxicated → Intoxicated (Matched State) ✅</a:t>
            </a:r>
            <a:endParaRPr lang="en-US" sz="11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855" y="6062365"/>
            <a:ext cx="402282" cy="3908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780" y="5061198"/>
            <a:ext cx="585192" cy="5828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780" y="4293096"/>
            <a:ext cx="597396" cy="5828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780" y="3374082"/>
            <a:ext cx="597396" cy="5828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780" y="2455069"/>
            <a:ext cx="597396" cy="58965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94" y="5527477"/>
            <a:ext cx="390079" cy="39766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894" y="4457700"/>
            <a:ext cx="402282" cy="39766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8894" y="1549896"/>
            <a:ext cx="390079" cy="39766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690" y="1062930"/>
            <a:ext cx="414486" cy="3908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169" y="191988"/>
            <a:ext cx="463153" cy="528042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3048000" y="190500"/>
            <a:ext cx="9838283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Critiquing the Circularities of ESP &amp; Cognitive Interview Applications</a:t>
            </a:r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Analysis of Falsifiability &amp; Practical Applications</a:t>
            </a:r>
            <a:endParaRPr lang="en-US" sz="1800" dirty="0"/>
          </a:p>
        </p:txBody>
      </p:sp>
      <p:sp>
        <p:nvSpPr>
          <p:cNvPr id="14" name="Text 1"/>
          <p:cNvSpPr/>
          <p:nvPr/>
        </p:nvSpPr>
        <p:spPr>
          <a:xfrm>
            <a:off x="895350" y="1133475"/>
            <a:ext cx="760095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Analysis of Falsifiability</a:t>
            </a:r>
            <a:endParaRPr lang="en-US" sz="1425" dirty="0"/>
          </a:p>
        </p:txBody>
      </p:sp>
      <p:sp>
        <p:nvSpPr>
          <p:cNvPr id="15" name="Text 2"/>
          <p:cNvSpPr/>
          <p:nvPr/>
        </p:nvSpPr>
        <p:spPr>
          <a:xfrm>
            <a:off x="6324600" y="1133475"/>
            <a:ext cx="694944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Interview Applications</a:t>
            </a:r>
            <a:endParaRPr lang="en-US" sz="1425" dirty="0"/>
          </a:p>
        </p:txBody>
      </p:sp>
      <p:sp>
        <p:nvSpPr>
          <p:cNvPr id="16" name="Text 3"/>
          <p:cNvSpPr/>
          <p:nvPr/>
        </p:nvSpPr>
        <p:spPr>
          <a:xfrm>
            <a:off x="762000" y="285750"/>
            <a:ext cx="2053530" cy="2970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5: F Falsifiability</a:t>
            </a:r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&amp; Practical Applications</a:t>
            </a:r>
            <a:endParaRPr lang="en-US" sz="975" dirty="0"/>
          </a:p>
        </p:txBody>
      </p:sp>
      <p:sp>
        <p:nvSpPr>
          <p:cNvPr id="17" name="Text 4"/>
          <p:cNvSpPr/>
          <p:nvPr/>
        </p:nvSpPr>
        <p:spPr>
          <a:xfrm>
            <a:off x="962025" y="1562100"/>
            <a:ext cx="4945261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Circularity Problem in the Encoding Specificity</a:t>
            </a:r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Principle:</a:t>
            </a:r>
            <a:endParaRPr lang="en-US" sz="1200" dirty="0"/>
          </a:p>
        </p:txBody>
      </p:sp>
      <p:sp>
        <p:nvSpPr>
          <p:cNvPr id="18" name="Text 5"/>
          <p:cNvSpPr/>
          <p:nvPr/>
        </p:nvSpPr>
        <p:spPr>
          <a:xfrm>
            <a:off x="962025" y="2038350"/>
            <a:ext cx="5867400" cy="91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 of Logical Circularity: When retrieval succeeds with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particular cue, it is inferred that this cue was originally encoded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with the information. When retrieval fails, it is inferred that the cue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was not sufficiently encoded. This logic creates a circular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argument where the principle can never be proven wrong.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962025" y="3190875"/>
            <a:ext cx="5752058" cy="7999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Epistemological Challenge: We cannot independently verify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which cues were actually encoded during learning. This means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every experimental result can be interpreted in a way that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supports the theory — making it untestable by rigorous scientific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standards according to Karl Popper's criteria of falsifiability.</a:t>
            </a:r>
            <a:endParaRPr lang="en-US" sz="1050" dirty="0"/>
          </a:p>
        </p:txBody>
      </p:sp>
      <p:sp>
        <p:nvSpPr>
          <p:cNvPr id="20" name="Text 7"/>
          <p:cNvSpPr/>
          <p:nvPr/>
        </p:nvSpPr>
        <p:spPr>
          <a:xfrm>
            <a:off x="962025" y="4505325"/>
            <a:ext cx="57626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Effectiveness: Experimental studies have shown that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cognitive interview increases the amount of accurate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retrieved by 25-35% compared to traditional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interviews, without a significant increase in false information.</a:t>
            </a:r>
            <a:endParaRPr lang="en-US" sz="1125" dirty="0"/>
          </a:p>
        </p:txBody>
      </p:sp>
      <p:sp>
        <p:nvSpPr>
          <p:cNvPr id="21" name="Text 8"/>
          <p:cNvSpPr/>
          <p:nvPr/>
        </p:nvSpPr>
        <p:spPr>
          <a:xfrm>
            <a:off x="962025" y="5543550"/>
            <a:ext cx="5647283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 in Criminal Investigations: These techniques are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widely used in police departments worldwide, particularly in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serious criminal cases where witness testimony is crucial.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Training in these techniques has become an essential part of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investigator qualification.</a:t>
            </a:r>
            <a:endParaRPr lang="en-US" sz="1125" dirty="0"/>
          </a:p>
        </p:txBody>
      </p:sp>
      <p:sp>
        <p:nvSpPr>
          <p:cNvPr id="22" name="Text 9"/>
          <p:cNvSpPr/>
          <p:nvPr/>
        </p:nvSpPr>
        <p:spPr>
          <a:xfrm>
            <a:off x="6324600" y="1562100"/>
            <a:ext cx="6370290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Interview Principles (Fisher &amp; Geiselman): Despite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criticism, retrieval failure principles are successfully applied in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Cognitive Interview, developed by Fisher &amp; Geiselman. This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technique relies on four core principles:</a:t>
            </a:r>
            <a:endParaRPr lang="en-US" sz="1050" dirty="0"/>
          </a:p>
        </p:txBody>
      </p:sp>
      <p:sp>
        <p:nvSpPr>
          <p:cNvPr id="23" name="Text 10"/>
          <p:cNvSpPr/>
          <p:nvPr/>
        </p:nvSpPr>
        <p:spPr>
          <a:xfrm>
            <a:off x="6324600" y="2447925"/>
            <a:ext cx="6391275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Mental Context Reinstatement: The witness is asked to mentally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reconstruct the psychological and emotional state they were in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the event occurred — including feelings, thoughts, and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general impressions — before attempting to recall specific details.</a:t>
            </a:r>
            <a:endParaRPr lang="en-US" sz="1350" dirty="0"/>
          </a:p>
        </p:txBody>
      </p:sp>
      <p:sp>
        <p:nvSpPr>
          <p:cNvPr id="24" name="Text 11"/>
          <p:cNvSpPr/>
          <p:nvPr/>
        </p:nvSpPr>
        <p:spPr>
          <a:xfrm>
            <a:off x="6324600" y="3371850"/>
            <a:ext cx="6118771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Report Everything: Encouraging the witness to report all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available details, even if they seem unimportant or partial. This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principle relies on the idea that different details are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interconnected in the memory network.</a:t>
            </a:r>
            <a:endParaRPr lang="en-US" sz="1350" dirty="0"/>
          </a:p>
        </p:txBody>
      </p:sp>
      <p:sp>
        <p:nvSpPr>
          <p:cNvPr id="25" name="Text 12"/>
          <p:cNvSpPr/>
          <p:nvPr/>
        </p:nvSpPr>
        <p:spPr>
          <a:xfrm>
            <a:off x="6324600" y="4305300"/>
            <a:ext cx="6223546" cy="6170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Change Order: Attempting to recall events in a different order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(from end to beginning, or from an important midpoint) to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activate alternative retrieval pathways.</a:t>
            </a:r>
            <a:endParaRPr lang="en-US" sz="1350" dirty="0"/>
          </a:p>
        </p:txBody>
      </p:sp>
      <p:sp>
        <p:nvSpPr>
          <p:cNvPr id="26" name="Text 13"/>
          <p:cNvSpPr/>
          <p:nvPr/>
        </p:nvSpPr>
        <p:spPr>
          <a:xfrm>
            <a:off x="6324600" y="5038725"/>
            <a:ext cx="5982593" cy="6170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Change Perspective: Encouraging the witness to recall the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event from different viewpoints or positions to stimulate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additional aspects of memory.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6867525" y="5886450"/>
            <a:ext cx="57730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How can the cognitive interview technique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 used to improve the accuracy of eyewitness testimony in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criminal investigations? What are the ethical considerations in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C1C1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applying these techniques?</a:t>
            </a:r>
            <a:endParaRPr lang="en-US" sz="112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90" y="6220123"/>
            <a:ext cx="402282" cy="3771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373" y="3737521"/>
            <a:ext cx="2499271" cy="14607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063" y="4073575"/>
            <a:ext cx="2291953" cy="1810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69" y="2750046"/>
            <a:ext cx="4474369" cy="1220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0" y="3092946"/>
            <a:ext cx="3352800" cy="19887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" y="178296"/>
            <a:ext cx="463153" cy="534888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3514725" y="142875"/>
            <a:ext cx="789994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Eyewitness Testimony (EWT) &amp; Memory as a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Reconstructive Process</a:t>
            </a:r>
            <a:endParaRPr lang="en-US" sz="2250" dirty="0"/>
          </a:p>
        </p:txBody>
      </p:sp>
      <p:sp>
        <p:nvSpPr>
          <p:cNvPr id="10" name="Text 1"/>
          <p:cNvSpPr/>
          <p:nvPr/>
        </p:nvSpPr>
        <p:spPr>
          <a:xfrm>
            <a:off x="466725" y="304800"/>
            <a:ext cx="3368040" cy="3565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08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Session 14</a:t>
            </a:r>
            <a:endParaRPr lang="en-US" sz="1950" dirty="0"/>
          </a:p>
        </p:txBody>
      </p:sp>
      <p:sp>
        <p:nvSpPr>
          <p:cNvPr id="11" name="Text 2"/>
          <p:cNvSpPr/>
          <p:nvPr/>
        </p:nvSpPr>
        <p:spPr>
          <a:xfrm>
            <a:off x="466725" y="1009650"/>
            <a:ext cx="1216152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Bartlett's Reconstructive Memory &amp; Sources of Distortion</a:t>
            </a:r>
            <a:endParaRPr lang="en-US" sz="1425" dirty="0"/>
          </a:p>
        </p:txBody>
      </p:sp>
      <p:sp>
        <p:nvSpPr>
          <p:cNvPr id="12" name="Text 3"/>
          <p:cNvSpPr/>
          <p:nvPr/>
        </p:nvSpPr>
        <p:spPr>
          <a:xfrm>
            <a:off x="447675" y="1419225"/>
            <a:ext cx="73723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Bartlett's Concept of Reconstructive Memory</a:t>
            </a:r>
            <a:endParaRPr lang="en-US" sz="1125" dirty="0"/>
          </a:p>
        </p:txBody>
      </p:sp>
      <p:sp>
        <p:nvSpPr>
          <p:cNvPr id="13" name="Text 4"/>
          <p:cNvSpPr/>
          <p:nvPr/>
        </p:nvSpPr>
        <p:spPr>
          <a:xfrm>
            <a:off x="4619625" y="1419225"/>
            <a:ext cx="82296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Sources of Distortion in Eyewitness Testimony</a:t>
            </a:r>
            <a:endParaRPr lang="en-US" sz="1200" dirty="0"/>
          </a:p>
        </p:txBody>
      </p:sp>
      <p:sp>
        <p:nvSpPr>
          <p:cNvPr id="14" name="Text 5"/>
          <p:cNvSpPr/>
          <p:nvPr/>
        </p:nvSpPr>
        <p:spPr>
          <a:xfrm>
            <a:off x="8841522" y="1419225"/>
            <a:ext cx="326898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Crucial Point</a:t>
            </a:r>
            <a:endParaRPr lang="en-US" sz="1650" dirty="0"/>
          </a:p>
        </p:txBody>
      </p:sp>
      <p:sp>
        <p:nvSpPr>
          <p:cNvPr id="15" name="Text 6"/>
          <p:cNvSpPr/>
          <p:nvPr/>
        </p:nvSpPr>
        <p:spPr>
          <a:xfrm>
            <a:off x="4429125" y="1838325"/>
            <a:ext cx="52491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Leading Questions: The specific phrasing of questions can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introduce new information or suggest specific answers, which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actually changes the memory of the event. This is not merely a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response bias — it is a real change in the stored memory trace.</a:t>
            </a:r>
            <a:endParaRPr lang="en-US" sz="1125" dirty="0"/>
          </a:p>
        </p:txBody>
      </p:sp>
      <p:sp>
        <p:nvSpPr>
          <p:cNvPr id="16" name="Text 7"/>
          <p:cNvSpPr/>
          <p:nvPr/>
        </p:nvSpPr>
        <p:spPr>
          <a:xfrm>
            <a:off x="4429125" y="4076700"/>
            <a:ext cx="2629793" cy="1646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Post-Event Discussion: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Memory Conformity occurs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when witnesses incorporate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details from others' accounts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into their personal memories,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often unconsciously — until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they come to believe that this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composite memory is their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original recollection.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438150" y="1838325"/>
            <a:ext cx="4128046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Frederick Bartlett's (1932) research challenges the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traditional view of memory as a passive video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recorder. Bartlett proposed that memory is an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active process of reconstruction — we rebuild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memories each time we retrieve them using:</a:t>
            </a:r>
            <a:endParaRPr lang="en-US" sz="1125" dirty="0"/>
          </a:p>
        </p:txBody>
      </p:sp>
      <p:sp>
        <p:nvSpPr>
          <p:cNvPr id="18" name="Text 9"/>
          <p:cNvSpPr/>
          <p:nvPr/>
        </p:nvSpPr>
        <p:spPr>
          <a:xfrm>
            <a:off x="9496425" y="1838325"/>
            <a:ext cx="26507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Memory is not a static 'computer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file' — it is a dynamic process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affected by every retrieval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attempt.</a:t>
            </a:r>
            <a:endParaRPr lang="en-US" sz="1125" dirty="0"/>
          </a:p>
        </p:txBody>
      </p:sp>
      <p:sp>
        <p:nvSpPr>
          <p:cNvPr id="19" name="Text 10"/>
          <p:cNvSpPr/>
          <p:nvPr/>
        </p:nvSpPr>
        <p:spPr>
          <a:xfrm>
            <a:off x="438150" y="5200650"/>
            <a:ext cx="4232821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means that every retrieval is in fact a 'rewrite'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the original memory, making it susceptible to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change and distortion.</a:t>
            </a:r>
            <a:endParaRPr lang="en-US" sz="1125" dirty="0"/>
          </a:p>
        </p:txBody>
      </p:sp>
      <p:sp>
        <p:nvSpPr>
          <p:cNvPr id="20" name="Text 11"/>
          <p:cNvSpPr/>
          <p:nvPr/>
        </p:nvSpPr>
        <p:spPr>
          <a:xfrm>
            <a:off x="9496425" y="2762250"/>
            <a:ext cx="2692598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makes eyewitness testimony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more prone to error than the legal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system usually recognises.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438150" y="6172200"/>
            <a:ext cx="12562433" cy="3908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9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If memory is an active reconstructive process, what are the implications for the reliability of testimonies in courts? How can the</a:t>
            </a:r>
            <a:pPr indent="0" marL="0">
              <a:lnSpc>
                <a:spcPts val="1539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39"/>
              </a:lnSpc>
              <a:buNone/>
            </a:pPr>
            <a:r>
              <a:rPr lang="en-US" sz="1350" dirty="0">
                <a:solidFill>
                  <a:srgbClr val="1C31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legal system adapt to this scientific understanding of memory?</a:t>
            </a:r>
            <a:endParaRPr lang="en-US" sz="1350" dirty="0"/>
          </a:p>
        </p:txBody>
      </p:sp>
      <p:sp>
        <p:nvSpPr>
          <p:cNvPr id="22" name="Text 13"/>
          <p:cNvSpPr/>
          <p:nvPr/>
        </p:nvSpPr>
        <p:spPr>
          <a:xfrm>
            <a:off x="9277350" y="5248275"/>
            <a:ext cx="2975521" cy="3780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8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Reconstruction→Altered/incomplete</a:t>
            </a:r>
            <a:pPr algn="ctr" indent="0" marL="0">
              <a:lnSpc>
                <a:spcPts val="148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48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LEGO structure</a:t>
            </a:r>
            <a:endParaRPr lang="en-U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188" y="6062365"/>
            <a:ext cx="524173" cy="4936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780" y="4649688"/>
            <a:ext cx="5364361" cy="1049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855" y="3751213"/>
            <a:ext cx="414486" cy="473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4392" y="1837879"/>
            <a:ext cx="2182267" cy="15704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4188" y="1165771"/>
            <a:ext cx="353467" cy="32905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180" y="4896594"/>
            <a:ext cx="3974455" cy="16664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69" y="2619673"/>
            <a:ext cx="353467" cy="34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1969" y="1330375"/>
            <a:ext cx="682675" cy="699492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5440234" y="228600"/>
            <a:ext cx="24330660" cy="35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90"/>
              </a:lnSpc>
              <a:buNone/>
            </a:pPr>
            <a:r>
              <a:rPr lang="en-US" sz="2325" b="1" dirty="0">
                <a:solidFill>
                  <a:srgbClr val="1F61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Loftus &amp; Palmer (1974): Leading Questions &amp; False Memory Formation</a:t>
            </a:r>
            <a:endParaRPr lang="en-US" sz="2325" dirty="0"/>
          </a:p>
        </p:txBody>
      </p:sp>
      <p:sp>
        <p:nvSpPr>
          <p:cNvPr id="12" name="Text 1"/>
          <p:cNvSpPr/>
          <p:nvPr/>
        </p:nvSpPr>
        <p:spPr>
          <a:xfrm>
            <a:off x="758651" y="647700"/>
            <a:ext cx="1131570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12F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Impact of Language on Eyewitness Testimony Accuracy</a:t>
            </a:r>
            <a:endParaRPr lang="en-US" sz="1350" dirty="0"/>
          </a:p>
        </p:txBody>
      </p:sp>
      <p:sp>
        <p:nvSpPr>
          <p:cNvPr id="13" name="Text 2"/>
          <p:cNvSpPr/>
          <p:nvPr/>
        </p:nvSpPr>
        <p:spPr>
          <a:xfrm>
            <a:off x="590550" y="2705100"/>
            <a:ext cx="1279398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 1: Effect of Verbs on Speed Estimates</a:t>
            </a:r>
            <a:endParaRPr lang="en-US" sz="1725" dirty="0"/>
          </a:p>
        </p:txBody>
      </p:sp>
      <p:sp>
        <p:nvSpPr>
          <p:cNvPr id="14" name="Text 3"/>
          <p:cNvSpPr/>
          <p:nvPr/>
        </p:nvSpPr>
        <p:spPr>
          <a:xfrm>
            <a:off x="6686550" y="1219200"/>
            <a:ext cx="10001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 2: Formation of False Memories</a:t>
            </a:r>
            <a:endParaRPr lang="en-US" sz="1575" dirty="0"/>
          </a:p>
        </p:txBody>
      </p:sp>
      <p:sp>
        <p:nvSpPr>
          <p:cNvPr id="15" name="Text 4"/>
          <p:cNvSpPr/>
          <p:nvPr/>
        </p:nvSpPr>
        <p:spPr>
          <a:xfrm>
            <a:off x="590550" y="3733800"/>
            <a:ext cx="1069848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900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Crucial Question: “How fast were the two cars going when they ___ each other?”</a:t>
            </a:r>
            <a:endParaRPr lang="en-US" sz="900" dirty="0"/>
          </a:p>
        </p:txBody>
      </p:sp>
      <p:sp>
        <p:nvSpPr>
          <p:cNvPr id="16" name="Text 5"/>
          <p:cNvSpPr/>
          <p:nvPr/>
        </p:nvSpPr>
        <p:spPr>
          <a:xfrm>
            <a:off x="590550" y="1219200"/>
            <a:ext cx="408051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Aim of the Study:</a:t>
            </a:r>
            <a:endParaRPr lang="en-US" sz="1575" dirty="0"/>
          </a:p>
        </p:txBody>
      </p:sp>
      <p:sp>
        <p:nvSpPr>
          <p:cNvPr id="17" name="Text 6"/>
          <p:cNvSpPr/>
          <p:nvPr/>
        </p:nvSpPr>
        <p:spPr>
          <a:xfrm>
            <a:off x="590550" y="4371975"/>
            <a:ext cx="34747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Astonishing Results</a:t>
            </a:r>
            <a:endParaRPr lang="en-US" sz="1200" dirty="0"/>
          </a:p>
        </p:txBody>
      </p:sp>
      <p:sp>
        <p:nvSpPr>
          <p:cNvPr id="18" name="Text 7"/>
          <p:cNvSpPr/>
          <p:nvPr/>
        </p:nvSpPr>
        <p:spPr>
          <a:xfrm>
            <a:off x="6686550" y="3733800"/>
            <a:ext cx="528066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Importance</a:t>
            </a:r>
            <a:endParaRPr lang="en-US" sz="1575" dirty="0"/>
          </a:p>
        </p:txBody>
      </p:sp>
      <p:sp>
        <p:nvSpPr>
          <p:cNvPr id="19" name="Text 8"/>
          <p:cNvSpPr/>
          <p:nvPr/>
        </p:nvSpPr>
        <p:spPr>
          <a:xfrm>
            <a:off x="6686550" y="2971800"/>
            <a:ext cx="2629793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39C1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Important Fact: There was NO broken</a:t>
            </a:r>
            <a:pPr algn="l" indent="0" marL="0">
              <a:buNone/>
            </a:pPr>
            <a:r>
              <a:rPr lang="en-US" sz="1050" b="1" dirty="0">
                <a:solidFill>
                  <a:srgbClr val="F39C1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buNone/>
            </a:pPr>
            <a:r>
              <a:rPr lang="en-US" sz="1050" b="1" dirty="0">
                <a:solidFill>
                  <a:srgbClr val="F39C1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glass in the original video</a:t>
            </a:r>
            <a:endParaRPr lang="en-US" sz="1050" dirty="0"/>
          </a:p>
        </p:txBody>
      </p:sp>
      <p:sp>
        <p:nvSpPr>
          <p:cNvPr id="20" name="Text 9"/>
          <p:cNvSpPr/>
          <p:nvPr/>
        </p:nvSpPr>
        <p:spPr>
          <a:xfrm>
            <a:off x="590550" y="3028950"/>
            <a:ext cx="188595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Methodology</a:t>
            </a:r>
            <a:endParaRPr lang="en-US" sz="1125" dirty="0"/>
          </a:p>
        </p:txBody>
      </p:sp>
      <p:sp>
        <p:nvSpPr>
          <p:cNvPr id="21" name="Text 10"/>
          <p:cNvSpPr/>
          <p:nvPr/>
        </p:nvSpPr>
        <p:spPr>
          <a:xfrm>
            <a:off x="6686550" y="1600200"/>
            <a:ext cx="2971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Methodology</a:t>
            </a:r>
            <a:endParaRPr lang="en-US" sz="975" dirty="0"/>
          </a:p>
        </p:txBody>
      </p:sp>
      <p:sp>
        <p:nvSpPr>
          <p:cNvPr id="22" name="Text 11"/>
          <p:cNvSpPr/>
          <p:nvPr/>
        </p:nvSpPr>
        <p:spPr>
          <a:xfrm>
            <a:off x="6686550" y="6019800"/>
            <a:ext cx="456057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questions:</a:t>
            </a:r>
            <a:endParaRPr lang="en-US" sz="1425" dirty="0"/>
          </a:p>
        </p:txBody>
      </p:sp>
      <p:sp>
        <p:nvSpPr>
          <p:cNvPr id="23" name="Text 12"/>
          <p:cNvSpPr/>
          <p:nvPr/>
        </p:nvSpPr>
        <p:spPr>
          <a:xfrm>
            <a:off x="9372600" y="1600200"/>
            <a:ext cx="33604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Revolutionary Results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590550" y="3305175"/>
            <a:ext cx="5940623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45 university students were shown seven short video clips of real car accidents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After each video, they were asked to describe the accident and answer specific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questions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Five experimental groups, each receiving a different verb</a:t>
            </a:r>
            <a:endParaRPr lang="en-US" sz="975" dirty="0"/>
          </a:p>
        </p:txBody>
      </p:sp>
      <p:sp>
        <p:nvSpPr>
          <p:cNvPr id="25" name="Text 14"/>
          <p:cNvSpPr/>
          <p:nvPr/>
        </p:nvSpPr>
        <p:spPr>
          <a:xfrm>
            <a:off x="6686550" y="1838325"/>
            <a:ext cx="2849761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150 students watched one car accident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video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Three groups: “Smashed,” “Hit,” and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Control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After one full week, crucial question: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“Did you see any broken glass?”</a:t>
            </a:r>
            <a:endParaRPr lang="en-US" sz="975" dirty="0"/>
          </a:p>
        </p:txBody>
      </p:sp>
      <p:sp>
        <p:nvSpPr>
          <p:cNvPr id="26" name="Text 15"/>
          <p:cNvSpPr/>
          <p:nvPr/>
        </p:nvSpPr>
        <p:spPr>
          <a:xfrm>
            <a:off x="6686550" y="4010025"/>
            <a:ext cx="5458718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results prove that misleading questions do not merely affect how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answers are given – they actually change the content of memory itself,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leading to the formation of lasting false memories.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6686550" y="6267450"/>
            <a:ext cx="5888236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a single word change an entire memory? What are the implications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this discovery for the judicial system and psychotherapy?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1323975" y="1495425"/>
            <a:ext cx="5165378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investigate the impact of language used in questions on the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accuracy of eyewitness testimony – specifically how different verbs can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affect estimates of car speed in traffic accidents and the formation of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2C3E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false memories.</a:t>
            </a:r>
            <a:endParaRPr lang="en-US" sz="97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279" y="3620988"/>
            <a:ext cx="1158180" cy="6651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580" y="3504307"/>
            <a:ext cx="1011882" cy="7749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765" y="3586609"/>
            <a:ext cx="341263" cy="191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2667" y="2304157"/>
            <a:ext cx="170557" cy="1988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8675" y="2304157"/>
            <a:ext cx="231577" cy="2056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5373" y="1021705"/>
            <a:ext cx="402282" cy="41136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486" y="5486400"/>
            <a:ext cx="828973" cy="67195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357" y="3641527"/>
            <a:ext cx="731490" cy="75426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894" y="1878955"/>
            <a:ext cx="804565" cy="76110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855" y="1021705"/>
            <a:ext cx="390079" cy="411361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228600" y="123825"/>
            <a:ext cx="128977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Psychological Mechanisms of Distortion &amp; Forensic Justice Applications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Academic Research to Actual Legal Practice</a:t>
            </a:r>
            <a:endParaRPr lang="en-US" sz="2250" dirty="0"/>
          </a:p>
        </p:txBody>
      </p:sp>
      <p:sp>
        <p:nvSpPr>
          <p:cNvPr id="14" name="Text 1"/>
          <p:cNvSpPr/>
          <p:nvPr/>
        </p:nvSpPr>
        <p:spPr>
          <a:xfrm>
            <a:off x="714375" y="1085850"/>
            <a:ext cx="10351770" cy="2352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1: Competing Psychological Explanations</a:t>
            </a:r>
            <a:endParaRPr lang="en-US" sz="1425" dirty="0"/>
          </a:p>
        </p:txBody>
      </p:sp>
      <p:sp>
        <p:nvSpPr>
          <p:cNvPr id="15" name="Text 2"/>
          <p:cNvSpPr/>
          <p:nvPr/>
        </p:nvSpPr>
        <p:spPr>
          <a:xfrm>
            <a:off x="6686550" y="1085850"/>
            <a:ext cx="9483090" cy="2352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Section 2: Applications in Forensic Justice</a:t>
            </a:r>
            <a:endParaRPr lang="en-US" sz="1425" dirty="0"/>
          </a:p>
        </p:txBody>
      </p:sp>
      <p:sp>
        <p:nvSpPr>
          <p:cNvPr id="16" name="Text 3"/>
          <p:cNvSpPr/>
          <p:nvPr/>
        </p:nvSpPr>
        <p:spPr>
          <a:xfrm>
            <a:off x="1323975" y="1590675"/>
            <a:ext cx="42862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Response-Bias Explanation</a:t>
            </a:r>
            <a:endParaRPr lang="en-US" sz="1125" dirty="0"/>
          </a:p>
        </p:txBody>
      </p:sp>
      <p:sp>
        <p:nvSpPr>
          <p:cNvPr id="17" name="Text 4"/>
          <p:cNvSpPr/>
          <p:nvPr/>
        </p:nvSpPr>
        <p:spPr>
          <a:xfrm>
            <a:off x="1323975" y="3305175"/>
            <a:ext cx="53149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Substitution Explanation</a:t>
            </a:r>
            <a:endParaRPr lang="en-US" sz="1125" dirty="0"/>
          </a:p>
        </p:txBody>
      </p:sp>
      <p:sp>
        <p:nvSpPr>
          <p:cNvPr id="18" name="Text 5"/>
          <p:cNvSpPr/>
          <p:nvPr/>
        </p:nvSpPr>
        <p:spPr>
          <a:xfrm>
            <a:off x="1323975" y="5076825"/>
            <a:ext cx="65227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Evidence from Experiment 2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6686550" y="1552575"/>
            <a:ext cx="5867400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1. Cognitive Interview (CI): A specialised interview technique based on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psychology principles to maximise witness retrieval accuracy while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minimising contamination. Four core techniques:</a:t>
            </a:r>
            <a:endParaRPr lang="en-US" sz="1050" dirty="0"/>
          </a:p>
        </p:txBody>
      </p:sp>
      <p:sp>
        <p:nvSpPr>
          <p:cNvPr id="20" name="Text 7"/>
          <p:cNvSpPr/>
          <p:nvPr/>
        </p:nvSpPr>
        <p:spPr>
          <a:xfrm>
            <a:off x="6686550" y="2686050"/>
            <a:ext cx="6013996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2. Open vs. Closed Questions: Training investigators to use open, non-leading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questions such as “Tell me what happened” rather than closed questions such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 “Was he wearing a red shirt?” — which may plant information the witness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never actually observed.</a:t>
            </a:r>
            <a:endParaRPr lang="en-US" sz="1050" dirty="0"/>
          </a:p>
        </p:txBody>
      </p:sp>
      <p:sp>
        <p:nvSpPr>
          <p:cNvPr id="21" name="Text 8"/>
          <p:cNvSpPr/>
          <p:nvPr/>
        </p:nvSpPr>
        <p:spPr>
          <a:xfrm>
            <a:off x="6686550" y="4371975"/>
            <a:ext cx="5972175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3. Witness Separation: Implementing strict protocols to prevent witnesses from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discussing the event with each other before giving individual statements —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avoid memory conformity that can contaminate original memories.</a:t>
            </a:r>
            <a:endParaRPr lang="en-US" sz="1050" dirty="0"/>
          </a:p>
        </p:txBody>
      </p:sp>
      <p:sp>
        <p:nvSpPr>
          <p:cNvPr id="22" name="Text 9"/>
          <p:cNvSpPr/>
          <p:nvPr/>
        </p:nvSpPr>
        <p:spPr>
          <a:xfrm>
            <a:off x="6686550" y="1914525"/>
            <a:ext cx="502890" cy="2058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54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Mental</a:t>
            </a:r>
            <a:pPr indent="0" marL="0">
              <a:lnSpc>
                <a:spcPts val="54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54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context</a:t>
            </a:r>
            <a:pPr indent="0" marL="0">
              <a:lnSpc>
                <a:spcPts val="54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54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reinstatement</a:t>
            </a:r>
            <a:endParaRPr lang="en-US" sz="450" dirty="0"/>
          </a:p>
        </p:txBody>
      </p:sp>
      <p:sp>
        <p:nvSpPr>
          <p:cNvPr id="23" name="Text 10"/>
          <p:cNvSpPr/>
          <p:nvPr/>
        </p:nvSpPr>
        <p:spPr>
          <a:xfrm>
            <a:off x="6686550" y="3609975"/>
            <a:ext cx="1634430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Leading Questions: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Was he wearing a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red shirt?</a:t>
            </a:r>
            <a:endParaRPr lang="en-US" sz="1050" dirty="0"/>
          </a:p>
        </p:txBody>
      </p:sp>
      <p:sp>
        <p:nvSpPr>
          <p:cNvPr id="24" name="Text 11"/>
          <p:cNvSpPr/>
          <p:nvPr/>
        </p:nvSpPr>
        <p:spPr>
          <a:xfrm>
            <a:off x="6686550" y="3971925"/>
            <a:ext cx="502890" cy="3202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63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Open</a:t>
            </a:r>
            <a:pPr indent="0" marL="0">
              <a:lnSpc>
                <a:spcPts val="63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63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Questions:</a:t>
            </a:r>
            <a:pPr indent="0" marL="0">
              <a:lnSpc>
                <a:spcPts val="63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63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Tell me what</a:t>
            </a:r>
            <a:pPr indent="0" marL="0">
              <a:lnSpc>
                <a:spcPts val="63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63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happened?</a:t>
            </a:r>
            <a:endParaRPr lang="en-US" sz="525" dirty="0"/>
          </a:p>
        </p:txBody>
      </p:sp>
      <p:sp>
        <p:nvSpPr>
          <p:cNvPr id="25" name="Text 12"/>
          <p:cNvSpPr/>
          <p:nvPr/>
        </p:nvSpPr>
        <p:spPr>
          <a:xfrm>
            <a:off x="6686550" y="5057775"/>
            <a:ext cx="5982593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Academic Warning: False Memory Syndrome in Psychotherapy: Therapists</a:t>
            </a:r>
            <a:pPr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must exercise extreme caution not to ask leading questions that may plant</a:t>
            </a:r>
            <a:pPr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false memories of childhood traumas that never occurred — which can lead</a:t>
            </a:r>
            <a:pPr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serious psychological and legal consequences.</a:t>
            </a:r>
            <a:endParaRPr lang="en-US" sz="975" dirty="0"/>
          </a:p>
        </p:txBody>
      </p:sp>
      <p:sp>
        <p:nvSpPr>
          <p:cNvPr id="26" name="Text 13"/>
          <p:cNvSpPr/>
          <p:nvPr/>
        </p:nvSpPr>
        <p:spPr>
          <a:xfrm>
            <a:off x="6686550" y="6086475"/>
            <a:ext cx="5972175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Question: How can courts balance the need to extract maximum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from witnesses while protecting the integrity of their memories from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contamination? What additional safeguards can be implemented?</a:t>
            </a:r>
            <a:endParaRPr lang="en-US" sz="1050" dirty="0"/>
          </a:p>
        </p:txBody>
      </p:sp>
      <p:sp>
        <p:nvSpPr>
          <p:cNvPr id="27" name="Text 14"/>
          <p:cNvSpPr/>
          <p:nvPr/>
        </p:nvSpPr>
        <p:spPr>
          <a:xfrm>
            <a:off x="7143750" y="2257425"/>
            <a:ext cx="5416748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Report everything without exception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Change recall order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Change perspective</a:t>
            </a:r>
            <a:endParaRPr lang="en-US" sz="112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71" y="6130975"/>
            <a:ext cx="475357" cy="47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259" y="1501825"/>
            <a:ext cx="6461671" cy="4395936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4892100" y="123825"/>
            <a:ext cx="23149560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58"/>
              </a:lnSpc>
              <a:buNone/>
            </a:pPr>
            <a:r>
              <a:rPr lang="en-US" sz="23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Session 15: The Impact of Anxiety &amp; Weapon Focus on EWT Accuracy</a:t>
            </a:r>
            <a:endParaRPr lang="en-US" sz="2325" dirty="0"/>
          </a:p>
        </p:txBody>
      </p:sp>
      <p:sp>
        <p:nvSpPr>
          <p:cNvPr id="6" name="Text 1"/>
          <p:cNvSpPr/>
          <p:nvPr/>
        </p:nvSpPr>
        <p:spPr>
          <a:xfrm>
            <a:off x="-2749927" y="809625"/>
            <a:ext cx="18608040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Complex Relationship Between Anxiety and Eyewitness Testimony Accuracy</a:t>
            </a:r>
            <a:endParaRPr lang="en-US" sz="1650" dirty="0"/>
          </a:p>
        </p:txBody>
      </p:sp>
      <p:sp>
        <p:nvSpPr>
          <p:cNvPr id="7" name="Text 2"/>
          <p:cNvSpPr/>
          <p:nvPr/>
        </p:nvSpPr>
        <p:spPr>
          <a:xfrm>
            <a:off x="9610725" y="4105275"/>
            <a:ext cx="2619375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Positive Effect (Fight or</a:t>
            </a:r>
            <a:pPr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Flight Response):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9610725" y="1562100"/>
            <a:ext cx="3886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Yerkes-Dodson Law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381000" y="1562100"/>
            <a:ext cx="1508671" cy="38010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Complex</a:t>
            </a:r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Relationship</a:t>
            </a:r>
            <a:endParaRPr lang="en-US" sz="1425" dirty="0"/>
          </a:p>
        </p:txBody>
      </p:sp>
      <p:sp>
        <p:nvSpPr>
          <p:cNvPr id="10" name="Text 5"/>
          <p:cNvSpPr/>
          <p:nvPr/>
        </p:nvSpPr>
        <p:spPr>
          <a:xfrm>
            <a:off x="381000" y="3686175"/>
            <a:ext cx="1833563" cy="5701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Negative Effect:</a:t>
            </a:r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Weapon Focus</a:t>
            </a:r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6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Phenomenon:</a:t>
            </a:r>
            <a:endParaRPr lang="en-US" sz="1425" dirty="0"/>
          </a:p>
        </p:txBody>
      </p:sp>
      <p:sp>
        <p:nvSpPr>
          <p:cNvPr id="11" name="Text 6"/>
          <p:cNvSpPr/>
          <p:nvPr/>
        </p:nvSpPr>
        <p:spPr>
          <a:xfrm>
            <a:off x="9610725" y="4676775"/>
            <a:ext cx="2514600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Moderate physiological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arousal can enhance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memory consolidation and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 to accurate recall.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9610725" y="1857375"/>
            <a:ext cx="2346871" cy="5831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Provides the theoretical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framework that unifies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conflicting results.</a:t>
            </a:r>
            <a:endParaRPr lang="en-US" sz="1275" dirty="0"/>
          </a:p>
        </p:txBody>
      </p:sp>
      <p:sp>
        <p:nvSpPr>
          <p:cNvPr id="13" name="Text 8"/>
          <p:cNvSpPr/>
          <p:nvPr/>
        </p:nvSpPr>
        <p:spPr>
          <a:xfrm>
            <a:off x="9610725" y="2809875"/>
            <a:ext cx="2514600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Proposes an inverted U-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shaped relationship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arousal level and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cognitive performance.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381000" y="2152650"/>
            <a:ext cx="2682180" cy="7774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evidence points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seemingly contradictory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effects of anxiety on memory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recall.</a:t>
            </a:r>
            <a:endParaRPr lang="en-US" sz="1275" dirty="0"/>
          </a:p>
        </p:txBody>
      </p:sp>
      <p:sp>
        <p:nvSpPr>
          <p:cNvPr id="15" name="Text 10"/>
          <p:cNvSpPr/>
          <p:nvPr/>
        </p:nvSpPr>
        <p:spPr>
          <a:xfrm>
            <a:off x="381000" y="4438650"/>
            <a:ext cx="2744986" cy="9718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Attentional narrowing occurs,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focusing on the source of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threat (the weapon) at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expense of encoding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surrounding details.</a:t>
            </a:r>
            <a:endParaRPr lang="en-US" sz="1275" dirty="0"/>
          </a:p>
        </p:txBody>
      </p:sp>
      <p:sp>
        <p:nvSpPr>
          <p:cNvPr id="16" name="Text 11"/>
          <p:cNvSpPr/>
          <p:nvPr/>
        </p:nvSpPr>
        <p:spPr>
          <a:xfrm>
            <a:off x="962025" y="6096000"/>
            <a:ext cx="11996738" cy="3887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courts develop assessment protocols that consider the level of anxiety experienced by the witness at the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time of the event? What are the practical challenges in applying the Yerkes-Dodson Law in a legal setting?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2026-03-04T10:00:25Z</dcterms:created>
  <dcterms:modified xsi:type="dcterms:W3CDTF">2026-03-04T10:00:25Z</dcterms:modified>
</cp:coreProperties>
</file>