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notesMasterIdLst>
    <p:notesMasterId r:id="rId31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image" Target="../media/image-11-6.png"/><Relationship Id="rId7" Type="http://schemas.openxmlformats.org/officeDocument/2006/relationships/image" Target="../media/image-11-7.png"/><Relationship Id="rId8" Type="http://schemas.openxmlformats.org/officeDocument/2006/relationships/image" Target="../media/image-11-8.png"/><Relationship Id="rId9" Type="http://schemas.openxmlformats.org/officeDocument/2006/relationships/image" Target="../media/image-11-9.png"/><Relationship Id="rId10" Type="http://schemas.openxmlformats.org/officeDocument/2006/relationships/image" Target="../media/image-11-10.png"/><Relationship Id="rId11" Type="http://schemas.openxmlformats.org/officeDocument/2006/relationships/image" Target="../media/image-11-11.png"/><Relationship Id="rId12" Type="http://schemas.openxmlformats.org/officeDocument/2006/relationships/image" Target="../media/image-11-12.png"/><Relationship Id="rId13" Type="http://schemas.openxmlformats.org/officeDocument/2006/relationships/image" Target="../media/image-11-13.png"/><Relationship Id="rId14" Type="http://schemas.openxmlformats.org/officeDocument/2006/relationships/slideLayout" Target="../slideLayouts/slideLayout1.xml"/><Relationship Id="rId1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image" Target="../media/image-12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image" Target="../media/image-13-6.png"/><Relationship Id="rId7" Type="http://schemas.openxmlformats.org/officeDocument/2006/relationships/image" Target="../media/image-13-7.png"/><Relationship Id="rId8" Type="http://schemas.openxmlformats.org/officeDocument/2006/relationships/image" Target="../media/image-13-8.png"/><Relationship Id="rId9" Type="http://schemas.openxmlformats.org/officeDocument/2006/relationships/image" Target="../media/image-13-9.png"/><Relationship Id="rId10" Type="http://schemas.openxmlformats.org/officeDocument/2006/relationships/image" Target="../media/image-13-10.png"/><Relationship Id="rId11" Type="http://schemas.openxmlformats.org/officeDocument/2006/relationships/image" Target="../media/image-13-11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image" Target="../media/image-14-6.png"/><Relationship Id="rId7" Type="http://schemas.openxmlformats.org/officeDocument/2006/relationships/image" Target="../media/image-14-7.png"/><Relationship Id="rId8" Type="http://schemas.openxmlformats.org/officeDocument/2006/relationships/image" Target="../media/image-14-8.png"/><Relationship Id="rId9" Type="http://schemas.openxmlformats.org/officeDocument/2006/relationships/image" Target="../media/image-14-9.png"/><Relationship Id="rId10" Type="http://schemas.openxmlformats.org/officeDocument/2006/relationships/image" Target="../media/image-14-10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image" Target="../media/image-15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image" Target="../media/image-17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image" Target="../media/image-18-6.png"/><Relationship Id="rId7" Type="http://schemas.openxmlformats.org/officeDocument/2006/relationships/image" Target="../media/image-18-7.png"/><Relationship Id="rId8" Type="http://schemas.openxmlformats.org/officeDocument/2006/relationships/image" Target="../media/image-18-8.png"/><Relationship Id="rId9" Type="http://schemas.openxmlformats.org/officeDocument/2006/relationships/image" Target="../media/image-18-9.png"/><Relationship Id="rId10" Type="http://schemas.openxmlformats.org/officeDocument/2006/relationships/image" Target="../media/image-18-10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image" Target="../media/image-21-4.png"/><Relationship Id="rId5" Type="http://schemas.openxmlformats.org/officeDocument/2006/relationships/image" Target="../media/image-21-5.png"/><Relationship Id="rId6" Type="http://schemas.openxmlformats.org/officeDocument/2006/relationships/image" Target="../media/image-21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image" Target="../media/image-23-4.png"/><Relationship Id="rId5" Type="http://schemas.openxmlformats.org/officeDocument/2006/relationships/image" Target="../media/image-23-5.png"/><Relationship Id="rId6" Type="http://schemas.openxmlformats.org/officeDocument/2006/relationships/image" Target="../media/image-23-6.png"/><Relationship Id="rId7" Type="http://schemas.openxmlformats.org/officeDocument/2006/relationships/image" Target="../media/image-23-7.png"/><Relationship Id="rId8" Type="http://schemas.openxmlformats.org/officeDocument/2006/relationships/image" Target="../media/image-23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image" Target="../media/image-25-4.png"/><Relationship Id="rId5" Type="http://schemas.openxmlformats.org/officeDocument/2006/relationships/image" Target="../media/image-25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image" Target="../media/image-26-3.png"/><Relationship Id="rId4" Type="http://schemas.openxmlformats.org/officeDocument/2006/relationships/image" Target="../media/image-26-4.png"/><Relationship Id="rId5" Type="http://schemas.openxmlformats.org/officeDocument/2006/relationships/image" Target="../media/image-26-5.png"/><Relationship Id="rId6" Type="http://schemas.openxmlformats.org/officeDocument/2006/relationships/image" Target="../media/image-26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image" Target="../media/image-27-3.png"/><Relationship Id="rId4" Type="http://schemas.openxmlformats.org/officeDocument/2006/relationships/image" Target="../media/image-27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image" Target="../media/image-28-2.png"/><Relationship Id="rId3" Type="http://schemas.openxmlformats.org/officeDocument/2006/relationships/image" Target="../media/image-28-3.png"/><Relationship Id="rId4" Type="http://schemas.openxmlformats.org/officeDocument/2006/relationships/image" Target="../media/image-28-4.png"/><Relationship Id="rId5" Type="http://schemas.openxmlformats.org/officeDocument/2006/relationships/image" Target="../media/image-28-5.png"/><Relationship Id="rId6" Type="http://schemas.openxmlformats.org/officeDocument/2006/relationships/image" Target="../media/image-28-6.png"/><Relationship Id="rId7" Type="http://schemas.openxmlformats.org/officeDocument/2006/relationships/image" Target="../media/image-28-7.png"/><Relationship Id="rId8" Type="http://schemas.openxmlformats.org/officeDocument/2006/relationships/image" Target="../media/image-28-8.png"/><Relationship Id="rId9" Type="http://schemas.openxmlformats.org/officeDocument/2006/relationships/image" Target="../media/image-28-9.png"/><Relationship Id="rId10" Type="http://schemas.openxmlformats.org/officeDocument/2006/relationships/image" Target="../media/image-28-10.png"/><Relationship Id="rId11" Type="http://schemas.openxmlformats.org/officeDocument/2006/relationships/image" Target="../media/image-28-11.png"/><Relationship Id="rId12" Type="http://schemas.openxmlformats.org/officeDocument/2006/relationships/image" Target="../media/image-28-12.png"/><Relationship Id="rId13" Type="http://schemas.openxmlformats.org/officeDocument/2006/relationships/image" Target="../media/image-28-13.png"/><Relationship Id="rId14" Type="http://schemas.openxmlformats.org/officeDocument/2006/relationships/image" Target="../media/image-28-14.png"/><Relationship Id="rId15" Type="http://schemas.openxmlformats.org/officeDocument/2006/relationships/slideLayout" Target="../slideLayouts/slideLayout1.xml"/><Relationship Id="rId16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png"/><Relationship Id="rId3" Type="http://schemas.openxmlformats.org/officeDocument/2006/relationships/image" Target="../media/image-29-3.png"/><Relationship Id="rId4" Type="http://schemas.openxmlformats.org/officeDocument/2006/relationships/image" Target="../media/image-29-4.png"/><Relationship Id="rId5" Type="http://schemas.openxmlformats.org/officeDocument/2006/relationships/image" Target="../media/image-29-5.png"/><Relationship Id="rId6" Type="http://schemas.openxmlformats.org/officeDocument/2006/relationships/image" Target="../media/image-29-6.png"/><Relationship Id="rId7" Type="http://schemas.openxmlformats.org/officeDocument/2006/relationships/image" Target="../media/image-29-7.png"/><Relationship Id="rId8" Type="http://schemas.openxmlformats.org/officeDocument/2006/relationships/image" Target="../media/image-29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0550" y="466725"/>
            <a:ext cx="10037415" cy="112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4410"/>
              </a:lnSpc>
              <a:buNone/>
            </a:pPr>
            <a:r>
              <a:rPr lang="en-US" sz="36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PSYCH406: Research Methods and</a:t>
            </a:r>
            <a:pPr indent="0" marL="0">
              <a:lnSpc>
                <a:spcPts val="4410"/>
              </a:lnSpc>
              <a:buNone/>
            </a:pPr>
            <a:r>
              <a:rPr lang="en-US" sz="36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4410"/>
              </a:lnSpc>
              <a:buNone/>
            </a:pPr>
            <a:r>
              <a:rPr lang="en-US" sz="36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Investigating Psychology</a:t>
            </a:r>
            <a:endParaRPr lang="en-US" sz="3675" dirty="0"/>
          </a:p>
        </p:txBody>
      </p:sp>
      <p:sp>
        <p:nvSpPr>
          <p:cNvPr id="4" name="Text 1"/>
          <p:cNvSpPr/>
          <p:nvPr/>
        </p:nvSpPr>
        <p:spPr>
          <a:xfrm>
            <a:off x="590550" y="2324100"/>
            <a:ext cx="6684615" cy="13028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420"/>
              </a:lnSpc>
              <a:buNone/>
            </a:pPr>
            <a:r>
              <a:rPr lang="en-US" sz="2850" dirty="0">
                <a:solidFill>
                  <a:srgbClr val="1A52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the Foundations</a:t>
            </a:r>
            <a:pPr indent="0" marL="0">
              <a:lnSpc>
                <a:spcPts val="3420"/>
              </a:lnSpc>
              <a:buNone/>
            </a:pPr>
            <a:r>
              <a:rPr lang="en-US" sz="2850" dirty="0">
                <a:solidFill>
                  <a:srgbClr val="1A52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3420"/>
              </a:lnSpc>
              <a:buNone/>
            </a:pPr>
            <a:r>
              <a:rPr lang="en-US" sz="2850" dirty="0">
                <a:solidFill>
                  <a:srgbClr val="1A52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Scientific Research and Its</a:t>
            </a:r>
            <a:pPr indent="0" marL="0">
              <a:lnSpc>
                <a:spcPts val="3420"/>
              </a:lnSpc>
              <a:buNone/>
            </a:pPr>
            <a:r>
              <a:rPr lang="en-US" sz="2850" dirty="0">
                <a:solidFill>
                  <a:srgbClr val="1A52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3420"/>
              </a:lnSpc>
              <a:buNone/>
            </a:pPr>
            <a:r>
              <a:rPr lang="en-US" sz="2850" dirty="0">
                <a:solidFill>
                  <a:srgbClr val="1A52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Applications in Psychology</a:t>
            </a:r>
            <a:endParaRPr lang="en-US" sz="2850" dirty="0"/>
          </a:p>
        </p:txBody>
      </p:sp>
      <p:sp>
        <p:nvSpPr>
          <p:cNvPr id="5" name="Text 2"/>
          <p:cNvSpPr/>
          <p:nvPr/>
        </p:nvSpPr>
        <p:spPr>
          <a:xfrm>
            <a:off x="590550" y="4238625"/>
            <a:ext cx="13258800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925"/>
              </a:lnSpc>
              <a:buNone/>
            </a:pPr>
            <a:r>
              <a:rPr lang="en-US" sz="225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Level 5 Extended Diploma in Psychology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590550" y="5610225"/>
            <a:ext cx="505206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Presenter: [Name]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590550" y="5924550"/>
            <a:ext cx="1129284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9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Institution: [University/College Name]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098" y="2002482"/>
            <a:ext cx="2194471" cy="152920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486" y="2002482"/>
            <a:ext cx="2669977" cy="1529209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059" y="1961257"/>
            <a:ext cx="2779663" cy="1570434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71" y="2002482"/>
            <a:ext cx="2682180" cy="1556742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5959837" y="123825"/>
            <a:ext cx="25191720" cy="3945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107"/>
              </a:lnSpc>
              <a:buNone/>
            </a:pPr>
            <a:r>
              <a:rPr lang="en-US" sz="2850" b="1" dirty="0">
                <a:solidFill>
                  <a:srgbClr val="37609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Ethics in Psychological Research: A Historical Perspective</a:t>
            </a:r>
            <a:endParaRPr lang="en-US" sz="2850" dirty="0"/>
          </a:p>
        </p:txBody>
      </p:sp>
      <p:sp>
        <p:nvSpPr>
          <p:cNvPr id="8" name="Text 1"/>
          <p:cNvSpPr/>
          <p:nvPr/>
        </p:nvSpPr>
        <p:spPr>
          <a:xfrm>
            <a:off x="857250" y="1495425"/>
            <a:ext cx="1885950" cy="3887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Milgram's Obedience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Experiment (1963)</a:t>
            </a:r>
            <a:endParaRPr lang="en-US" sz="1275" dirty="0"/>
          </a:p>
        </p:txBody>
      </p:sp>
      <p:sp>
        <p:nvSpPr>
          <p:cNvPr id="9" name="Text 2"/>
          <p:cNvSpPr/>
          <p:nvPr/>
        </p:nvSpPr>
        <p:spPr>
          <a:xfrm>
            <a:off x="4038600" y="1495425"/>
            <a:ext cx="1697236" cy="3887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Stanford Prison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Experiment (1971)</a:t>
            </a:r>
            <a:endParaRPr lang="en-US" sz="1275" dirty="0"/>
          </a:p>
        </p:txBody>
      </p:sp>
      <p:sp>
        <p:nvSpPr>
          <p:cNvPr id="10" name="Text 3"/>
          <p:cNvSpPr/>
          <p:nvPr/>
        </p:nvSpPr>
        <p:spPr>
          <a:xfrm>
            <a:off x="6810375" y="1495425"/>
            <a:ext cx="2231678" cy="3887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Little Albert Experiment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(1920)</a:t>
            </a:r>
            <a:endParaRPr lang="en-US" sz="1275" dirty="0"/>
          </a:p>
        </p:txBody>
      </p:sp>
      <p:sp>
        <p:nvSpPr>
          <p:cNvPr id="11" name="Text 4"/>
          <p:cNvSpPr/>
          <p:nvPr/>
        </p:nvSpPr>
        <p:spPr>
          <a:xfrm>
            <a:off x="9858375" y="1495425"/>
            <a:ext cx="1739205" cy="3887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Evolution Towards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Modern Standards</a:t>
            </a:r>
            <a:endParaRPr lang="en-US" sz="1275" dirty="0"/>
          </a:p>
        </p:txBody>
      </p:sp>
      <p:sp>
        <p:nvSpPr>
          <p:cNvPr id="12" name="Text 5"/>
          <p:cNvSpPr/>
          <p:nvPr/>
        </p:nvSpPr>
        <p:spPr>
          <a:xfrm>
            <a:off x="409575" y="809625"/>
            <a:ext cx="12583418" cy="40808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discussion represents a critical turning point in understanding ethical responsibilities in psychological research, and how ethical</a:t>
            </a:r>
            <a:pPr algn="l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standards evolved in response to the harm inflicted on participants in early research.</a:t>
            </a:r>
            <a:endParaRPr lang="en-US" sz="1350" dirty="0"/>
          </a:p>
        </p:txBody>
      </p:sp>
      <p:sp>
        <p:nvSpPr>
          <p:cNvPr id="13" name="Text 6"/>
          <p:cNvSpPr/>
          <p:nvPr/>
        </p:nvSpPr>
        <p:spPr>
          <a:xfrm>
            <a:off x="409575" y="6362700"/>
            <a:ext cx="1263580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Discussion: These historical studies, despite their clear ethical violations, provided valuable knowledge about human nature. Can this knowledge be justified</a:t>
            </a:r>
            <a:pPr algn="ct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 light of the harm inflicted on participants? How can contemporary researchers study similar topics while adhering to modern ethical standards?</a:t>
            </a:r>
            <a:endParaRPr lang="en-US" sz="1125" dirty="0"/>
          </a:p>
        </p:txBody>
      </p:sp>
      <p:sp>
        <p:nvSpPr>
          <p:cNvPr id="14" name="Text 7"/>
          <p:cNvSpPr/>
          <p:nvPr/>
        </p:nvSpPr>
        <p:spPr>
          <a:xfrm>
            <a:off x="409575" y="3829050"/>
            <a:ext cx="2965103" cy="96053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landmark study examined individuals'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willingness to obey authority even when it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required harming others. Participants were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asked to administer electric shocks to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"learners" (actors). Results showed that 65%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continued to the highest apparently lethal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shock level.</a:t>
            </a:r>
            <a:endParaRPr lang="en-US" sz="900" dirty="0"/>
          </a:p>
        </p:txBody>
      </p:sp>
      <p:sp>
        <p:nvSpPr>
          <p:cNvPr id="15" name="Text 8"/>
          <p:cNvSpPr/>
          <p:nvPr/>
        </p:nvSpPr>
        <p:spPr>
          <a:xfrm>
            <a:off x="3333750" y="3829050"/>
            <a:ext cx="3426023" cy="96053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Philip Zimbardo designed this experiment to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study the effects of social roles. Stanford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University's basement was converted into a mock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prison; students were randomly assigned as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"prisoners" or "guards." The experiment collapsed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after just six days due to guards' sadistic behaviour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prisoners' psychological breakdown.</a:t>
            </a:r>
            <a:endParaRPr lang="en-US" sz="900" dirty="0"/>
          </a:p>
        </p:txBody>
      </p:sp>
      <p:sp>
        <p:nvSpPr>
          <p:cNvPr id="16" name="Text 9"/>
          <p:cNvSpPr/>
          <p:nvPr/>
        </p:nvSpPr>
        <p:spPr>
          <a:xfrm>
            <a:off x="6505575" y="3829050"/>
            <a:ext cx="3216473" cy="96053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John Watson and Rosalie Rayner conducted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experiment to demonstrate that fear could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 conditioned in humans. An 11-month-old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infant was conditioned to fear white rats by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pairing them with loud noises. The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conditioning was never reversed, and the child's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fear generalised to all soft white objects.</a:t>
            </a:r>
            <a:endParaRPr lang="en-US" sz="900" dirty="0"/>
          </a:p>
        </p:txBody>
      </p:sp>
      <p:sp>
        <p:nvSpPr>
          <p:cNvPr id="17" name="Text 10"/>
          <p:cNvSpPr/>
          <p:nvPr/>
        </p:nvSpPr>
        <p:spPr>
          <a:xfrm>
            <a:off x="9429750" y="3829050"/>
            <a:ext cx="2923133" cy="96053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These and other studies compelled the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scientific community to radically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reassess research practices. The shock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these violations led to the development of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strict ethical codes and the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establishment of Institutional Review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Boards (IRBs).</a:t>
            </a:r>
            <a:endParaRPr lang="en-US" sz="900" dirty="0"/>
          </a:p>
        </p:txBody>
      </p:sp>
      <p:sp>
        <p:nvSpPr>
          <p:cNvPr id="18" name="Text 11"/>
          <p:cNvSpPr/>
          <p:nvPr/>
        </p:nvSpPr>
        <p:spPr>
          <a:xfrm>
            <a:off x="409575" y="5143500"/>
            <a:ext cx="2965103" cy="6801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Ethical Violations:</a:t>
            </a:r>
            <a:pPr algn="l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Extensive deception, severe psychological</a:t>
            </a:r>
            <a:pPr algn="l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distress, no genuine right to withdraw, and</a:t>
            </a:r>
            <a:pPr algn="l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long-term psychological trauma from</a:t>
            </a:r>
            <a:pPr algn="l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discovering their capacity to "harm" others.</a:t>
            </a:r>
            <a:endParaRPr lang="en-US" sz="900" dirty="0"/>
          </a:p>
        </p:txBody>
      </p:sp>
      <p:sp>
        <p:nvSpPr>
          <p:cNvPr id="19" name="Text 12"/>
          <p:cNvSpPr/>
          <p:nvPr/>
        </p:nvSpPr>
        <p:spPr>
          <a:xfrm>
            <a:off x="3333750" y="5143500"/>
            <a:ext cx="3279428" cy="884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Ethical Violations: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No clear boundaries, exposing participants to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genuine psychological trauma, Zimbardo losing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scientific objectivity by becoming the "prison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superintendent," and failure to terminate the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experiment when signs of harm appeared.</a:t>
            </a:r>
            <a:endParaRPr lang="en-US" sz="975" dirty="0"/>
          </a:p>
        </p:txBody>
      </p:sp>
      <p:sp>
        <p:nvSpPr>
          <p:cNvPr id="20" name="Text 13"/>
          <p:cNvSpPr/>
          <p:nvPr/>
        </p:nvSpPr>
        <p:spPr>
          <a:xfrm>
            <a:off x="6505575" y="5143500"/>
            <a:ext cx="3268861" cy="884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Ethical Violations: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Inflicting permanent psychological harm on a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child, absence of genuine informed consent,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failure to reverse the harmful conditioning,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using a participant incapable of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understanding or consenting to the experiment.</a:t>
            </a:r>
            <a:endParaRPr lang="en-US" sz="97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55" y="5829300"/>
            <a:ext cx="511969" cy="50050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984" y="3374082"/>
            <a:ext cx="2352973" cy="2023021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788" y="1899642"/>
            <a:ext cx="658267" cy="54858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169" y="1913334"/>
            <a:ext cx="438894" cy="541734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290" y="1892796"/>
            <a:ext cx="609600" cy="575965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263" y="1892796"/>
            <a:ext cx="597396" cy="569119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6973" y="75307"/>
            <a:ext cx="609600" cy="54858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2259" y="294829"/>
            <a:ext cx="646063" cy="548580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7067" y="294829"/>
            <a:ext cx="487561" cy="548580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7075" y="301675"/>
            <a:ext cx="487561" cy="541734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992" y="281136"/>
            <a:ext cx="609600" cy="562273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279" y="68461"/>
            <a:ext cx="609600" cy="569119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-1726406" y="314325"/>
            <a:ext cx="16459200" cy="43889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456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Core Ethical Principles &amp; the Consent Process</a:t>
            </a:r>
            <a:endParaRPr lang="en-US" sz="2400" dirty="0"/>
          </a:p>
        </p:txBody>
      </p:sp>
      <p:sp>
        <p:nvSpPr>
          <p:cNvPr id="16" name="Text 1"/>
          <p:cNvSpPr/>
          <p:nvPr/>
        </p:nvSpPr>
        <p:spPr>
          <a:xfrm>
            <a:off x="9734550" y="1219200"/>
            <a:ext cx="1843980" cy="33843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1A527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Institutional Ethical</a:t>
            </a:r>
            <a:pPr algn="ctr"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1A527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1A527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Approval Process</a:t>
            </a:r>
            <a:endParaRPr lang="en-US" sz="1200" dirty="0"/>
          </a:p>
        </p:txBody>
      </p:sp>
      <p:sp>
        <p:nvSpPr>
          <p:cNvPr id="17" name="Text 2"/>
          <p:cNvSpPr/>
          <p:nvPr/>
        </p:nvSpPr>
        <p:spPr>
          <a:xfrm>
            <a:off x="1143000" y="1905000"/>
            <a:ext cx="880021" cy="33843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1F618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Informed</a:t>
            </a:r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1F618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1F618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Consent</a:t>
            </a:r>
            <a:endParaRPr lang="en-US" sz="1200" dirty="0"/>
          </a:p>
        </p:txBody>
      </p:sp>
      <p:sp>
        <p:nvSpPr>
          <p:cNvPr id="18" name="Text 3"/>
          <p:cNvSpPr/>
          <p:nvPr/>
        </p:nvSpPr>
        <p:spPr>
          <a:xfrm>
            <a:off x="3333750" y="1905000"/>
            <a:ext cx="953393" cy="33843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1F618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Right to</a:t>
            </a:r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1F618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1F618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Withdraw</a:t>
            </a:r>
            <a:endParaRPr lang="en-US" sz="1200" dirty="0"/>
          </a:p>
        </p:txBody>
      </p:sp>
      <p:sp>
        <p:nvSpPr>
          <p:cNvPr id="19" name="Text 4"/>
          <p:cNvSpPr/>
          <p:nvPr/>
        </p:nvSpPr>
        <p:spPr>
          <a:xfrm>
            <a:off x="5381625" y="1905000"/>
            <a:ext cx="1487686" cy="35956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15"/>
              </a:lnSpc>
              <a:buNone/>
            </a:pPr>
            <a:r>
              <a:rPr lang="en-US" sz="1275" b="1" dirty="0">
                <a:solidFill>
                  <a:srgbClr val="1F618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Confidentiality</a:t>
            </a:r>
            <a:pPr indent="0" marL="0">
              <a:lnSpc>
                <a:spcPts val="1415"/>
              </a:lnSpc>
              <a:buNone/>
            </a:pPr>
            <a:r>
              <a:rPr lang="en-US" sz="1275" b="1" dirty="0">
                <a:solidFill>
                  <a:srgbClr val="1F618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15"/>
              </a:lnSpc>
              <a:buNone/>
            </a:pPr>
            <a:r>
              <a:rPr lang="en-US" sz="1275" b="1" dirty="0">
                <a:solidFill>
                  <a:srgbClr val="1F618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&amp; Anonymity</a:t>
            </a:r>
            <a:endParaRPr lang="en-US" sz="1275" dirty="0"/>
          </a:p>
        </p:txBody>
      </p:sp>
      <p:sp>
        <p:nvSpPr>
          <p:cNvPr id="20" name="Text 5"/>
          <p:cNvSpPr/>
          <p:nvPr/>
        </p:nvSpPr>
        <p:spPr>
          <a:xfrm>
            <a:off x="7781925" y="1905000"/>
            <a:ext cx="1225748" cy="33843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1F618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Deception &amp;</a:t>
            </a:r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1F618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1F618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Debriefing</a:t>
            </a:r>
            <a:endParaRPr lang="en-US" sz="1200" dirty="0"/>
          </a:p>
        </p:txBody>
      </p:sp>
      <p:sp>
        <p:nvSpPr>
          <p:cNvPr id="21" name="Text 6"/>
          <p:cNvSpPr/>
          <p:nvPr/>
        </p:nvSpPr>
        <p:spPr>
          <a:xfrm>
            <a:off x="809625" y="5810250"/>
            <a:ext cx="9335393" cy="76795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Ethical standards differ across cultures. How can researchers reconcile universal ethical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principles — such as individual consent and confidentiality — with cultural values that may emphasise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collective consent or community transparency? Discuss the practical and ethical challenges of conducting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cross-cultural research.</a:t>
            </a:r>
            <a:endParaRPr lang="en-US" sz="1200" dirty="0"/>
          </a:p>
        </p:txBody>
      </p:sp>
      <p:sp>
        <p:nvSpPr>
          <p:cNvPr id="22" name="Text 7"/>
          <p:cNvSpPr/>
          <p:nvPr/>
        </p:nvSpPr>
        <p:spPr>
          <a:xfrm>
            <a:off x="352425" y="1152525"/>
            <a:ext cx="9827865" cy="4113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Ethical standards in psychological research are not merely procedural rules — they are moral commitments</a:t>
            </a:r>
            <a:pPr indent="0" marL="0">
              <a:lnSpc>
                <a:spcPts val="162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protect participants, their dignity, and to contribute to the advancement of scientific knowledge.</a:t>
            </a:r>
            <a:endParaRPr lang="en-US" sz="1125" dirty="0"/>
          </a:p>
        </p:txBody>
      </p:sp>
      <p:sp>
        <p:nvSpPr>
          <p:cNvPr id="23" name="Text 8"/>
          <p:cNvSpPr/>
          <p:nvPr/>
        </p:nvSpPr>
        <p:spPr>
          <a:xfrm>
            <a:off x="9372600" y="1771650"/>
            <a:ext cx="2819400" cy="12376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All research involving human participants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undergoes rigorous review by Institutional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Review Boards (IRBs) or ethics commit-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tees. These independent committees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consist of research and ethics experts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community representatives. They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evaluate each research proposal to ensure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compliance with ethical standards before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data collection begins.</a:t>
            </a:r>
            <a:endParaRPr lang="en-US" sz="975" dirty="0"/>
          </a:p>
        </p:txBody>
      </p:sp>
      <p:sp>
        <p:nvSpPr>
          <p:cNvPr id="24" name="Text 9"/>
          <p:cNvSpPr/>
          <p:nvPr/>
        </p:nvSpPr>
        <p:spPr>
          <a:xfrm>
            <a:off x="466725" y="2628900"/>
            <a:ext cx="2126903" cy="6875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Refers to the participant's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right to receive comprehen-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sive and clear information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about the nature of the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research before participating.</a:t>
            </a:r>
            <a:endParaRPr lang="en-US" sz="975" dirty="0"/>
          </a:p>
        </p:txBody>
      </p:sp>
      <p:sp>
        <p:nvSpPr>
          <p:cNvPr id="25" name="Text 10"/>
          <p:cNvSpPr/>
          <p:nvPr/>
        </p:nvSpPr>
        <p:spPr>
          <a:xfrm>
            <a:off x="466725" y="3571875"/>
            <a:ext cx="2168723" cy="59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This includes the study's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purpose, procedures,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potential risks and benefits,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duration of participation.</a:t>
            </a:r>
            <a:endParaRPr lang="en-US" sz="1050" dirty="0"/>
          </a:p>
        </p:txBody>
      </p:sp>
      <p:sp>
        <p:nvSpPr>
          <p:cNvPr id="26" name="Text 11"/>
          <p:cNvSpPr/>
          <p:nvPr/>
        </p:nvSpPr>
        <p:spPr>
          <a:xfrm>
            <a:off x="466725" y="4371975"/>
            <a:ext cx="1959173" cy="88850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Information must be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presented in simple,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understandable language,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 the opportunity to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ask questions and make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 informed decision.</a:t>
            </a:r>
            <a:endParaRPr lang="en-US" sz="1050" dirty="0"/>
          </a:p>
        </p:txBody>
      </p:sp>
      <p:sp>
        <p:nvSpPr>
          <p:cNvPr id="27" name="Text 12"/>
          <p:cNvSpPr/>
          <p:nvPr/>
        </p:nvSpPr>
        <p:spPr>
          <a:xfrm>
            <a:off x="2667000" y="2628900"/>
            <a:ext cx="1980158" cy="6875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Affirms participants'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absolute right to withdraw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from the study at any time,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 any reason, without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penalty.</a:t>
            </a:r>
            <a:endParaRPr lang="en-US" sz="975" dirty="0"/>
          </a:p>
        </p:txBody>
      </p:sp>
      <p:sp>
        <p:nvSpPr>
          <p:cNvPr id="28" name="Text 13"/>
          <p:cNvSpPr/>
          <p:nvPr/>
        </p:nvSpPr>
        <p:spPr>
          <a:xfrm>
            <a:off x="2667000" y="3571875"/>
            <a:ext cx="1686818" cy="55006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Ensures participation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remains voluntary and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participants do not feel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coerced.</a:t>
            </a:r>
            <a:endParaRPr lang="en-US" sz="975" dirty="0"/>
          </a:p>
        </p:txBody>
      </p:sp>
      <p:sp>
        <p:nvSpPr>
          <p:cNvPr id="29" name="Text 14"/>
          <p:cNvSpPr/>
          <p:nvPr/>
        </p:nvSpPr>
        <p:spPr>
          <a:xfrm>
            <a:off x="4981575" y="2628900"/>
            <a:ext cx="1665833" cy="3804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999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Protecting participants'</a:t>
            </a:r>
            <a:pPr indent="0" marL="0">
              <a:lnSpc>
                <a:spcPts val="999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privacy is a sacred</a:t>
            </a:r>
            <a:pPr indent="0" marL="0">
              <a:lnSpc>
                <a:spcPts val="999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commitment.</a:t>
            </a:r>
            <a:endParaRPr lang="en-US" sz="900" dirty="0"/>
          </a:p>
        </p:txBody>
      </p:sp>
      <p:sp>
        <p:nvSpPr>
          <p:cNvPr id="30" name="Text 15"/>
          <p:cNvSpPr/>
          <p:nvPr/>
        </p:nvSpPr>
        <p:spPr>
          <a:xfrm>
            <a:off x="4981575" y="3276600"/>
            <a:ext cx="1896368" cy="50720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999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Confidentiality: Keeping</a:t>
            </a:r>
            <a:pPr indent="0" marL="0">
              <a:lnSpc>
                <a:spcPts val="999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 information secure</a:t>
            </a:r>
            <a:pPr indent="0" marL="0">
              <a:lnSpc>
                <a:spcPts val="999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protected from</a:t>
            </a:r>
            <a:pPr indent="0" marL="0">
              <a:lnSpc>
                <a:spcPts val="999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unauthorised access.</a:t>
            </a:r>
            <a:endParaRPr lang="en-US" sz="900" dirty="0"/>
          </a:p>
        </p:txBody>
      </p:sp>
      <p:sp>
        <p:nvSpPr>
          <p:cNvPr id="31" name="Text 16"/>
          <p:cNvSpPr/>
          <p:nvPr/>
        </p:nvSpPr>
        <p:spPr>
          <a:xfrm>
            <a:off x="4981575" y="4162425"/>
            <a:ext cx="1980158" cy="82510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Anonymity: The researcher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cannot link data to the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participant's real identity;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data encryption and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protection systems must be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used.</a:t>
            </a:r>
            <a:endParaRPr lang="en-US" sz="975" dirty="0"/>
          </a:p>
        </p:txBody>
      </p:sp>
      <p:sp>
        <p:nvSpPr>
          <p:cNvPr id="32" name="Text 17"/>
          <p:cNvSpPr/>
          <p:nvPr/>
        </p:nvSpPr>
        <p:spPr>
          <a:xfrm>
            <a:off x="7296150" y="2628900"/>
            <a:ext cx="1948755" cy="11001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Refers to cases where the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nature of the research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requires withholding certain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details in advance to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ensure the validity of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results; deception must be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limited and scientifically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necessary.</a:t>
            </a:r>
            <a:endParaRPr lang="en-US" sz="975" dirty="0"/>
          </a:p>
        </p:txBody>
      </p:sp>
      <p:sp>
        <p:nvSpPr>
          <p:cNvPr id="33" name="Text 18"/>
          <p:cNvSpPr/>
          <p:nvPr/>
        </p:nvSpPr>
        <p:spPr>
          <a:xfrm>
            <a:off x="7296150" y="4162425"/>
            <a:ext cx="1969740" cy="9626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 such cases, a final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debriefing session becomes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mandatory to explain the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true purpose, correct any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misconceptions, and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provide psychological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support if needed.</a:t>
            </a:r>
            <a:endParaRPr lang="en-US" sz="975" dirty="0"/>
          </a:p>
        </p:txBody>
      </p:sp>
      <p:sp>
        <p:nvSpPr>
          <p:cNvPr id="34" name="Text 19"/>
          <p:cNvSpPr/>
          <p:nvPr/>
        </p:nvSpPr>
        <p:spPr>
          <a:xfrm>
            <a:off x="9858375" y="5467350"/>
            <a:ext cx="1634430" cy="6875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Management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Recommendation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Study Purpose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Risks and Benefits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Participant Signature</a:t>
            </a:r>
            <a:endParaRPr lang="en-US" sz="97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894" y="2921496"/>
            <a:ext cx="2121396" cy="123438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753" y="2948880"/>
            <a:ext cx="2084784" cy="123438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686" y="2921496"/>
            <a:ext cx="2145655" cy="1289298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1" y="4361557"/>
            <a:ext cx="609600" cy="603498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57" y="2667744"/>
            <a:ext cx="633859" cy="555427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228600" y="257175"/>
            <a:ext cx="26746200" cy="5944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4680"/>
              </a:lnSpc>
              <a:buNone/>
            </a:pPr>
            <a:r>
              <a:rPr lang="en-US" sz="3900" b="1" dirty="0">
                <a:solidFill>
                  <a:srgbClr val="0F4C9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Experimental Research Methods &amp; Their Designs</a:t>
            </a:r>
            <a:endParaRPr lang="en-US" sz="3900" dirty="0"/>
          </a:p>
        </p:txBody>
      </p:sp>
      <p:sp>
        <p:nvSpPr>
          <p:cNvPr id="9" name="Text 1"/>
          <p:cNvSpPr/>
          <p:nvPr/>
        </p:nvSpPr>
        <p:spPr>
          <a:xfrm>
            <a:off x="-1672605" y="2171700"/>
            <a:ext cx="8686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True Experiments vs. Quasi-Experiments</a:t>
            </a:r>
            <a:endParaRPr lang="en-US" sz="1500" dirty="0"/>
          </a:p>
        </p:txBody>
      </p:sp>
      <p:sp>
        <p:nvSpPr>
          <p:cNvPr id="10" name="Text 2"/>
          <p:cNvSpPr/>
          <p:nvPr/>
        </p:nvSpPr>
        <p:spPr>
          <a:xfrm>
            <a:off x="3715182" y="2171700"/>
            <a:ext cx="936117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Comparison of Main Experimental Designs</a:t>
            </a:r>
            <a:endParaRPr lang="en-US" sz="1575" dirty="0"/>
          </a:p>
        </p:txBody>
      </p:sp>
      <p:sp>
        <p:nvSpPr>
          <p:cNvPr id="11" name="Text 3"/>
          <p:cNvSpPr/>
          <p:nvPr/>
        </p:nvSpPr>
        <p:spPr>
          <a:xfrm>
            <a:off x="457200" y="1000125"/>
            <a:ext cx="12824371" cy="85457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42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Experimental research is the gold standard for establishing cause-and-effect relationships in psychology. The</a:t>
            </a:r>
            <a:pPr indent="0" marL="0">
              <a:lnSpc>
                <a:spcPts val="2242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242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power of the experiment lies in the systematic manipulation of the independent variable and strict control of</a:t>
            </a:r>
            <a:pPr indent="0" marL="0">
              <a:lnSpc>
                <a:spcPts val="2242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242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extraneous variables, allowing researchers to draw strong causal conclusions.</a:t>
            </a:r>
            <a:endParaRPr lang="en-US" sz="1725" dirty="0"/>
          </a:p>
        </p:txBody>
      </p:sp>
      <p:sp>
        <p:nvSpPr>
          <p:cNvPr id="12" name="Text 4"/>
          <p:cNvSpPr/>
          <p:nvPr/>
        </p:nvSpPr>
        <p:spPr>
          <a:xfrm>
            <a:off x="1238250" y="2628900"/>
            <a:ext cx="3474720" cy="2352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52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True Experiments</a:t>
            </a:r>
            <a:endParaRPr lang="en-US" sz="1425" dirty="0"/>
          </a:p>
        </p:txBody>
      </p:sp>
      <p:sp>
        <p:nvSpPr>
          <p:cNvPr id="13" name="Text 5"/>
          <p:cNvSpPr/>
          <p:nvPr/>
        </p:nvSpPr>
        <p:spPr>
          <a:xfrm>
            <a:off x="1238250" y="4400550"/>
            <a:ext cx="3691890" cy="2352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52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Quasi-Experiments</a:t>
            </a:r>
            <a:endParaRPr lang="en-US" sz="1425" dirty="0"/>
          </a:p>
        </p:txBody>
      </p:sp>
      <p:sp>
        <p:nvSpPr>
          <p:cNvPr id="14" name="Text 6"/>
          <p:cNvSpPr/>
          <p:nvPr/>
        </p:nvSpPr>
        <p:spPr>
          <a:xfrm>
            <a:off x="4724400" y="2628900"/>
            <a:ext cx="4857750" cy="2104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8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Independent Groups Design</a:t>
            </a:r>
            <a:endParaRPr lang="en-US" sz="1275" dirty="0"/>
          </a:p>
        </p:txBody>
      </p:sp>
      <p:sp>
        <p:nvSpPr>
          <p:cNvPr id="15" name="Text 7"/>
          <p:cNvSpPr/>
          <p:nvPr/>
        </p:nvSpPr>
        <p:spPr>
          <a:xfrm>
            <a:off x="7143750" y="2628900"/>
            <a:ext cx="4937760" cy="2229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55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Repeated Measures Design</a:t>
            </a:r>
            <a:endParaRPr lang="en-US" sz="1350" dirty="0"/>
          </a:p>
        </p:txBody>
      </p:sp>
      <p:sp>
        <p:nvSpPr>
          <p:cNvPr id="16" name="Text 8"/>
          <p:cNvSpPr/>
          <p:nvPr/>
        </p:nvSpPr>
        <p:spPr>
          <a:xfrm>
            <a:off x="9801225" y="2628900"/>
            <a:ext cx="4114800" cy="2229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55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Matched Pairs Design</a:t>
            </a:r>
            <a:endParaRPr lang="en-US" sz="1350" dirty="0"/>
          </a:p>
        </p:txBody>
      </p:sp>
      <p:sp>
        <p:nvSpPr>
          <p:cNvPr id="17" name="Text 9"/>
          <p:cNvSpPr/>
          <p:nvPr/>
        </p:nvSpPr>
        <p:spPr>
          <a:xfrm>
            <a:off x="1238250" y="2971800"/>
            <a:ext cx="3394621" cy="105221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Characterised by random allocation of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participants to groups to ensure group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equivalence before the intervention – the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primary safeguard for valid causal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conclusions.</a:t>
            </a:r>
            <a:endParaRPr lang="en-US" sz="1275" dirty="0"/>
          </a:p>
        </p:txBody>
      </p:sp>
      <p:sp>
        <p:nvSpPr>
          <p:cNvPr id="18" name="Text 10"/>
          <p:cNvSpPr/>
          <p:nvPr/>
        </p:nvSpPr>
        <p:spPr>
          <a:xfrm>
            <a:off x="1238250" y="4743450"/>
            <a:ext cx="3216473" cy="59427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IV is a pre-existing characteristic of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participants (e.g., gender, age, or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nationality).</a:t>
            </a:r>
            <a:endParaRPr lang="en-US" sz="1200" dirty="0"/>
          </a:p>
        </p:txBody>
      </p:sp>
      <p:sp>
        <p:nvSpPr>
          <p:cNvPr id="19" name="Text 11"/>
          <p:cNvSpPr/>
          <p:nvPr/>
        </p:nvSpPr>
        <p:spPr>
          <a:xfrm>
            <a:off x="1238250" y="5343525"/>
            <a:ext cx="3436590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inability to randomly allocate limits the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strength of causal conclusions.</a:t>
            </a:r>
            <a:endParaRPr lang="en-US" sz="1125" dirty="0"/>
          </a:p>
        </p:txBody>
      </p:sp>
      <p:sp>
        <p:nvSpPr>
          <p:cNvPr id="20" name="Text 12"/>
          <p:cNvSpPr/>
          <p:nvPr/>
        </p:nvSpPr>
        <p:spPr>
          <a:xfrm>
            <a:off x="1238250" y="5791200"/>
            <a:ext cx="3248025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Comparing cognitive skills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between children of different ages, where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random assignment is not possible.</a:t>
            </a:r>
            <a:endParaRPr lang="en-US" sz="1125" dirty="0"/>
          </a:p>
        </p:txBody>
      </p:sp>
      <p:sp>
        <p:nvSpPr>
          <p:cNvPr id="21" name="Text 13"/>
          <p:cNvSpPr/>
          <p:nvPr/>
        </p:nvSpPr>
        <p:spPr>
          <a:xfrm>
            <a:off x="4629150" y="4324350"/>
            <a:ext cx="2703165" cy="24145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How it works: Different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participants in each experimental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condition.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Applied Example: One group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receives psychotherapy; another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receives pharmacotherapy.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Key Advantage: Avoids order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effects (practice and fatigue).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Main Disadvantage: Individual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differences may act as a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confounding variable.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Best Used: When the intervention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is permanent or irreversible.</a:t>
            </a:r>
            <a:endParaRPr lang="en-US" sz="1125" dirty="0"/>
          </a:p>
        </p:txBody>
      </p:sp>
      <p:sp>
        <p:nvSpPr>
          <p:cNvPr id="22" name="Text 14"/>
          <p:cNvSpPr/>
          <p:nvPr/>
        </p:nvSpPr>
        <p:spPr>
          <a:xfrm>
            <a:off x="7162800" y="4324350"/>
            <a:ext cx="2598390" cy="24145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How it works: The same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participants go through all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experimental conditions.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Applied Example: Testing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memory with music then without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music for the same individuals.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Key Advantage: Complete control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individual differences; greater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statistical power.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Main Disadvantage: Order effects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require careful counterbalancing.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Best Used: When studying short-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term changes.</a:t>
            </a:r>
            <a:endParaRPr lang="en-US" sz="1125" dirty="0"/>
          </a:p>
        </p:txBody>
      </p:sp>
      <p:sp>
        <p:nvSpPr>
          <p:cNvPr id="23" name="Text 15"/>
          <p:cNvSpPr/>
          <p:nvPr/>
        </p:nvSpPr>
        <p:spPr>
          <a:xfrm>
            <a:off x="9820275" y="4324350"/>
            <a:ext cx="2371725" cy="2600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How it works: Different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participants but matched on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important characteristics.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Applied Example: Matching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individuals by IQ – one to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treatment, one to control.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Key Advantage: Combines the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advantages of both previous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designs.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Main Disadvantage: The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matching process is difficult and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complex.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Best Used: When important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individual variables are known.</a:t>
            </a:r>
            <a:endParaRPr lang="en-US" sz="11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69" y="5959525"/>
            <a:ext cx="390079" cy="50050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71" y="5952679"/>
            <a:ext cx="390079" cy="50735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094" y="4025503"/>
            <a:ext cx="292596" cy="281136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094" y="2612827"/>
            <a:ext cx="292596" cy="281136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5890" y="1234380"/>
            <a:ext cx="597396" cy="596503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4894" y="4608463"/>
            <a:ext cx="292596" cy="27429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4894" y="1234380"/>
            <a:ext cx="633859" cy="603498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3898" y="3812977"/>
            <a:ext cx="292596" cy="281136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1694" y="2592288"/>
            <a:ext cx="304800" cy="281136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8157" y="1234380"/>
            <a:ext cx="548580" cy="603498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2781240" y="219075"/>
            <a:ext cx="7040880" cy="2723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45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Descriptive Research Methods</a:t>
            </a:r>
            <a:endParaRPr lang="en-US" sz="1650" dirty="0"/>
          </a:p>
        </p:txBody>
      </p:sp>
      <p:sp>
        <p:nvSpPr>
          <p:cNvPr id="14" name="Text 1"/>
          <p:cNvSpPr/>
          <p:nvPr/>
        </p:nvSpPr>
        <p:spPr>
          <a:xfrm>
            <a:off x="3389471" y="704850"/>
            <a:ext cx="576072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9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Descriptive Research Methods</a:t>
            </a:r>
            <a:endParaRPr lang="en-US" sz="1350" dirty="0"/>
          </a:p>
        </p:txBody>
      </p:sp>
      <p:sp>
        <p:nvSpPr>
          <p:cNvPr id="15" name="Text 2"/>
          <p:cNvSpPr/>
          <p:nvPr/>
        </p:nvSpPr>
        <p:spPr>
          <a:xfrm>
            <a:off x="352425" y="1771650"/>
            <a:ext cx="2662238" cy="24523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Descriptive research focuses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on describing behaviour and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mental processes as they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occur naturally, without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manipulating variables. These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methods aim to answer questions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such as ‘what’, ‘where’, and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‘when’, and provide a foundation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 understanding psychological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phenomena before moving to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experimental research.</a:t>
            </a:r>
            <a:endParaRPr lang="en-US" sz="1350" dirty="0"/>
          </a:p>
        </p:txBody>
      </p:sp>
      <p:sp>
        <p:nvSpPr>
          <p:cNvPr id="16" name="Text 3"/>
          <p:cNvSpPr/>
          <p:nvPr/>
        </p:nvSpPr>
        <p:spPr>
          <a:xfrm>
            <a:off x="4572000" y="1276350"/>
            <a:ext cx="101619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1. Surveys</a:t>
            </a:r>
            <a:pPr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(Surveys)</a:t>
            </a:r>
            <a:endParaRPr lang="en-US" sz="1200" dirty="0"/>
          </a:p>
        </p:txBody>
      </p:sp>
      <p:sp>
        <p:nvSpPr>
          <p:cNvPr id="17" name="Text 4"/>
          <p:cNvSpPr/>
          <p:nvPr/>
        </p:nvSpPr>
        <p:spPr>
          <a:xfrm>
            <a:off x="7296150" y="1276350"/>
            <a:ext cx="1487686" cy="4048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94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2. Observation</a:t>
            </a:r>
            <a:pPr indent="0" marL="0">
              <a:lnSpc>
                <a:spcPts val="1594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94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(Observation)</a:t>
            </a:r>
            <a:endParaRPr lang="en-US" sz="1275" dirty="0"/>
          </a:p>
        </p:txBody>
      </p:sp>
      <p:sp>
        <p:nvSpPr>
          <p:cNvPr id="18" name="Text 5"/>
          <p:cNvSpPr/>
          <p:nvPr/>
        </p:nvSpPr>
        <p:spPr>
          <a:xfrm>
            <a:off x="10020300" y="1276350"/>
            <a:ext cx="1445865" cy="3571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06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3. Case Studies</a:t>
            </a:r>
            <a:pPr indent="0" marL="0">
              <a:lnSpc>
                <a:spcPts val="1406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06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(Case Studies)</a:t>
            </a:r>
            <a:endParaRPr lang="en-US" sz="1125" dirty="0"/>
          </a:p>
        </p:txBody>
      </p:sp>
      <p:sp>
        <p:nvSpPr>
          <p:cNvPr id="19" name="Text 6"/>
          <p:cNvSpPr/>
          <p:nvPr/>
        </p:nvSpPr>
        <p:spPr>
          <a:xfrm>
            <a:off x="4191000" y="2628900"/>
            <a:ext cx="1440180" cy="18008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1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Strengths</a:t>
            </a:r>
            <a:endParaRPr lang="en-US" sz="1050" dirty="0"/>
          </a:p>
        </p:txBody>
      </p:sp>
      <p:sp>
        <p:nvSpPr>
          <p:cNvPr id="20" name="Text 7"/>
          <p:cNvSpPr/>
          <p:nvPr/>
        </p:nvSpPr>
        <p:spPr>
          <a:xfrm>
            <a:off x="4191000" y="3886200"/>
            <a:ext cx="1714500" cy="19288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1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Weaknesses</a:t>
            </a:r>
            <a:endParaRPr lang="en-US" sz="1125" dirty="0"/>
          </a:p>
        </p:txBody>
      </p:sp>
      <p:sp>
        <p:nvSpPr>
          <p:cNvPr id="21" name="Text 8"/>
          <p:cNvSpPr/>
          <p:nvPr/>
        </p:nvSpPr>
        <p:spPr>
          <a:xfrm>
            <a:off x="6591300" y="2628900"/>
            <a:ext cx="3714750" cy="16713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16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Naturalistic Observation:</a:t>
            </a:r>
            <a:endParaRPr lang="en-US" sz="975" dirty="0"/>
          </a:p>
        </p:txBody>
      </p:sp>
      <p:sp>
        <p:nvSpPr>
          <p:cNvPr id="22" name="Text 9"/>
          <p:cNvSpPr/>
          <p:nvPr/>
        </p:nvSpPr>
        <p:spPr>
          <a:xfrm>
            <a:off x="6591300" y="3724275"/>
            <a:ext cx="3417570" cy="16713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16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Structured Observation:</a:t>
            </a:r>
            <a:endParaRPr lang="en-US" sz="975" dirty="0"/>
          </a:p>
        </p:txBody>
      </p:sp>
      <p:sp>
        <p:nvSpPr>
          <p:cNvPr id="23" name="Text 10"/>
          <p:cNvSpPr/>
          <p:nvPr/>
        </p:nvSpPr>
        <p:spPr>
          <a:xfrm>
            <a:off x="6591300" y="4686300"/>
            <a:ext cx="2263140" cy="23142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23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Challenges:</a:t>
            </a:r>
            <a:endParaRPr lang="en-US" sz="1350" dirty="0"/>
          </a:p>
        </p:txBody>
      </p:sp>
      <p:sp>
        <p:nvSpPr>
          <p:cNvPr id="24" name="Text 11"/>
          <p:cNvSpPr/>
          <p:nvPr/>
        </p:nvSpPr>
        <p:spPr>
          <a:xfrm>
            <a:off x="9715500" y="2628900"/>
            <a:ext cx="1337310" cy="16713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16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Strengths</a:t>
            </a:r>
            <a:endParaRPr lang="en-US" sz="975" dirty="0"/>
          </a:p>
        </p:txBody>
      </p:sp>
      <p:sp>
        <p:nvSpPr>
          <p:cNvPr id="25" name="Text 12"/>
          <p:cNvSpPr/>
          <p:nvPr/>
        </p:nvSpPr>
        <p:spPr>
          <a:xfrm>
            <a:off x="9715500" y="4086225"/>
            <a:ext cx="1485900" cy="16713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16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Weaknesses</a:t>
            </a:r>
            <a:endParaRPr lang="en-US" sz="975" dirty="0"/>
          </a:p>
        </p:txBody>
      </p:sp>
      <p:sp>
        <p:nvSpPr>
          <p:cNvPr id="26" name="Text 13"/>
          <p:cNvSpPr/>
          <p:nvPr/>
        </p:nvSpPr>
        <p:spPr>
          <a:xfrm>
            <a:off x="923925" y="5886450"/>
            <a:ext cx="6024563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A researcher wants to study online behaviour. Naturalistic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observation may yield more valid data but raises ethical concerns, while a survey is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more ethical but susceptible to social desirability bias. Evaluate the methodological and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ethical trade-offs and recommend the most appropriate method with justification.</a:t>
            </a:r>
            <a:endParaRPr lang="en-US" sz="975" dirty="0"/>
          </a:p>
        </p:txBody>
      </p:sp>
      <p:sp>
        <p:nvSpPr>
          <p:cNvPr id="27" name="Text 14"/>
          <p:cNvSpPr/>
          <p:nvPr/>
        </p:nvSpPr>
        <p:spPr>
          <a:xfrm>
            <a:off x="3771900" y="1885950"/>
            <a:ext cx="2807940" cy="5201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Collecting self-report data from a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large sample using questionnaires or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structured interviews.</a:t>
            </a:r>
            <a:endParaRPr lang="en-US" sz="1050" dirty="0"/>
          </a:p>
        </p:txBody>
      </p:sp>
      <p:sp>
        <p:nvSpPr>
          <p:cNvPr id="28" name="Text 15"/>
          <p:cNvSpPr/>
          <p:nvPr/>
        </p:nvSpPr>
        <p:spPr>
          <a:xfrm>
            <a:off x="4200525" y="2876550"/>
            <a:ext cx="2252663" cy="7426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Rapid data collection from large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numbers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Cost-effective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Suitable for studying attitudes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beliefs</a:t>
            </a:r>
            <a:endParaRPr lang="en-US" sz="900" dirty="0"/>
          </a:p>
        </p:txBody>
      </p:sp>
      <p:sp>
        <p:nvSpPr>
          <p:cNvPr id="29" name="Text 16"/>
          <p:cNvSpPr/>
          <p:nvPr/>
        </p:nvSpPr>
        <p:spPr>
          <a:xfrm>
            <a:off x="4200525" y="4086225"/>
            <a:ext cx="2053530" cy="64412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68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Social desirability bias</a:t>
            </a:r>
            <a:pPr indent="0" marL="0">
              <a:lnSpc>
                <a:spcPts val="1268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8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Question wording effects on</a:t>
            </a:r>
            <a:pPr indent="0" marL="0">
              <a:lnSpc>
                <a:spcPts val="1268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8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responses</a:t>
            </a:r>
            <a:pPr indent="0" marL="0">
              <a:lnSpc>
                <a:spcPts val="1268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8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Reliance on self-report</a:t>
            </a:r>
            <a:endParaRPr lang="en-US" sz="975" dirty="0"/>
          </a:p>
        </p:txBody>
      </p:sp>
      <p:sp>
        <p:nvSpPr>
          <p:cNvPr id="30" name="Text 17"/>
          <p:cNvSpPr/>
          <p:nvPr/>
        </p:nvSpPr>
        <p:spPr>
          <a:xfrm>
            <a:off x="6562725" y="1885950"/>
            <a:ext cx="2891730" cy="5201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Systematically watching and recording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 in natural or controlled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settings.</a:t>
            </a:r>
            <a:endParaRPr lang="en-US" sz="1050" dirty="0"/>
          </a:p>
        </p:txBody>
      </p:sp>
      <p:sp>
        <p:nvSpPr>
          <p:cNvPr id="31" name="Text 18"/>
          <p:cNvSpPr/>
          <p:nvPr/>
        </p:nvSpPr>
        <p:spPr>
          <a:xfrm>
            <a:off x="6600825" y="2819400"/>
            <a:ext cx="2713583" cy="86692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Observing behaviour in its natural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environment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High external validity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Example: Jane Goodall's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chimpanzee studies</a:t>
            </a:r>
            <a:endParaRPr lang="en-US" sz="1050" dirty="0"/>
          </a:p>
        </p:txBody>
      </p:sp>
      <p:sp>
        <p:nvSpPr>
          <p:cNvPr id="32" name="Text 19"/>
          <p:cNvSpPr/>
          <p:nvPr/>
        </p:nvSpPr>
        <p:spPr>
          <a:xfrm>
            <a:off x="6600825" y="3914775"/>
            <a:ext cx="2828925" cy="6935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Observation in a controlled setting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Greater control but less naturalistic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Uses structured observation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schedules</a:t>
            </a:r>
            <a:endParaRPr lang="en-US" sz="1050" dirty="0"/>
          </a:p>
        </p:txBody>
      </p:sp>
      <p:sp>
        <p:nvSpPr>
          <p:cNvPr id="33" name="Text 20"/>
          <p:cNvSpPr/>
          <p:nvPr/>
        </p:nvSpPr>
        <p:spPr>
          <a:xfrm>
            <a:off x="6600825" y="4876800"/>
            <a:ext cx="2797373" cy="5201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Observer effect (Hawthorne effect)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Observer bias in interpretation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Difficulty establishing causality</a:t>
            </a:r>
            <a:endParaRPr lang="en-US" sz="1050" dirty="0"/>
          </a:p>
        </p:txBody>
      </p:sp>
      <p:sp>
        <p:nvSpPr>
          <p:cNvPr id="34" name="Text 21"/>
          <p:cNvSpPr/>
          <p:nvPr/>
        </p:nvSpPr>
        <p:spPr>
          <a:xfrm>
            <a:off x="9334500" y="1885950"/>
            <a:ext cx="2891730" cy="5201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 intensive, in-depth investigation of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single individual, small group, or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specific event.</a:t>
            </a:r>
            <a:endParaRPr lang="en-US" sz="1050" dirty="0"/>
          </a:p>
        </p:txBody>
      </p:sp>
      <p:sp>
        <p:nvSpPr>
          <p:cNvPr id="35" name="Text 22"/>
          <p:cNvSpPr/>
          <p:nvPr/>
        </p:nvSpPr>
        <p:spPr>
          <a:xfrm>
            <a:off x="9734550" y="2867025"/>
            <a:ext cx="2200275" cy="89118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Rich, detailed information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Useful for studying rare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phenomena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Generates new hypotheses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Classic examples: Phineas Gage,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Freud's cases</a:t>
            </a:r>
            <a:endParaRPr lang="en-US" sz="900" dirty="0"/>
          </a:p>
        </p:txBody>
      </p:sp>
      <p:sp>
        <p:nvSpPr>
          <p:cNvPr id="36" name="Text 23"/>
          <p:cNvSpPr/>
          <p:nvPr/>
        </p:nvSpPr>
        <p:spPr>
          <a:xfrm>
            <a:off x="9734550" y="4305300"/>
            <a:ext cx="2325886" cy="5941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Difficulty generalising to a wider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population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High subjectivity in interpretation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Potential researcher bias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467" y="3874740"/>
            <a:ext cx="2511475" cy="1481286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079" y="3099792"/>
            <a:ext cx="475357" cy="486817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973" y="3086100"/>
            <a:ext cx="329059" cy="329059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973" y="2235696"/>
            <a:ext cx="316855" cy="390823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498" y="4786759"/>
            <a:ext cx="1645890" cy="1282303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4698" y="4786759"/>
            <a:ext cx="1633686" cy="1282303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694" y="4773067"/>
            <a:ext cx="1633686" cy="1309836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565" y="1865263"/>
            <a:ext cx="341263" cy="335905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769" y="1357759"/>
            <a:ext cx="292596" cy="370284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-4624402" y="266700"/>
            <a:ext cx="22734270" cy="4643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656"/>
              </a:lnSpc>
              <a:buNone/>
            </a:pPr>
            <a:r>
              <a:rPr lang="en-US" sz="2925" b="1" dirty="0">
                <a:solidFill>
                  <a:srgbClr val="37609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Correlational Research &amp; Interpreting Relationships</a:t>
            </a:r>
            <a:endParaRPr lang="en-US" sz="2925" dirty="0"/>
          </a:p>
        </p:txBody>
      </p:sp>
      <p:sp>
        <p:nvSpPr>
          <p:cNvPr id="13" name="Text 1"/>
          <p:cNvSpPr/>
          <p:nvPr/>
        </p:nvSpPr>
        <p:spPr>
          <a:xfrm>
            <a:off x="-1380679" y="2324100"/>
            <a:ext cx="11315700" cy="3353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64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Understanding the Correlation Coefficient (r)</a:t>
            </a:r>
            <a:endParaRPr lang="en-US" sz="1650" dirty="0"/>
          </a:p>
        </p:txBody>
      </p:sp>
      <p:sp>
        <p:nvSpPr>
          <p:cNvPr id="14" name="Text 2"/>
          <p:cNvSpPr/>
          <p:nvPr/>
        </p:nvSpPr>
        <p:spPr>
          <a:xfrm>
            <a:off x="926262" y="981075"/>
            <a:ext cx="7795260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475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What is Correlational Research?</a:t>
            </a:r>
            <a:endParaRPr lang="en-US" sz="1650" dirty="0"/>
          </a:p>
        </p:txBody>
      </p:sp>
      <p:sp>
        <p:nvSpPr>
          <p:cNvPr id="15" name="Text 3"/>
          <p:cNvSpPr/>
          <p:nvPr/>
        </p:nvSpPr>
        <p:spPr>
          <a:xfrm>
            <a:off x="4870103" y="1257300"/>
            <a:ext cx="9258300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63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Critical Warning: Correlation Does Not Imply Causation</a:t>
            </a:r>
            <a:endParaRPr lang="en-US" sz="1125" dirty="0"/>
          </a:p>
        </p:txBody>
      </p:sp>
      <p:sp>
        <p:nvSpPr>
          <p:cNvPr id="16" name="Text 4"/>
          <p:cNvSpPr/>
          <p:nvPr/>
        </p:nvSpPr>
        <p:spPr>
          <a:xfrm>
            <a:off x="7905750" y="5334000"/>
            <a:ext cx="3153668" cy="2303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Does ice cream cause crime? Of course not!</a:t>
            </a:r>
            <a:pPr algn="ctr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third variable: hot weather increases both.</a:t>
            </a:r>
            <a:endParaRPr lang="en-US" sz="825" dirty="0"/>
          </a:p>
        </p:txBody>
      </p:sp>
      <p:sp>
        <p:nvSpPr>
          <p:cNvPr id="17" name="Text 5"/>
          <p:cNvSpPr/>
          <p:nvPr/>
        </p:nvSpPr>
        <p:spPr>
          <a:xfrm>
            <a:off x="1019175" y="6134100"/>
            <a:ext cx="1225748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Strong positive</a:t>
            </a:r>
            <a:pPr algn="ct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correlation</a:t>
            </a:r>
            <a:endParaRPr lang="en-US" sz="1125" dirty="0"/>
          </a:p>
        </p:txBody>
      </p:sp>
      <p:sp>
        <p:nvSpPr>
          <p:cNvPr id="18" name="Text 6"/>
          <p:cNvSpPr/>
          <p:nvPr/>
        </p:nvSpPr>
        <p:spPr>
          <a:xfrm>
            <a:off x="2705100" y="6134100"/>
            <a:ext cx="1550640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Moderate negative</a:t>
            </a:r>
            <a:pPr algn="ct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correlation</a:t>
            </a:r>
            <a:endParaRPr lang="en-US" sz="1125" dirty="0"/>
          </a:p>
        </p:txBody>
      </p:sp>
      <p:sp>
        <p:nvSpPr>
          <p:cNvPr id="19" name="Text 7"/>
          <p:cNvSpPr/>
          <p:nvPr/>
        </p:nvSpPr>
        <p:spPr>
          <a:xfrm>
            <a:off x="4120455" y="6134100"/>
            <a:ext cx="2400300" cy="1571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No correlation</a:t>
            </a:r>
            <a:endParaRPr lang="en-US" sz="1125" dirty="0"/>
          </a:p>
        </p:txBody>
      </p:sp>
      <p:sp>
        <p:nvSpPr>
          <p:cNvPr id="20" name="Text 8"/>
          <p:cNvSpPr/>
          <p:nvPr/>
        </p:nvSpPr>
        <p:spPr>
          <a:xfrm>
            <a:off x="1266825" y="1314450"/>
            <a:ext cx="5898803" cy="4268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Measures the statistical relationship between two or more variables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without manipulating any of them.</a:t>
            </a:r>
            <a:endParaRPr lang="en-US" sz="1200" dirty="0"/>
          </a:p>
        </p:txBody>
      </p:sp>
      <p:sp>
        <p:nvSpPr>
          <p:cNvPr id="21" name="Text 9"/>
          <p:cNvSpPr/>
          <p:nvPr/>
        </p:nvSpPr>
        <p:spPr>
          <a:xfrm>
            <a:off x="1266825" y="1809750"/>
            <a:ext cx="5898803" cy="4268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primary goal is to determine whether a relationship exists and to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describe its strength and direction using the correlation coefficient (r).</a:t>
            </a:r>
            <a:endParaRPr lang="en-US" sz="1200" dirty="0"/>
          </a:p>
        </p:txBody>
      </p:sp>
      <p:sp>
        <p:nvSpPr>
          <p:cNvPr id="22" name="Text 10"/>
          <p:cNvSpPr/>
          <p:nvPr/>
        </p:nvSpPr>
        <p:spPr>
          <a:xfrm>
            <a:off x="6991350" y="1733550"/>
            <a:ext cx="4872038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75"/>
              </a:lnSpc>
              <a:buNone/>
            </a:pPr>
            <a:r>
              <a:rPr lang="en-US" sz="112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principle states that inferring causal relationships from</a:t>
            </a:r>
            <a:pPr indent="0" marL="0">
              <a:lnSpc>
                <a:spcPts val="1575"/>
              </a:lnSpc>
              <a:buNone/>
            </a:pPr>
            <a:r>
              <a:rPr lang="en-US" sz="112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75"/>
              </a:lnSpc>
              <a:buNone/>
            </a:pPr>
            <a:r>
              <a:rPr lang="en-US" sz="112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correlational data is erroneous for two reasons:</a:t>
            </a:r>
            <a:endParaRPr lang="en-US" sz="1125" dirty="0"/>
          </a:p>
        </p:txBody>
      </p:sp>
      <p:sp>
        <p:nvSpPr>
          <p:cNvPr id="23" name="Text 11"/>
          <p:cNvSpPr/>
          <p:nvPr/>
        </p:nvSpPr>
        <p:spPr>
          <a:xfrm>
            <a:off x="6991350" y="2247900"/>
            <a:ext cx="5154811" cy="8536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Third Variable Problem: There may be an unmeasured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variable causing the observed relationship (e.g., hot weather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leads to increased ice cream sales AND increased crime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rates, but ice cream does not cause crime).</a:t>
            </a:r>
            <a:endParaRPr lang="en-US" sz="1200" dirty="0"/>
          </a:p>
        </p:txBody>
      </p:sp>
      <p:sp>
        <p:nvSpPr>
          <p:cNvPr id="24" name="Text 12"/>
          <p:cNvSpPr/>
          <p:nvPr/>
        </p:nvSpPr>
        <p:spPr>
          <a:xfrm>
            <a:off x="6991350" y="2981325"/>
            <a:ext cx="4861471" cy="6402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Directionality Problem: Even when a causal relationship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exists, correlation does not determine direction (i.e., it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cannot tell whether variable A causes B or B causes A).</a:t>
            </a:r>
            <a:endParaRPr lang="en-US" sz="1200" dirty="0"/>
          </a:p>
        </p:txBody>
      </p:sp>
      <p:sp>
        <p:nvSpPr>
          <p:cNvPr id="25" name="Text 13"/>
          <p:cNvSpPr/>
          <p:nvPr/>
        </p:nvSpPr>
        <p:spPr>
          <a:xfrm>
            <a:off x="1200150" y="3086100"/>
            <a:ext cx="2587823" cy="62879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Strength: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Close to 1.0 (e.g., 0.8 or -0.8) = Strong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relationship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Close to 0.5 = Moderate relationship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Close to 0 (e.g., 0.1) = Weak or no relationship</a:t>
            </a:r>
            <a:endParaRPr lang="en-US" sz="825" dirty="0"/>
          </a:p>
        </p:txBody>
      </p:sp>
      <p:sp>
        <p:nvSpPr>
          <p:cNvPr id="26" name="Text 14"/>
          <p:cNvSpPr/>
          <p:nvPr/>
        </p:nvSpPr>
        <p:spPr>
          <a:xfrm>
            <a:off x="3638550" y="3086100"/>
            <a:ext cx="2975521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Direction: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Positive correlation (+): As one variable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increases, the other increases.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Negative correlation (-): As one variable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increases, the other decreases.</a:t>
            </a:r>
            <a:endParaRPr lang="en-US" sz="1125" dirty="0"/>
          </a:p>
        </p:txBody>
      </p:sp>
      <p:sp>
        <p:nvSpPr>
          <p:cNvPr id="27" name="Text 15"/>
          <p:cNvSpPr/>
          <p:nvPr/>
        </p:nvSpPr>
        <p:spPr>
          <a:xfrm>
            <a:off x="4857750" y="4076700"/>
            <a:ext cx="1074390" cy="2058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540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Applied Examples:</a:t>
            </a:r>
            <a:pPr algn="ctr" indent="0" marL="0">
              <a:lnSpc>
                <a:spcPts val="540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540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Study hours and exam grades (positive correlation) •</a:t>
            </a:r>
            <a:pPr algn="ctr" indent="0" marL="0">
              <a:lnSpc>
                <a:spcPts val="540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540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TV watching hours and physical fitness (negative correlation) •</a:t>
            </a:r>
            <a:endParaRPr lang="en-US" sz="450" dirty="0"/>
          </a:p>
        </p:txBody>
      </p:sp>
      <p:sp>
        <p:nvSpPr>
          <p:cNvPr id="28" name="Text 16"/>
          <p:cNvSpPr/>
          <p:nvPr/>
        </p:nvSpPr>
        <p:spPr>
          <a:xfrm>
            <a:off x="6686550" y="5915025"/>
            <a:ext cx="5888236" cy="5941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Although correlational studies do not prove causation,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they remain valuable research tools. Discuss the circumstances in which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correlational design is appropriate or even superior to an experimental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design, taking into account ethical and practical constraints.</a:t>
            </a:r>
            <a:endParaRPr lang="en-US" sz="975" dirty="0"/>
          </a:p>
        </p:txBody>
      </p:sp>
      <p:sp>
        <p:nvSpPr>
          <p:cNvPr id="29" name="Text 17"/>
          <p:cNvSpPr/>
          <p:nvPr/>
        </p:nvSpPr>
        <p:spPr>
          <a:xfrm>
            <a:off x="838200" y="2628900"/>
            <a:ext cx="603498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75"/>
              </a:lnSpc>
              <a:buNone/>
            </a:pPr>
            <a:r>
              <a:rPr lang="en-US" sz="105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number ranging from -1.0 to +1.0 that describes the relationship between</a:t>
            </a:r>
            <a:pPr algn="ctr" indent="0" marL="0">
              <a:lnSpc>
                <a:spcPts val="1575"/>
              </a:lnSpc>
              <a:buNone/>
            </a:pPr>
            <a:r>
              <a:rPr lang="en-US" sz="105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75"/>
              </a:lnSpc>
              <a:buNone/>
            </a:pPr>
            <a:r>
              <a:rPr lang="en-US" sz="105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two variables.</a:t>
            </a:r>
            <a:endParaRPr lang="en-US" sz="10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0" y="1296144"/>
            <a:ext cx="572988" cy="56911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980" y="1289298"/>
            <a:ext cx="597396" cy="57596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0" y="1289298"/>
            <a:ext cx="585192" cy="582811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675" y="1296144"/>
            <a:ext cx="572988" cy="569119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157" y="1289298"/>
            <a:ext cx="609600" cy="57596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-1989787" y="190500"/>
            <a:ext cx="17007840" cy="33962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674"/>
              </a:lnSpc>
              <a:buNone/>
            </a:pPr>
            <a:r>
              <a:rPr lang="en-US" sz="2325" b="1" dirty="0">
                <a:solidFill>
                  <a:srgbClr val="0B21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Quantitative vs. Qualitative Research Approaches</a:t>
            </a:r>
            <a:endParaRPr lang="en-US" sz="2325" dirty="0"/>
          </a:p>
        </p:txBody>
      </p:sp>
      <p:sp>
        <p:nvSpPr>
          <p:cNvPr id="9" name="Text 1"/>
          <p:cNvSpPr/>
          <p:nvPr/>
        </p:nvSpPr>
        <p:spPr>
          <a:xfrm>
            <a:off x="3048000" y="1495425"/>
            <a:ext cx="456057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0B214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Quantitative Research</a:t>
            </a:r>
            <a:endParaRPr lang="en-US" sz="1425" dirty="0"/>
          </a:p>
        </p:txBody>
      </p:sp>
      <p:sp>
        <p:nvSpPr>
          <p:cNvPr id="10" name="Text 2"/>
          <p:cNvSpPr/>
          <p:nvPr/>
        </p:nvSpPr>
        <p:spPr>
          <a:xfrm>
            <a:off x="8515350" y="1495425"/>
            <a:ext cx="434340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0B214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Qualitative Research</a:t>
            </a:r>
            <a:endParaRPr lang="en-US" sz="1425" dirty="0"/>
          </a:p>
        </p:txBody>
      </p:sp>
      <p:sp>
        <p:nvSpPr>
          <p:cNvPr id="11" name="Text 3"/>
          <p:cNvSpPr/>
          <p:nvPr/>
        </p:nvSpPr>
        <p:spPr>
          <a:xfrm>
            <a:off x="1479649" y="6019800"/>
            <a:ext cx="531495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Goal: Testing vs. Exploration •</a:t>
            </a:r>
            <a:endParaRPr lang="en-US" sz="1125" dirty="0"/>
          </a:p>
        </p:txBody>
      </p:sp>
      <p:sp>
        <p:nvSpPr>
          <p:cNvPr id="12" name="Text 4"/>
          <p:cNvSpPr/>
          <p:nvPr/>
        </p:nvSpPr>
        <p:spPr>
          <a:xfrm>
            <a:off x="5105400" y="6019800"/>
            <a:ext cx="20574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0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Data: Numbers •</a:t>
            </a:r>
            <a:endParaRPr lang="en-US" sz="900" dirty="0"/>
          </a:p>
        </p:txBody>
      </p:sp>
      <p:sp>
        <p:nvSpPr>
          <p:cNvPr id="13" name="Text 5"/>
          <p:cNvSpPr/>
          <p:nvPr/>
        </p:nvSpPr>
        <p:spPr>
          <a:xfrm>
            <a:off x="5784026" y="6019800"/>
            <a:ext cx="5920740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5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Understandings vs. Words &amp; Meanings •</a:t>
            </a:r>
            <a:endParaRPr lang="en-US" sz="1050" dirty="0"/>
          </a:p>
        </p:txBody>
      </p:sp>
      <p:sp>
        <p:nvSpPr>
          <p:cNvPr id="14" name="Text 6"/>
          <p:cNvSpPr/>
          <p:nvPr/>
        </p:nvSpPr>
        <p:spPr>
          <a:xfrm>
            <a:off x="4446270" y="5781675"/>
            <a:ext cx="3566160" cy="1361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73"/>
              </a:lnSpc>
              <a:buNone/>
            </a:pPr>
            <a:r>
              <a:rPr lang="en-US" sz="975" b="1" dirty="0">
                <a:solidFill>
                  <a:srgbClr val="0B21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Comparison of Key Points</a:t>
            </a:r>
            <a:endParaRPr lang="en-US" sz="975" dirty="0"/>
          </a:p>
        </p:txBody>
      </p:sp>
      <p:sp>
        <p:nvSpPr>
          <p:cNvPr id="15" name="Text 7"/>
          <p:cNvSpPr/>
          <p:nvPr/>
        </p:nvSpPr>
        <p:spPr>
          <a:xfrm>
            <a:off x="1752079" y="6296025"/>
            <a:ext cx="4914900" cy="1047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825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Generalization: From sample to population •</a:t>
            </a:r>
            <a:endParaRPr lang="en-US" sz="750" dirty="0"/>
          </a:p>
        </p:txBody>
      </p:sp>
      <p:sp>
        <p:nvSpPr>
          <p:cNvPr id="16" name="Text 8"/>
          <p:cNvSpPr/>
          <p:nvPr/>
        </p:nvSpPr>
        <p:spPr>
          <a:xfrm>
            <a:off x="5529248" y="6296025"/>
            <a:ext cx="1188720" cy="1361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73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Validity</a:t>
            </a:r>
            <a:endParaRPr lang="en-US" sz="975" dirty="0"/>
          </a:p>
        </p:txBody>
      </p:sp>
      <p:sp>
        <p:nvSpPr>
          <p:cNvPr id="17" name="Text 9"/>
          <p:cNvSpPr/>
          <p:nvPr/>
        </p:nvSpPr>
        <p:spPr>
          <a:xfrm>
            <a:off x="5403949" y="6296025"/>
            <a:ext cx="6686550" cy="1361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73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Interpretive trustworthiness &amp; authenticity •</a:t>
            </a:r>
            <a:endParaRPr lang="en-US" sz="975" dirty="0"/>
          </a:p>
        </p:txBody>
      </p:sp>
      <p:sp>
        <p:nvSpPr>
          <p:cNvPr id="18" name="Text 10"/>
          <p:cNvSpPr/>
          <p:nvPr/>
        </p:nvSpPr>
        <p:spPr>
          <a:xfrm>
            <a:off x="2847975" y="676275"/>
            <a:ext cx="6265515" cy="4208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comprehensive philosophical and methodological comparison of two</a:t>
            </a:r>
            <a:pPr algn="ctr"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fundamental paradigms in psychological research</a:t>
            </a:r>
            <a:endParaRPr lang="en-US" sz="1275" dirty="0"/>
          </a:p>
        </p:txBody>
      </p:sp>
      <p:sp>
        <p:nvSpPr>
          <p:cNvPr id="19" name="Text 11"/>
          <p:cNvSpPr/>
          <p:nvPr/>
        </p:nvSpPr>
        <p:spPr>
          <a:xfrm>
            <a:off x="2592675" y="1962150"/>
            <a:ext cx="3120390" cy="1361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073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Philosophy &amp; Approach</a:t>
            </a:r>
            <a:endParaRPr lang="en-US" sz="975" dirty="0"/>
          </a:p>
        </p:txBody>
      </p:sp>
      <p:sp>
        <p:nvSpPr>
          <p:cNvPr id="20" name="Text 12"/>
          <p:cNvSpPr/>
          <p:nvPr/>
        </p:nvSpPr>
        <p:spPr>
          <a:xfrm>
            <a:off x="8820061" y="1962150"/>
            <a:ext cx="2880360" cy="12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Philosophy &amp; Approach</a:t>
            </a:r>
            <a:endParaRPr lang="en-US" sz="900" dirty="0"/>
          </a:p>
        </p:txBody>
      </p:sp>
      <p:sp>
        <p:nvSpPr>
          <p:cNvPr id="21" name="Text 13"/>
          <p:cNvSpPr/>
          <p:nvPr/>
        </p:nvSpPr>
        <p:spPr>
          <a:xfrm>
            <a:off x="3726150" y="3038475"/>
            <a:ext cx="1920240" cy="12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Nature of Data</a:t>
            </a:r>
            <a:endParaRPr lang="en-US" sz="900" dirty="0"/>
          </a:p>
        </p:txBody>
      </p:sp>
      <p:sp>
        <p:nvSpPr>
          <p:cNvPr id="22" name="Text 14"/>
          <p:cNvSpPr/>
          <p:nvPr/>
        </p:nvSpPr>
        <p:spPr>
          <a:xfrm>
            <a:off x="9585871" y="3038475"/>
            <a:ext cx="2057400" cy="12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Nature of Ditra</a:t>
            </a:r>
            <a:endParaRPr lang="en-US" sz="900" dirty="0"/>
          </a:p>
        </p:txBody>
      </p:sp>
      <p:sp>
        <p:nvSpPr>
          <p:cNvPr id="23" name="Text 15"/>
          <p:cNvSpPr/>
          <p:nvPr/>
        </p:nvSpPr>
        <p:spPr>
          <a:xfrm>
            <a:off x="3994666" y="3895725"/>
            <a:ext cx="1645920" cy="12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Methods Used</a:t>
            </a:r>
            <a:endParaRPr lang="en-US" sz="900" dirty="0"/>
          </a:p>
        </p:txBody>
      </p:sp>
      <p:sp>
        <p:nvSpPr>
          <p:cNvPr id="24" name="Text 16"/>
          <p:cNvSpPr/>
          <p:nvPr/>
        </p:nvSpPr>
        <p:spPr>
          <a:xfrm>
            <a:off x="9993630" y="3895725"/>
            <a:ext cx="1645920" cy="12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Methods Used</a:t>
            </a:r>
            <a:endParaRPr lang="en-US" sz="900" dirty="0"/>
          </a:p>
        </p:txBody>
      </p:sp>
      <p:sp>
        <p:nvSpPr>
          <p:cNvPr id="25" name="Text 17"/>
          <p:cNvSpPr/>
          <p:nvPr/>
        </p:nvSpPr>
        <p:spPr>
          <a:xfrm>
            <a:off x="3288893" y="4752975"/>
            <a:ext cx="2377440" cy="1361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073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Analysis Methods</a:t>
            </a:r>
            <a:endParaRPr lang="en-US" sz="975" dirty="0"/>
          </a:p>
        </p:txBody>
      </p:sp>
      <p:sp>
        <p:nvSpPr>
          <p:cNvPr id="26" name="Text 18"/>
          <p:cNvSpPr/>
          <p:nvPr/>
        </p:nvSpPr>
        <p:spPr>
          <a:xfrm>
            <a:off x="9465826" y="4752975"/>
            <a:ext cx="2194560" cy="12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Analysis Methods</a:t>
            </a:r>
            <a:endParaRPr lang="en-US" sz="900" dirty="0"/>
          </a:p>
        </p:txBody>
      </p:sp>
      <p:sp>
        <p:nvSpPr>
          <p:cNvPr id="27" name="Text 19"/>
          <p:cNvSpPr/>
          <p:nvPr/>
        </p:nvSpPr>
        <p:spPr>
          <a:xfrm>
            <a:off x="11502330" y="6534150"/>
            <a:ext cx="495300" cy="1238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75"/>
              </a:lnSpc>
              <a:buNone/>
            </a:pPr>
            <a:r>
              <a:rPr lang="en-US" sz="975" dirty="0">
                <a:solidFill>
                  <a:srgbClr val="7979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17</a:t>
            </a:r>
            <a:endParaRPr lang="en-US" sz="975" dirty="0"/>
          </a:p>
        </p:txBody>
      </p:sp>
      <p:sp>
        <p:nvSpPr>
          <p:cNvPr id="28" name="Text 20"/>
          <p:cNvSpPr/>
          <p:nvPr/>
        </p:nvSpPr>
        <p:spPr>
          <a:xfrm>
            <a:off x="2238375" y="2200275"/>
            <a:ext cx="3740348" cy="5941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Deductive approach starts with a specific hypothesis •</a:t>
            </a:r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Seeks to test existing theories •</a:t>
            </a:r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Aims to identify general laws of behavior •</a:t>
            </a:r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Focusses on objectivity and minimizing personal bias •</a:t>
            </a:r>
            <a:endParaRPr lang="en-US" sz="900" dirty="0"/>
          </a:p>
        </p:txBody>
      </p:sp>
      <p:sp>
        <p:nvSpPr>
          <p:cNvPr id="29" name="Text 21"/>
          <p:cNvSpPr/>
          <p:nvPr/>
        </p:nvSpPr>
        <p:spPr>
          <a:xfrm>
            <a:off x="7362825" y="2200275"/>
            <a:ext cx="4725293" cy="5941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Inductive approach starts with a broad exploratory question •</a:t>
            </a:r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Seeks to generate deep understanding and develop new theories •</a:t>
            </a:r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Aims for holistic understanding of phenomena in context •</a:t>
            </a:r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17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Acknowledges the researcher's role in interpretation and understanding •</a:t>
            </a:r>
            <a:endParaRPr lang="en-US" sz="900" dirty="0"/>
          </a:p>
        </p:txBody>
      </p:sp>
      <p:sp>
        <p:nvSpPr>
          <p:cNvPr id="30" name="Text 22"/>
          <p:cNvSpPr/>
          <p:nvPr/>
        </p:nvSpPr>
        <p:spPr>
          <a:xfrm>
            <a:off x="1571625" y="3276600"/>
            <a:ext cx="4473773" cy="4116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Numerical, measurable data •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Reaction times, test scores, measured ratings •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Variables that can be controlled and manipulated systematically •</a:t>
            </a:r>
            <a:endParaRPr lang="en-US" sz="900" dirty="0"/>
          </a:p>
        </p:txBody>
      </p:sp>
      <p:sp>
        <p:nvSpPr>
          <p:cNvPr id="31" name="Text 23"/>
          <p:cNvSpPr/>
          <p:nvPr/>
        </p:nvSpPr>
        <p:spPr>
          <a:xfrm>
            <a:off x="8067675" y="3276600"/>
            <a:ext cx="3949898" cy="4116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Non-numerical, meaning-rich data •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Interview transcripts, field notes, open-ended responses •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Lived experiences and personal meanings for participants •</a:t>
            </a:r>
            <a:endParaRPr lang="en-US" sz="900" dirty="0"/>
          </a:p>
        </p:txBody>
      </p:sp>
      <p:sp>
        <p:nvSpPr>
          <p:cNvPr id="32" name="Text 24"/>
          <p:cNvSpPr/>
          <p:nvPr/>
        </p:nvSpPr>
        <p:spPr>
          <a:xfrm>
            <a:off x="2705100" y="4086225"/>
            <a:ext cx="3227040" cy="4116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Controlled and quasi-experimental designs •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Large-scale correlational studies •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Structured surveys with closed-ended questions •</a:t>
            </a:r>
            <a:endParaRPr lang="en-US" sz="900" dirty="0"/>
          </a:p>
        </p:txBody>
      </p:sp>
      <p:sp>
        <p:nvSpPr>
          <p:cNvPr id="33" name="Text 25"/>
          <p:cNvSpPr/>
          <p:nvPr/>
        </p:nvSpPr>
        <p:spPr>
          <a:xfrm>
            <a:off x="9067800" y="4086225"/>
            <a:ext cx="2849761" cy="4116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In-depth and semi-structured interviews •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Focus groups and naturalistic observation •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Comprehensive case studies •</a:t>
            </a:r>
            <a:endParaRPr lang="en-US" sz="900" dirty="0"/>
          </a:p>
        </p:txBody>
      </p:sp>
      <p:sp>
        <p:nvSpPr>
          <p:cNvPr id="34" name="Text 26"/>
          <p:cNvSpPr/>
          <p:nvPr/>
        </p:nvSpPr>
        <p:spPr>
          <a:xfrm>
            <a:off x="2543175" y="4943475"/>
            <a:ext cx="3405188" cy="3772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90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Statistical analysis (t-tests, ANOVA, Correlation) •</a:t>
            </a:r>
            <a:pPr algn="r" indent="0" marL="0">
              <a:lnSpc>
                <a:spcPts val="990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90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Hypothesis testing and statistical significance •</a:t>
            </a:r>
            <a:pPr algn="r" indent="0" marL="0">
              <a:lnSpc>
                <a:spcPts val="990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90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Precise measurement of relationships and differences •</a:t>
            </a:r>
            <a:endParaRPr lang="en-US" sz="825" dirty="0"/>
          </a:p>
        </p:txBody>
      </p:sp>
      <p:sp>
        <p:nvSpPr>
          <p:cNvPr id="35" name="Text 27"/>
          <p:cNvSpPr/>
          <p:nvPr/>
        </p:nvSpPr>
        <p:spPr>
          <a:xfrm>
            <a:off x="8886825" y="4943475"/>
            <a:ext cx="3048893" cy="3772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90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Thematic analysis and pattern identification •</a:t>
            </a:r>
            <a:pPr algn="r" indent="0" marL="0">
              <a:lnSpc>
                <a:spcPts val="990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90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Content analysis and discourse analysis •</a:t>
            </a:r>
            <a:pPr algn="r" indent="0" marL="0">
              <a:lnSpc>
                <a:spcPts val="990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90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Interpretation of meanings and cultural contexts •</a:t>
            </a:r>
            <a:endParaRPr lang="en-US" sz="8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77" y="5698927"/>
            <a:ext cx="670471" cy="63088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73" y="4155877"/>
            <a:ext cx="694879" cy="64457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9969" y="2640211"/>
            <a:ext cx="707082" cy="637729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882" y="1392138"/>
            <a:ext cx="4315867" cy="2585442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2035507" y="190500"/>
            <a:ext cx="17099280" cy="3562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805"/>
              </a:lnSpc>
              <a:buNone/>
            </a:pPr>
            <a:r>
              <a:rPr lang="en-US" sz="2550" b="1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Mixed Methods Research &amp; Critical Evaluation</a:t>
            </a:r>
            <a:endParaRPr lang="en-US" sz="2550" dirty="0"/>
          </a:p>
        </p:txBody>
      </p:sp>
      <p:sp>
        <p:nvSpPr>
          <p:cNvPr id="8" name="Text 1"/>
          <p:cNvSpPr/>
          <p:nvPr/>
        </p:nvSpPr>
        <p:spPr>
          <a:xfrm>
            <a:off x="-143842" y="952500"/>
            <a:ext cx="7600950" cy="1991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68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Advantages, Criteria, &amp; Application</a:t>
            </a:r>
            <a:endParaRPr lang="en-US" sz="1425" dirty="0"/>
          </a:p>
        </p:txBody>
      </p:sp>
      <p:sp>
        <p:nvSpPr>
          <p:cNvPr id="9" name="Text 2"/>
          <p:cNvSpPr/>
          <p:nvPr/>
        </p:nvSpPr>
        <p:spPr>
          <a:xfrm>
            <a:off x="8468618" y="952500"/>
            <a:ext cx="48006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Foundations &amp; Designs</a:t>
            </a:r>
            <a:endParaRPr lang="en-US" sz="1500" dirty="0"/>
          </a:p>
        </p:txBody>
      </p:sp>
      <p:sp>
        <p:nvSpPr>
          <p:cNvPr id="10" name="Text 3"/>
          <p:cNvSpPr/>
          <p:nvPr/>
        </p:nvSpPr>
        <p:spPr>
          <a:xfrm>
            <a:off x="6686550" y="1428750"/>
            <a:ext cx="5731073" cy="47997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Foundations of Mixed Methods Research: Mixed methods</a:t>
            </a:r>
            <a:pPr algn="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research is grounded in the philosophy of pragmatism and can be</a:t>
            </a:r>
            <a:pPr algn="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implemented in various ways.</a:t>
            </a:r>
            <a:endParaRPr lang="en-US" sz="1050" dirty="0"/>
          </a:p>
        </p:txBody>
      </p:sp>
      <p:sp>
        <p:nvSpPr>
          <p:cNvPr id="11" name="Text 4"/>
          <p:cNvSpPr/>
          <p:nvPr/>
        </p:nvSpPr>
        <p:spPr>
          <a:xfrm>
            <a:off x="6686550" y="2628900"/>
            <a:ext cx="5228183" cy="6399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Exploratory Sequential Design: Begins with qualitative</a:t>
            </a:r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research to explore a phenomenon, then uses its findings to</a:t>
            </a:r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design a more precise quantitative study.</a:t>
            </a:r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Example: Studying social anxiety in adolescents.</a:t>
            </a:r>
            <a:endParaRPr lang="en-US" sz="1050" dirty="0"/>
          </a:p>
        </p:txBody>
      </p:sp>
      <p:sp>
        <p:nvSpPr>
          <p:cNvPr id="12" name="Text 5"/>
          <p:cNvSpPr/>
          <p:nvPr/>
        </p:nvSpPr>
        <p:spPr>
          <a:xfrm>
            <a:off x="6686550" y="4133850"/>
            <a:ext cx="5228183" cy="7426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Explanatory Sequential Design: Begins with collecting and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analysing quantitative data, then uses qualitative research to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interpret and deepen understanding of the statistical findings.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Example: A statistical study on declining academic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performance.</a:t>
            </a:r>
            <a:endParaRPr lang="en-US" sz="975" dirty="0"/>
          </a:p>
        </p:txBody>
      </p:sp>
      <p:sp>
        <p:nvSpPr>
          <p:cNvPr id="13" name="Text 6"/>
          <p:cNvSpPr/>
          <p:nvPr/>
        </p:nvSpPr>
        <p:spPr>
          <a:xfrm>
            <a:off x="6686550" y="5676900"/>
            <a:ext cx="5228183" cy="4455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Convergent Concurrent Design: Collects quantitative and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qualitative data simultaneously, then integrates the findings at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interpretation stage to provide a comprehensive picture.</a:t>
            </a:r>
            <a:endParaRPr lang="en-US" sz="975" dirty="0"/>
          </a:p>
        </p:txBody>
      </p:sp>
      <p:sp>
        <p:nvSpPr>
          <p:cNvPr id="14" name="Text 7"/>
          <p:cNvSpPr/>
          <p:nvPr/>
        </p:nvSpPr>
        <p:spPr>
          <a:xfrm>
            <a:off x="1200150" y="4038600"/>
            <a:ext cx="5385346" cy="7664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Strategic Advantages of Mixed Methods (Strategic Advantages):</a:t>
            </a:r>
            <a:pPr algn="ctr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Methodological Triangulation: Enhances credibility.</a:t>
            </a:r>
            <a:pPr algn="ctr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Integration: Provides comprehensive understanding.</a:t>
            </a:r>
            <a:pPr algn="ctr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Expansion: Allows exploration of different aspects.</a:t>
            </a:r>
            <a:pPr algn="ctr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Development: Enables improvement of subsequent phases.</a:t>
            </a:r>
            <a:endParaRPr lang="en-US" sz="1050" dirty="0"/>
          </a:p>
        </p:txBody>
      </p:sp>
      <p:sp>
        <p:nvSpPr>
          <p:cNvPr id="15" name="Text 8"/>
          <p:cNvSpPr/>
          <p:nvPr/>
        </p:nvSpPr>
        <p:spPr>
          <a:xfrm>
            <a:off x="590550" y="5067300"/>
            <a:ext cx="6055965" cy="4272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Selection Criteria for the Most Appropriate Method (Selection Criteria):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Consider the nature of the research question • Evaluate available resources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Identify the research goal</a:t>
            </a:r>
            <a:endParaRPr lang="en-US" sz="975" dirty="0"/>
          </a:p>
        </p:txBody>
      </p:sp>
      <p:sp>
        <p:nvSpPr>
          <p:cNvPr id="16" name="Text 9"/>
          <p:cNvSpPr/>
          <p:nvPr/>
        </p:nvSpPr>
        <p:spPr>
          <a:xfrm>
            <a:off x="962025" y="5886450"/>
            <a:ext cx="5311973" cy="7121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can mixed methods research benefit a study on a new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treatment for depression? What are the potential challenges in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integrating quantitative and qualitative data, and how can they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 overcome?</a:t>
            </a:r>
            <a:endParaRPr lang="en-US" sz="97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973" y="4937671"/>
            <a:ext cx="316855" cy="260598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984" y="4944517"/>
            <a:ext cx="475357" cy="253603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294" y="4930825"/>
            <a:ext cx="280392" cy="315367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275" y="1645890"/>
            <a:ext cx="5803255" cy="2866579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590550" y="76200"/>
            <a:ext cx="12101513" cy="7316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88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Analysing Classic Studies (Asch's Experiment): Application to</a:t>
            </a:r>
            <a:pPr algn="ctr" indent="0" marL="0">
              <a:lnSpc>
                <a:spcPts val="288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88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Formative Assessment — Bridging Theory and Critical Analysis</a:t>
            </a:r>
            <a:endParaRPr lang="en-US" sz="2400" dirty="0"/>
          </a:p>
        </p:txBody>
      </p:sp>
      <p:sp>
        <p:nvSpPr>
          <p:cNvPr id="8" name="Text 1"/>
          <p:cNvSpPr/>
          <p:nvPr/>
        </p:nvSpPr>
        <p:spPr>
          <a:xfrm>
            <a:off x="4275252" y="4514850"/>
            <a:ext cx="932688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Systematic Analysis Framework for Asch's Experiment</a:t>
            </a:r>
            <a:endParaRPr lang="en-US" sz="1200" dirty="0"/>
          </a:p>
        </p:txBody>
      </p:sp>
      <p:sp>
        <p:nvSpPr>
          <p:cNvPr id="9" name="Text 2"/>
          <p:cNvSpPr/>
          <p:nvPr/>
        </p:nvSpPr>
        <p:spPr>
          <a:xfrm>
            <a:off x="228540" y="6048375"/>
            <a:ext cx="24003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?</a:t>
            </a:r>
            <a:endParaRPr lang="en-US" sz="1575" dirty="0"/>
          </a:p>
        </p:txBody>
      </p:sp>
      <p:sp>
        <p:nvSpPr>
          <p:cNvPr id="10" name="Text 3"/>
          <p:cNvSpPr/>
          <p:nvPr/>
        </p:nvSpPr>
        <p:spPr>
          <a:xfrm>
            <a:off x="6216476" y="6048375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?</a:t>
            </a:r>
            <a:endParaRPr lang="en-US" sz="3000" dirty="0"/>
          </a:p>
        </p:txBody>
      </p:sp>
      <p:sp>
        <p:nvSpPr>
          <p:cNvPr id="11" name="Text 4"/>
          <p:cNvSpPr/>
          <p:nvPr/>
        </p:nvSpPr>
        <p:spPr>
          <a:xfrm>
            <a:off x="4619625" y="4924425"/>
            <a:ext cx="1550640" cy="47997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Method</a:t>
            </a:r>
            <a:pPr algn="l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algn="l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(Research Method</a:t>
            </a:r>
            <a:pPr algn="l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algn="l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&amp; Justification)</a:t>
            </a:r>
            <a:endParaRPr lang="en-US" sz="1050" dirty="0"/>
          </a:p>
        </p:txBody>
      </p:sp>
      <p:sp>
        <p:nvSpPr>
          <p:cNvPr id="12" name="Text 5"/>
          <p:cNvSpPr/>
          <p:nvPr/>
        </p:nvSpPr>
        <p:spPr>
          <a:xfrm>
            <a:off x="6324600" y="4924425"/>
            <a:ext cx="2053530" cy="2744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Data</a:t>
            </a:r>
            <a:pPr algn="l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(Quantitative &amp; Qualitative)</a:t>
            </a:r>
            <a:endParaRPr lang="en-US" sz="900" dirty="0"/>
          </a:p>
        </p:txBody>
      </p:sp>
      <p:sp>
        <p:nvSpPr>
          <p:cNvPr id="13" name="Text 6"/>
          <p:cNvSpPr/>
          <p:nvPr/>
        </p:nvSpPr>
        <p:spPr>
          <a:xfrm>
            <a:off x="8515350" y="4924425"/>
            <a:ext cx="1864965" cy="2744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Findings</a:t>
            </a:r>
            <a:pPr algn="l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algn="l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(Theoretical Implications)</a:t>
            </a:r>
            <a:endParaRPr lang="en-US" sz="900" dirty="0"/>
          </a:p>
        </p:txBody>
      </p:sp>
      <p:sp>
        <p:nvSpPr>
          <p:cNvPr id="14" name="Text 7"/>
          <p:cNvSpPr/>
          <p:nvPr/>
        </p:nvSpPr>
        <p:spPr>
          <a:xfrm>
            <a:off x="10410825" y="4924425"/>
            <a:ext cx="1749623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Ethics</a:t>
            </a:r>
            <a:pPr algn="l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algn="l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(Dilemmas &amp; Evaluation)</a:t>
            </a:r>
            <a:endParaRPr lang="en-US" sz="825" dirty="0"/>
          </a:p>
        </p:txBody>
      </p:sp>
      <p:sp>
        <p:nvSpPr>
          <p:cNvPr id="15" name="Text 8"/>
          <p:cNvSpPr/>
          <p:nvPr/>
        </p:nvSpPr>
        <p:spPr>
          <a:xfrm>
            <a:off x="-1197769" y="1666875"/>
            <a:ext cx="6686550" cy="1485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Identifying &amp; Justifying the Research Method:</a:t>
            </a:r>
            <a:endParaRPr lang="en-US" sz="975" dirty="0"/>
          </a:p>
        </p:txBody>
      </p:sp>
      <p:sp>
        <p:nvSpPr>
          <p:cNvPr id="16" name="Text 9"/>
          <p:cNvSpPr/>
          <p:nvPr/>
        </p:nvSpPr>
        <p:spPr>
          <a:xfrm>
            <a:off x="-1121628" y="2867025"/>
            <a:ext cx="6240780" cy="1485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Analysing Quantitative &amp; Qualitative Data:</a:t>
            </a:r>
            <a:endParaRPr lang="en-US" sz="975" dirty="0"/>
          </a:p>
        </p:txBody>
      </p:sp>
      <p:sp>
        <p:nvSpPr>
          <p:cNvPr id="17" name="Text 10"/>
          <p:cNvSpPr/>
          <p:nvPr/>
        </p:nvSpPr>
        <p:spPr>
          <a:xfrm>
            <a:off x="-1030635" y="3829050"/>
            <a:ext cx="5943600" cy="1485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Key Findings &amp; Theoretical Implications:</a:t>
            </a:r>
            <a:endParaRPr lang="en-US" sz="975" dirty="0"/>
          </a:p>
        </p:txBody>
      </p:sp>
      <p:sp>
        <p:nvSpPr>
          <p:cNvPr id="18" name="Text 11"/>
          <p:cNvSpPr/>
          <p:nvPr/>
        </p:nvSpPr>
        <p:spPr>
          <a:xfrm>
            <a:off x="-1194926" y="4781550"/>
            <a:ext cx="6240780" cy="1599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Ethical Dilemmas &amp; Critical Evaluation:</a:t>
            </a:r>
            <a:endParaRPr lang="en-US" sz="1050" dirty="0"/>
          </a:p>
        </p:txBody>
      </p:sp>
      <p:sp>
        <p:nvSpPr>
          <p:cNvPr id="19" name="Text 12"/>
          <p:cNvSpPr/>
          <p:nvPr/>
        </p:nvSpPr>
        <p:spPr>
          <a:xfrm>
            <a:off x="771525" y="6019800"/>
            <a:ext cx="5783461" cy="4607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Application to Formative Assessment: This analysis shows students the precise</a:t>
            </a:r>
            <a:pPr algn="l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framework required in their task, emphasising the need to go beyond superficial</a:t>
            </a:r>
            <a:pPr algn="l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descriptive analysis and reach critical evaluation that links methodology to findings</a:t>
            </a:r>
            <a:pPr algn="l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and ethical implications.</a:t>
            </a:r>
            <a:endParaRPr lang="en-US" sz="825" dirty="0"/>
          </a:p>
        </p:txBody>
      </p:sp>
      <p:sp>
        <p:nvSpPr>
          <p:cNvPr id="20" name="Text 13"/>
          <p:cNvSpPr/>
          <p:nvPr/>
        </p:nvSpPr>
        <p:spPr>
          <a:xfrm>
            <a:off x="6686550" y="6019800"/>
            <a:ext cx="5835848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Discussion Prompt: How would you design a modified study to investigate the</a:t>
            </a:r>
            <a:pPr algn="l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same phenomenon of social pressure while adhering to modern ethical</a:t>
            </a:r>
            <a:pPr algn="l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standards? What methodological compromises might be necessary and how</a:t>
            </a:r>
            <a:pPr algn="l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would they affect the strength of conclusions?</a:t>
            </a:r>
            <a:endParaRPr lang="en-US" sz="900" dirty="0"/>
          </a:p>
        </p:txBody>
      </p:sp>
      <p:sp>
        <p:nvSpPr>
          <p:cNvPr id="21" name="Text 14"/>
          <p:cNvSpPr/>
          <p:nvPr/>
        </p:nvSpPr>
        <p:spPr>
          <a:xfrm>
            <a:off x="590550" y="1009650"/>
            <a:ext cx="12552015" cy="4268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This session represents a bridge between theory and application. Asch's experiment is not merely a historical study — it is an ideal</a:t>
            </a:r>
            <a:pPr algn="ctr"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68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model demonstrating how to apply the critical analysis framework required in the formative assessment.</a:t>
            </a:r>
            <a:endParaRPr lang="en-US" sz="1200" dirty="0"/>
          </a:p>
        </p:txBody>
      </p:sp>
      <p:sp>
        <p:nvSpPr>
          <p:cNvPr id="22" name="Text 15"/>
          <p:cNvSpPr/>
          <p:nvPr/>
        </p:nvSpPr>
        <p:spPr>
          <a:xfrm>
            <a:off x="285750" y="1905000"/>
            <a:ext cx="4976813" cy="62879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Asch's study is a true experiment with experimental design elements.</a:t>
            </a:r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IV: The confederates' consensus on a wrong answer.</a:t>
            </a:r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DV: The real participant's conformity behaviour.</a:t>
            </a:r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 control group was used, demonstrating the task was very simple without</a:t>
            </a:r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social pressure.</a:t>
            </a:r>
            <a:endParaRPr lang="en-US" sz="900" dirty="0"/>
          </a:p>
        </p:txBody>
      </p:sp>
      <p:sp>
        <p:nvSpPr>
          <p:cNvPr id="23" name="Text 16"/>
          <p:cNvSpPr/>
          <p:nvPr/>
        </p:nvSpPr>
        <p:spPr>
          <a:xfrm>
            <a:off x="285750" y="3105150"/>
            <a:ext cx="5071021" cy="40853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Asch collected quantitative data (37% of trials in which participants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conformed to the wrong answer) and qualitative data (post-experiment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interviews to understand psychological motivations).</a:t>
            </a:r>
            <a:endParaRPr lang="en-US" sz="975" dirty="0"/>
          </a:p>
        </p:txBody>
      </p:sp>
      <p:sp>
        <p:nvSpPr>
          <p:cNvPr id="24" name="Text 17"/>
          <p:cNvSpPr/>
          <p:nvPr/>
        </p:nvSpPr>
        <p:spPr>
          <a:xfrm>
            <a:off x="285750" y="4057650"/>
            <a:ext cx="4819650" cy="54471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Findings reveal individuals' willingness to abandon their perceptual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judgement under the pressure of social consensus. Reveals the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fundamental power of normative social influence on human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behaviour.</a:t>
            </a:r>
            <a:endParaRPr lang="en-US" sz="975" dirty="0"/>
          </a:p>
        </p:txBody>
      </p:sp>
      <p:sp>
        <p:nvSpPr>
          <p:cNvPr id="25" name="Text 18"/>
          <p:cNvSpPr/>
          <p:nvPr/>
        </p:nvSpPr>
        <p:spPr>
          <a:xfrm>
            <a:off x="285750" y="5019675"/>
            <a:ext cx="4735711" cy="54471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central ethical issue is systematic deception — participants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did not know the true purpose of the study, leading to notable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psychological distress (anxiety and hesitation). Questions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whether the psychological harm is justified by the scientific value.</a:t>
            </a:r>
            <a:endParaRPr lang="en-US" sz="975" dirty="0"/>
          </a:p>
        </p:txBody>
      </p:sp>
      <p:sp>
        <p:nvSpPr>
          <p:cNvPr id="26" name="Text 19"/>
          <p:cNvSpPr/>
          <p:nvPr/>
        </p:nvSpPr>
        <p:spPr>
          <a:xfrm>
            <a:off x="4619625" y="5467350"/>
            <a:ext cx="163443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True experiment, control</a:t>
            </a:r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groups, justification.</a:t>
            </a:r>
            <a:endParaRPr lang="en-US" sz="900" dirty="0"/>
          </a:p>
        </p:txBody>
      </p:sp>
      <p:sp>
        <p:nvSpPr>
          <p:cNvPr id="27" name="Text 20"/>
          <p:cNvSpPr/>
          <p:nvPr/>
        </p:nvSpPr>
        <p:spPr>
          <a:xfrm>
            <a:off x="6324600" y="5467350"/>
            <a:ext cx="2252663" cy="2303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907"/>
              </a:lnSpc>
              <a:buNone/>
            </a:pPr>
            <a:r>
              <a:rPr lang="en-US" sz="82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37% conformity rate, normative social</a:t>
            </a:r>
            <a:pPr algn="l" indent="0" marL="0">
              <a:lnSpc>
                <a:spcPts val="907"/>
              </a:lnSpc>
              <a:buNone/>
            </a:pPr>
            <a:r>
              <a:rPr lang="en-US" sz="82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07"/>
              </a:lnSpc>
              <a:buNone/>
            </a:pPr>
            <a:r>
              <a:rPr lang="en-US" sz="82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pressure, power of consensus.</a:t>
            </a:r>
            <a:endParaRPr lang="en-US" sz="825" dirty="0"/>
          </a:p>
        </p:txBody>
      </p:sp>
      <p:sp>
        <p:nvSpPr>
          <p:cNvPr id="28" name="Text 21"/>
          <p:cNvSpPr/>
          <p:nvPr/>
        </p:nvSpPr>
        <p:spPr>
          <a:xfrm>
            <a:off x="8515350" y="5467350"/>
            <a:ext cx="1697236" cy="2303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907"/>
              </a:lnSpc>
              <a:buNone/>
            </a:pPr>
            <a:r>
              <a:rPr lang="en-US" sz="82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37% conformity rate,</a:t>
            </a:r>
            <a:pPr algn="l" indent="0" marL="0">
              <a:lnSpc>
                <a:spcPts val="907"/>
              </a:lnSpc>
              <a:buNone/>
            </a:pPr>
            <a:r>
              <a:rPr lang="en-US" sz="82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07"/>
              </a:lnSpc>
              <a:buNone/>
            </a:pPr>
            <a:r>
              <a:rPr lang="en-US" sz="825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post-experiment interviews.</a:t>
            </a:r>
            <a:endParaRPr lang="en-US" sz="825" dirty="0"/>
          </a:p>
        </p:txBody>
      </p:sp>
      <p:sp>
        <p:nvSpPr>
          <p:cNvPr id="29" name="Text 22"/>
          <p:cNvSpPr/>
          <p:nvPr/>
        </p:nvSpPr>
        <p:spPr>
          <a:xfrm>
            <a:off x="10410825" y="5467350"/>
            <a:ext cx="1508671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Systematic deception,</a:t>
            </a:r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psychological distress.</a:t>
            </a:r>
            <a:endParaRPr lang="en-US" sz="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494" y="5321796"/>
            <a:ext cx="1194792" cy="692646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482" y="4875907"/>
            <a:ext cx="633859" cy="52804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459" y="2859732"/>
            <a:ext cx="1194792" cy="47312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0996" y="1824186"/>
            <a:ext cx="560784" cy="575965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459" y="2496294"/>
            <a:ext cx="609600" cy="473125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698" y="5877223"/>
            <a:ext cx="597396" cy="630882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8290" y="4889748"/>
            <a:ext cx="609600" cy="644575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8290" y="3758059"/>
            <a:ext cx="609600" cy="500509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2698" y="1933873"/>
            <a:ext cx="560784" cy="562273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533400" y="400050"/>
            <a:ext cx="13921740" cy="3287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88"/>
              </a:lnSpc>
              <a:buNone/>
            </a:pPr>
            <a:r>
              <a:rPr lang="en-US" sz="2175" b="1" dirty="0">
                <a:solidFill>
                  <a:srgbClr val="37609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Data Collection Techniques &amp; Pilot Studies</a:t>
            </a:r>
            <a:endParaRPr lang="en-US" sz="2175" dirty="0"/>
          </a:p>
        </p:txBody>
      </p:sp>
      <p:sp>
        <p:nvSpPr>
          <p:cNvPr id="13" name="Text 1"/>
          <p:cNvSpPr/>
          <p:nvPr/>
        </p:nvSpPr>
        <p:spPr>
          <a:xfrm>
            <a:off x="8160514" y="3724275"/>
            <a:ext cx="226314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Pilot Study</a:t>
            </a:r>
            <a:endParaRPr lang="en-US" sz="1350" dirty="0"/>
          </a:p>
        </p:txBody>
      </p:sp>
      <p:sp>
        <p:nvSpPr>
          <p:cNvPr id="14" name="Text 2"/>
          <p:cNvSpPr/>
          <p:nvPr/>
        </p:nvSpPr>
        <p:spPr>
          <a:xfrm>
            <a:off x="7362825" y="2152650"/>
            <a:ext cx="217170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Interviews</a:t>
            </a:r>
            <a:endParaRPr lang="en-US" sz="1425" dirty="0"/>
          </a:p>
        </p:txBody>
      </p:sp>
      <p:sp>
        <p:nvSpPr>
          <p:cNvPr id="15" name="Text 3"/>
          <p:cNvSpPr/>
          <p:nvPr/>
        </p:nvSpPr>
        <p:spPr>
          <a:xfrm>
            <a:off x="10201275" y="2524125"/>
            <a:ext cx="2880360" cy="2040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Questionnaires</a:t>
            </a:r>
            <a:endParaRPr lang="en-US" sz="1350" dirty="0"/>
          </a:p>
        </p:txBody>
      </p:sp>
      <p:sp>
        <p:nvSpPr>
          <p:cNvPr id="16" name="Text 4"/>
          <p:cNvSpPr/>
          <p:nvPr/>
        </p:nvSpPr>
        <p:spPr>
          <a:xfrm>
            <a:off x="8515350" y="4991100"/>
            <a:ext cx="4080510" cy="1927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17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Observation Schedules</a:t>
            </a:r>
            <a:endParaRPr lang="en-US" sz="1275" dirty="0"/>
          </a:p>
        </p:txBody>
      </p:sp>
      <p:sp>
        <p:nvSpPr>
          <p:cNvPr id="17" name="Text 5"/>
          <p:cNvSpPr/>
          <p:nvPr/>
        </p:nvSpPr>
        <p:spPr>
          <a:xfrm>
            <a:off x="4210050" y="1924050"/>
            <a:ext cx="2880360" cy="2040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Questionnaires</a:t>
            </a:r>
            <a:endParaRPr lang="en-US" sz="1350" dirty="0"/>
          </a:p>
        </p:txBody>
      </p:sp>
      <p:sp>
        <p:nvSpPr>
          <p:cNvPr id="18" name="Text 6"/>
          <p:cNvSpPr/>
          <p:nvPr/>
        </p:nvSpPr>
        <p:spPr>
          <a:xfrm>
            <a:off x="4552950" y="3829050"/>
            <a:ext cx="217170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Interviews</a:t>
            </a:r>
            <a:endParaRPr lang="en-US" sz="1425" dirty="0"/>
          </a:p>
        </p:txBody>
      </p:sp>
      <p:sp>
        <p:nvSpPr>
          <p:cNvPr id="19" name="Text 7"/>
          <p:cNvSpPr/>
          <p:nvPr/>
        </p:nvSpPr>
        <p:spPr>
          <a:xfrm>
            <a:off x="3552825" y="4848225"/>
            <a:ext cx="4320540" cy="2040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Observation Schedules</a:t>
            </a:r>
            <a:endParaRPr lang="en-US" sz="1350" dirty="0"/>
          </a:p>
        </p:txBody>
      </p:sp>
      <p:sp>
        <p:nvSpPr>
          <p:cNvPr id="20" name="Text 8"/>
          <p:cNvSpPr/>
          <p:nvPr/>
        </p:nvSpPr>
        <p:spPr>
          <a:xfrm>
            <a:off x="714375" y="1152525"/>
            <a:ext cx="6275933" cy="5831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session focuses on the practical side of data collection, exploring •</a:t>
            </a:r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specific tools researchers use to gather information. The choice of tool</a:t>
            </a:r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must align with the research question and overall study design.</a:t>
            </a:r>
            <a:endParaRPr lang="en-US" sz="1275" dirty="0"/>
          </a:p>
        </p:txBody>
      </p:sp>
      <p:sp>
        <p:nvSpPr>
          <p:cNvPr id="21" name="Text 9"/>
          <p:cNvSpPr/>
          <p:nvPr/>
        </p:nvSpPr>
        <p:spPr>
          <a:xfrm>
            <a:off x="466725" y="2200275"/>
            <a:ext cx="5773043" cy="54411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Basic tool consisting of a set of written questions to obtain information from respondents:</a:t>
            </a:r>
            <a:pPr algn="ctr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Closed-ended questions: Provide pre-defined answer options (e.g., multiple choice, Yes/No).</a:t>
            </a:r>
            <a:pPr algn="ctr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Common Likert scales where respondents rate their agreement from 'Strongly Agree' to</a:t>
            </a:r>
            <a:pPr algn="ctr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071"/>
              </a:lnSpc>
              <a:buNone/>
            </a:pPr>
            <a:r>
              <a:rPr lang="en-US" sz="9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'Strongly Disagree'.</a:t>
            </a:r>
            <a:endParaRPr lang="en-US" sz="900" dirty="0"/>
          </a:p>
        </p:txBody>
      </p:sp>
      <p:sp>
        <p:nvSpPr>
          <p:cNvPr id="22" name="Text 10"/>
          <p:cNvSpPr/>
          <p:nvPr/>
        </p:nvSpPr>
        <p:spPr>
          <a:xfrm>
            <a:off x="466725" y="2867025"/>
            <a:ext cx="5741640" cy="3173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Open-ended questions: Allow respondents to answer in their own words, providing</a:t>
            </a:r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rich and in-depth data.</a:t>
            </a:r>
            <a:endParaRPr lang="en-US" sz="1050" dirty="0"/>
          </a:p>
        </p:txBody>
      </p:sp>
      <p:sp>
        <p:nvSpPr>
          <p:cNvPr id="23" name="Text 11"/>
          <p:cNvSpPr/>
          <p:nvPr/>
        </p:nvSpPr>
        <p:spPr>
          <a:xfrm>
            <a:off x="466725" y="3228975"/>
            <a:ext cx="5741640" cy="3173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Principles of effective design: Questions must be clear, unambiguous, neutral, •</a:t>
            </a:r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avoiding double-barreled questions and leading questions that bias the response.</a:t>
            </a:r>
            <a:endParaRPr lang="en-US" sz="1050" dirty="0"/>
          </a:p>
        </p:txBody>
      </p:sp>
      <p:sp>
        <p:nvSpPr>
          <p:cNvPr id="24" name="Text 12"/>
          <p:cNvSpPr/>
          <p:nvPr/>
        </p:nvSpPr>
        <p:spPr>
          <a:xfrm>
            <a:off x="466725" y="3962400"/>
            <a:ext cx="5647283" cy="3628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Structured conversations between researcher and participant to gather</a:t>
            </a:r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in-depth information:</a:t>
            </a:r>
            <a:endParaRPr lang="en-US" sz="1200" dirty="0"/>
          </a:p>
        </p:txBody>
      </p:sp>
      <p:sp>
        <p:nvSpPr>
          <p:cNvPr id="25" name="Text 13"/>
          <p:cNvSpPr/>
          <p:nvPr/>
        </p:nvSpPr>
        <p:spPr>
          <a:xfrm>
            <a:off x="466725" y="4333875"/>
            <a:ext cx="5741640" cy="4420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Structured: Specific questions in a fixed order, ensuring consistency among participants. •</a:t>
            </a:r>
            <a:pPr algn="ctr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Semi-structured: Guided conversation allowing for exploration and flexibility in flow. •</a:t>
            </a:r>
            <a:pPr algn="ctr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open-ended questions.</a:t>
            </a:r>
            <a:endParaRPr lang="en-US" sz="975" dirty="0"/>
          </a:p>
        </p:txBody>
      </p:sp>
      <p:sp>
        <p:nvSpPr>
          <p:cNvPr id="26" name="Text 14"/>
          <p:cNvSpPr/>
          <p:nvPr/>
        </p:nvSpPr>
        <p:spPr>
          <a:xfrm>
            <a:off x="466725" y="5067300"/>
            <a:ext cx="5668268" cy="3628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Strenized conversations between researcher and participant to gather</a:t>
            </a:r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in-depth information:</a:t>
            </a:r>
            <a:endParaRPr lang="en-US" sz="1200" dirty="0"/>
          </a:p>
        </p:txBody>
      </p:sp>
      <p:sp>
        <p:nvSpPr>
          <p:cNvPr id="27" name="Text 15"/>
          <p:cNvSpPr/>
          <p:nvPr/>
        </p:nvSpPr>
        <p:spPr>
          <a:xfrm>
            <a:off x="466725" y="5429250"/>
            <a:ext cx="5668268" cy="294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Recording systems: Taking event samples (counting consistency or target behaviours.</a:t>
            </a:r>
            <a:pPr algn="ctr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Unstructured: Informal dialogue providing a flexible framework and flexibility in flow.</a:t>
            </a:r>
            <a:endParaRPr lang="en-US" sz="975" dirty="0"/>
          </a:p>
        </p:txBody>
      </p:sp>
      <p:sp>
        <p:nvSpPr>
          <p:cNvPr id="28" name="Text 16"/>
          <p:cNvSpPr/>
          <p:nvPr/>
        </p:nvSpPr>
        <p:spPr>
          <a:xfrm>
            <a:off x="466725" y="5934075"/>
            <a:ext cx="5647283" cy="63460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Systematic templates for recording behaviour in observational research:</a:t>
            </a:r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Defining behaviours: Place clear and specific definitions for target behaviours.</a:t>
            </a:r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Recording systems: Taking event samples (counting frequencies) or taking time</a:t>
            </a:r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19191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samples (recording in specific intervals).</a:t>
            </a:r>
            <a:endParaRPr lang="en-US" sz="1050" dirty="0"/>
          </a:p>
        </p:txBody>
      </p:sp>
      <p:sp>
        <p:nvSpPr>
          <p:cNvPr id="29" name="Text 17"/>
          <p:cNvSpPr/>
          <p:nvPr/>
        </p:nvSpPr>
        <p:spPr>
          <a:xfrm>
            <a:off x="7058025" y="2933700"/>
            <a:ext cx="796230" cy="4455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Rabia •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Rabia new •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Rabia yré •</a:t>
            </a:r>
            <a:endParaRPr lang="en-US" sz="97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984" y="3134023"/>
            <a:ext cx="5522863" cy="2880271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96" y="4773067"/>
            <a:ext cx="5583882" cy="1563588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92" y="1350913"/>
            <a:ext cx="5583882" cy="3051721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810375" y="190500"/>
            <a:ext cx="11109960" cy="3059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410"/>
              </a:lnSpc>
              <a:buNone/>
            </a:pPr>
            <a:r>
              <a:rPr lang="en-US" sz="2025" b="1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Descriptive Statistics in Pusheiligo</a:t>
            </a:r>
            <a:endParaRPr lang="en-US" sz="2025" dirty="0"/>
          </a:p>
        </p:txBody>
      </p:sp>
      <p:sp>
        <p:nvSpPr>
          <p:cNvPr id="7" name="Text 1"/>
          <p:cNvSpPr/>
          <p:nvPr/>
        </p:nvSpPr>
        <p:spPr>
          <a:xfrm>
            <a:off x="2828880" y="647700"/>
            <a:ext cx="4309110" cy="12263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65"/>
              </a:lnSpc>
              <a:buNone/>
            </a:pPr>
            <a:r>
              <a:rPr lang="en-US" sz="975" b="1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Visual Representation of Data</a:t>
            </a:r>
            <a:endParaRPr lang="en-US" sz="975" dirty="0"/>
          </a:p>
        </p:txBody>
      </p:sp>
      <p:sp>
        <p:nvSpPr>
          <p:cNvPr id="8" name="Text 2"/>
          <p:cNvSpPr/>
          <p:nvPr/>
        </p:nvSpPr>
        <p:spPr>
          <a:xfrm>
            <a:off x="7930515" y="1495425"/>
            <a:ext cx="4309110" cy="12263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65"/>
              </a:lnSpc>
              <a:buNone/>
            </a:pPr>
            <a:r>
              <a:rPr lang="en-US" sz="975" b="1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Measures of Central Tendency:</a:t>
            </a:r>
            <a:endParaRPr lang="en-US" sz="975" dirty="0"/>
          </a:p>
        </p:txBody>
      </p:sp>
      <p:sp>
        <p:nvSpPr>
          <p:cNvPr id="9" name="Text 3"/>
          <p:cNvSpPr/>
          <p:nvPr/>
        </p:nvSpPr>
        <p:spPr>
          <a:xfrm>
            <a:off x="1602551" y="4514850"/>
            <a:ext cx="3291840" cy="1131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891"/>
              </a:lnSpc>
              <a:buNone/>
            </a:pPr>
            <a:r>
              <a:rPr lang="en-US" sz="900" b="1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When to Use Each Measure</a:t>
            </a:r>
            <a:endParaRPr lang="en-US" sz="900" dirty="0"/>
          </a:p>
        </p:txBody>
      </p:sp>
      <p:sp>
        <p:nvSpPr>
          <p:cNvPr id="10" name="Text 4"/>
          <p:cNvSpPr/>
          <p:nvPr/>
        </p:nvSpPr>
        <p:spPr>
          <a:xfrm>
            <a:off x="6419850" y="704850"/>
            <a:ext cx="6275933" cy="74116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Descriptive statistics represent the foundational stage of data analysis, transforming</a:t>
            </a:r>
            <a:pPr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raw numbers into meaningful stories. They provide the necessary tools to</a:t>
            </a:r>
            <a:pPr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summarize and understand the key characteristics of a dataset without drawing</a:t>
            </a:r>
            <a:pPr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conclusions that go beyond the data studied.</a:t>
            </a:r>
            <a:endParaRPr lang="en-US" sz="1050" dirty="0"/>
          </a:p>
        </p:txBody>
      </p:sp>
      <p:sp>
        <p:nvSpPr>
          <p:cNvPr id="11" name="Text 5"/>
          <p:cNvSpPr/>
          <p:nvPr/>
        </p:nvSpPr>
        <p:spPr>
          <a:xfrm>
            <a:off x="285750" y="809625"/>
            <a:ext cx="6307336" cy="4768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Frequency histograms transform simbers into a visual image that reveals the drale of the erryrotion</a:t>
            </a:r>
            <a:pPr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dllira patterns. Used to identify the nature of the erryrotion — whether it is normally, skewed,</a:t>
            </a:r>
            <a:pPr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or multimodal.</a:t>
            </a:r>
            <a:endParaRPr lang="en-US" sz="900" dirty="0"/>
          </a:p>
        </p:txBody>
      </p:sp>
      <p:sp>
        <p:nvSpPr>
          <p:cNvPr id="12" name="Text 6"/>
          <p:cNvSpPr/>
          <p:nvPr/>
        </p:nvSpPr>
        <p:spPr>
          <a:xfrm>
            <a:off x="6638925" y="1905000"/>
            <a:ext cx="5898803" cy="55587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Mean: The gaon of pares nawked by the seed of the parie. Most commonly •</a:t>
            </a:r>
            <a:pPr algn="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assutal to threat in Psychigical research, but sums is highly cumulate to</a:t>
            </a:r>
            <a:pPr algn="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outliers.</a:t>
            </a:r>
            <a:endParaRPr lang="en-US" sz="1050" dirty="0"/>
          </a:p>
        </p:txBody>
      </p:sp>
      <p:sp>
        <p:nvSpPr>
          <p:cNvPr id="13" name="Text 7"/>
          <p:cNvSpPr/>
          <p:nvPr/>
        </p:nvSpPr>
        <p:spPr>
          <a:xfrm>
            <a:off x="6600825" y="2524125"/>
            <a:ext cx="5940623" cy="55587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Median: The vare that pauids the ortidant olitra wil urtoor englaut reawais. •</a:t>
            </a:r>
            <a:pPr algn="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zoof rastilan uniead to extreme pares, allowed it, making it used to mem the</a:t>
            </a:r>
            <a:pPr algn="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erryrotion is skkeed.</a:t>
            </a:r>
            <a:endParaRPr lang="en-US" sz="1050" dirty="0"/>
          </a:p>
        </p:txBody>
      </p:sp>
      <p:sp>
        <p:nvSpPr>
          <p:cNvPr id="14" name="Text 8"/>
          <p:cNvSpPr/>
          <p:nvPr/>
        </p:nvSpPr>
        <p:spPr>
          <a:xfrm>
            <a:off x="6667500" y="6229350"/>
            <a:ext cx="6003578" cy="40540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64"/>
              </a:lnSpc>
              <a:buNone/>
            </a:pPr>
            <a:r>
              <a:rPr lang="en-US" sz="8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When you find that the mean salary in a company is £50,000 while the median is £35,000, what</a:t>
            </a:r>
            <a:pPr algn="ctr" indent="0" marL="0">
              <a:lnSpc>
                <a:spcPts val="1064"/>
              </a:lnSpc>
              <a:buNone/>
            </a:pPr>
            <a:r>
              <a:rPr lang="en-US" sz="8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064"/>
              </a:lnSpc>
              <a:buNone/>
            </a:pPr>
            <a:r>
              <a:rPr lang="en-US" sz="8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does this tell you about the nature of the salary distribution? Which measure gives a more</a:t>
            </a:r>
            <a:pPr algn="ctr" indent="0" marL="0">
              <a:lnSpc>
                <a:spcPts val="1064"/>
              </a:lnSpc>
              <a:buNone/>
            </a:pPr>
            <a:r>
              <a:rPr lang="en-US" sz="8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064"/>
              </a:lnSpc>
              <a:buNone/>
            </a:pPr>
            <a:r>
              <a:rPr lang="en-US" sz="8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accurate picture of the typical employee's salary?</a:t>
            </a:r>
            <a:endParaRPr lang="en-US" sz="825" dirty="0"/>
          </a:p>
        </p:txBody>
      </p:sp>
      <p:sp>
        <p:nvSpPr>
          <p:cNvPr id="15" name="Text 9"/>
          <p:cNvSpPr/>
          <p:nvPr/>
        </p:nvSpPr>
        <p:spPr>
          <a:xfrm>
            <a:off x="10610850" y="6057900"/>
            <a:ext cx="2468880" cy="1360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71"/>
              </a:lnSpc>
              <a:buNone/>
            </a:pPr>
            <a:r>
              <a:rPr lang="en-US" sz="900" b="1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655" y="329059"/>
            <a:ext cx="6559153" cy="611043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074405" y="533400"/>
            <a:ext cx="5497830" cy="4229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330"/>
              </a:lnSpc>
              <a:buNone/>
            </a:pPr>
            <a:r>
              <a:rPr lang="en-US" sz="2775" b="1" dirty="0">
                <a:solidFill>
                  <a:srgbClr val="37A6F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Unit Overview</a:t>
            </a:r>
            <a:endParaRPr lang="en-US" sz="2775" dirty="0"/>
          </a:p>
        </p:txBody>
      </p:sp>
      <p:sp>
        <p:nvSpPr>
          <p:cNvPr id="5" name="Text 1"/>
          <p:cNvSpPr/>
          <p:nvPr/>
        </p:nvSpPr>
        <p:spPr>
          <a:xfrm>
            <a:off x="590550" y="1466850"/>
            <a:ext cx="4882455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unit is a core component of the Level 5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Extended Diploma in Psychology. It equips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students with a comprehensive and in-depth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understanding of research methods, going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beyond surface-level knowledge to provide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critical and applied analysis of nssarch design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principles, experimental and descriptive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methods, data analysis, and research ethics.</a:t>
            </a:r>
            <a:endParaRPr lang="en-US" sz="1500" dirty="0"/>
          </a:p>
        </p:txBody>
      </p:sp>
      <p:sp>
        <p:nvSpPr>
          <p:cNvPr id="6" name="Text 2"/>
          <p:cNvSpPr/>
          <p:nvPr/>
        </p:nvSpPr>
        <p:spPr>
          <a:xfrm>
            <a:off x="590550" y="4010025"/>
            <a:ext cx="4735711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can a deep understanding of research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methods change our perspective on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information circulated in the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media and society? Discuss the importance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critical thinking in evaluating scientific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claims in the field of psychology.</a:t>
            </a:r>
            <a:endParaRPr lang="en-US" sz="1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898" y="3998119"/>
            <a:ext cx="3377059" cy="2468761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898" y="843409"/>
            <a:ext cx="3377059" cy="2928342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572512" y="66675"/>
            <a:ext cx="14081760" cy="24095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98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Inferential Statistics: Probability &amp; Hypothesis Testing</a:t>
            </a:r>
            <a:endParaRPr lang="en-US" sz="1650" dirty="0"/>
          </a:p>
        </p:txBody>
      </p:sp>
      <p:sp>
        <p:nvSpPr>
          <p:cNvPr id="6" name="Text 1"/>
          <p:cNvSpPr/>
          <p:nvPr/>
        </p:nvSpPr>
        <p:spPr>
          <a:xfrm>
            <a:off x="352425" y="666750"/>
            <a:ext cx="12241530" cy="26997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26"/>
              </a:lnSpc>
              <a:buNone/>
            </a:pPr>
            <a:r>
              <a:rPr lang="en-US" sz="1575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Logic of Null Hypothesis Statistical Testing (NHST)</a:t>
            </a:r>
            <a:endParaRPr lang="en-US" sz="1575" dirty="0"/>
          </a:p>
        </p:txBody>
      </p:sp>
      <p:sp>
        <p:nvSpPr>
          <p:cNvPr id="7" name="Text 2"/>
          <p:cNvSpPr/>
          <p:nvPr/>
        </p:nvSpPr>
        <p:spPr>
          <a:xfrm>
            <a:off x="352425" y="1762125"/>
            <a:ext cx="6583680" cy="1675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Basic Process of Hypothesis Testing:</a:t>
            </a:r>
            <a:endParaRPr lang="en-US" sz="1200" dirty="0"/>
          </a:p>
        </p:txBody>
      </p:sp>
      <p:sp>
        <p:nvSpPr>
          <p:cNvPr id="8" name="Text 3"/>
          <p:cNvSpPr/>
          <p:nvPr/>
        </p:nvSpPr>
        <p:spPr>
          <a:xfrm>
            <a:off x="352425" y="3552825"/>
            <a:ext cx="4754880" cy="1675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Decision-Making Criterion: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352425" y="4343400"/>
            <a:ext cx="6949440" cy="1675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Errors in Statistical Decision Making: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352425" y="990600"/>
            <a:ext cx="8507611" cy="47997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Inferential statistics acts as a bridge between sample data and conclusions about the broader population.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NHST is the logical system that helps researchers determine whether their results reflect a genuine effect or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are merely due to chance.</a:t>
            </a:r>
            <a:endParaRPr lang="en-US" sz="1050" dirty="0"/>
          </a:p>
        </p:txBody>
      </p:sp>
      <p:sp>
        <p:nvSpPr>
          <p:cNvPr id="11" name="Text 6"/>
          <p:cNvSpPr/>
          <p:nvPr/>
        </p:nvSpPr>
        <p:spPr>
          <a:xfrm>
            <a:off x="352425" y="2000250"/>
            <a:ext cx="8643938" cy="11199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Start with a sceptical stance: assume the null hypothesis (H₀) is true — meaning there is no real effect or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relationship in the population.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Collect data from the sample.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Ask the crucial question: “What is the probability of obtaining these results, or more extreme results, if the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null hypothesis were actually true?”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This probability is the p-value. A small p-value indicates that the results are rare under the assumption of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null hypothesis, leading to scepticism about its validity.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352425" y="3790950"/>
            <a:ext cx="8748713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alpha level (α = 0.05) is used as a cut-off point. If p &lt; 0.05, the null hypothesis is rejected and statistical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significance is inferred. This means the probability of the result occurring by chance is less than 5%.</a:t>
            </a:r>
            <a:endParaRPr lang="en-US" sz="1050" dirty="0"/>
          </a:p>
        </p:txBody>
      </p:sp>
      <p:sp>
        <p:nvSpPr>
          <p:cNvPr id="13" name="Text 8"/>
          <p:cNvSpPr/>
          <p:nvPr/>
        </p:nvSpPr>
        <p:spPr>
          <a:xfrm>
            <a:off x="352425" y="4591050"/>
            <a:ext cx="864393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Type I Error: Occurs when a true null hypothesis is rejected (concluding an effect exists when it doesn't).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Its probability equals the chosen significance level (α).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Type II Error: Occurs when a false null hypothesis is not rejected (failing to detect a real effect). Related to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“Statistical Power”—the probability of detecting a real effect when one exists.</a:t>
            </a:r>
            <a:endParaRPr lang="en-US" sz="1125" dirty="0"/>
          </a:p>
        </p:txBody>
      </p:sp>
      <p:sp>
        <p:nvSpPr>
          <p:cNvPr id="14" name="Text 9"/>
          <p:cNvSpPr/>
          <p:nvPr/>
        </p:nvSpPr>
        <p:spPr>
          <a:xfrm>
            <a:off x="352425" y="5791200"/>
            <a:ext cx="8413403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The over-reliance on the strict p &lt; 0.05 cut-off has faced widespread criticism in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recent years, particularly in light of the replication crisis in psychology. Discuss how this approach can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lead to practices such as “p-hacking” and what methodological alternatives offer a more nuanced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understanding of research findings.</a:t>
            </a:r>
            <a:endParaRPr lang="en-US" sz="11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055" y="4958209"/>
            <a:ext cx="353467" cy="35659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75" y="4786759"/>
            <a:ext cx="4364682" cy="189964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761" y="3593455"/>
            <a:ext cx="353467" cy="322213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761" y="2461915"/>
            <a:ext cx="353467" cy="349746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259" y="3086100"/>
            <a:ext cx="2938165" cy="98747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409575" y="180975"/>
            <a:ext cx="26060400" cy="4152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270"/>
              </a:lnSpc>
              <a:buNone/>
            </a:pPr>
            <a:r>
              <a:rPr lang="en-US" sz="3000" b="1" dirty="0">
                <a:solidFill>
                  <a:srgbClr val="1A527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Statistical Tests: t-Tests &amp; Analysis of Variance (ANOVA)</a:t>
            </a:r>
            <a:endParaRPr lang="en-US" sz="3000" dirty="0"/>
          </a:p>
        </p:txBody>
      </p:sp>
      <p:sp>
        <p:nvSpPr>
          <p:cNvPr id="9" name="Text 1"/>
          <p:cNvSpPr/>
          <p:nvPr/>
        </p:nvSpPr>
        <p:spPr>
          <a:xfrm>
            <a:off x="409575" y="647700"/>
            <a:ext cx="2766060" cy="20121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84"/>
              </a:lnSpc>
              <a:buNone/>
            </a:pPr>
            <a:r>
              <a:rPr lang="en-US" sz="1650" b="1" dirty="0">
                <a:solidFill>
                  <a:srgbClr val="1A1A1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Foundations</a:t>
            </a:r>
            <a:endParaRPr lang="en-US" sz="1650" dirty="0"/>
          </a:p>
        </p:txBody>
      </p:sp>
      <p:sp>
        <p:nvSpPr>
          <p:cNvPr id="10" name="Text 2"/>
          <p:cNvSpPr/>
          <p:nvPr/>
        </p:nvSpPr>
        <p:spPr>
          <a:xfrm>
            <a:off x="466725" y="1562100"/>
            <a:ext cx="5943600" cy="1980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60"/>
              </a:lnSpc>
              <a:buNone/>
            </a:pPr>
            <a:r>
              <a:rPr lang="en-US" sz="1500" b="1" dirty="0">
                <a:solidFill>
                  <a:srgbClr val="1A527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Analysis of Variance ANOVA</a:t>
            </a:r>
            <a:endParaRPr lang="en-US" sz="1500" dirty="0"/>
          </a:p>
        </p:txBody>
      </p:sp>
      <p:sp>
        <p:nvSpPr>
          <p:cNvPr id="11" name="Text 3"/>
          <p:cNvSpPr/>
          <p:nvPr/>
        </p:nvSpPr>
        <p:spPr>
          <a:xfrm>
            <a:off x="6381750" y="1562100"/>
            <a:ext cx="1680210" cy="20806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38"/>
              </a:lnSpc>
              <a:buNone/>
            </a:pPr>
            <a:r>
              <a:rPr lang="en-US" sz="1575" b="1" dirty="0">
                <a:solidFill>
                  <a:srgbClr val="1A527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t-Tests</a:t>
            </a:r>
            <a:endParaRPr lang="en-US" sz="1575" dirty="0"/>
          </a:p>
        </p:txBody>
      </p:sp>
      <p:sp>
        <p:nvSpPr>
          <p:cNvPr id="12" name="Text 4"/>
          <p:cNvSpPr/>
          <p:nvPr/>
        </p:nvSpPr>
        <p:spPr>
          <a:xfrm>
            <a:off x="409575" y="1000125"/>
            <a:ext cx="12593836" cy="3173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49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slide presents the fundamental statistical tests used to compare means in psychological research. These tools enable researchers to determine whether</a:t>
            </a:r>
            <a:pPr indent="0" marL="0">
              <a:lnSpc>
                <a:spcPts val="1249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observed differences between groups are genuine or merely random variation.</a:t>
            </a:r>
            <a:endParaRPr lang="en-US" sz="1125" dirty="0"/>
          </a:p>
        </p:txBody>
      </p:sp>
      <p:sp>
        <p:nvSpPr>
          <p:cNvPr id="13" name="Text 5"/>
          <p:cNvSpPr/>
          <p:nvPr/>
        </p:nvSpPr>
        <p:spPr>
          <a:xfrm>
            <a:off x="409575" y="1828800"/>
            <a:ext cx="6097786" cy="4442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When to use: When we want to compare three or more groups, we cannot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conduct multiple t-tests as this increases the probability of a Type I error. The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solution is to use ANOVA.</a:t>
            </a:r>
            <a:endParaRPr lang="en-US" sz="1050" dirty="0"/>
          </a:p>
        </p:txBody>
      </p:sp>
      <p:sp>
        <p:nvSpPr>
          <p:cNvPr id="14" name="Text 6"/>
          <p:cNvSpPr/>
          <p:nvPr/>
        </p:nvSpPr>
        <p:spPr>
          <a:xfrm>
            <a:off x="409575" y="2438400"/>
            <a:ext cx="6181725" cy="4442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Logic behind ANOVA: Compares the variance between groups to the variance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within groups. If the experimental effect is genuine, the between-group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variance will be significantly greater than the within-group variance.</a:t>
            </a:r>
            <a:endParaRPr lang="en-US" sz="1050" dirty="0"/>
          </a:p>
        </p:txBody>
      </p:sp>
      <p:sp>
        <p:nvSpPr>
          <p:cNvPr id="15" name="Text 7"/>
          <p:cNvSpPr/>
          <p:nvPr/>
        </p:nvSpPr>
        <p:spPr>
          <a:xfrm>
            <a:off x="409575" y="4152900"/>
            <a:ext cx="6118771" cy="7404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Applied Example: Comparing the effectiveness of four different treatments for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depression — Cognitive Behavioural Therapy, Psychoanalytic Therapy,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Pharmacotherapy, and a Control Group. ANOVA will tell us whether there is a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statistically significant difference among these four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treatments.</a:t>
            </a:r>
            <a:endParaRPr lang="en-US" sz="1050" dirty="0"/>
          </a:p>
        </p:txBody>
      </p:sp>
      <p:sp>
        <p:nvSpPr>
          <p:cNvPr id="16" name="Text 8"/>
          <p:cNvSpPr/>
          <p:nvPr/>
        </p:nvSpPr>
        <p:spPr>
          <a:xfrm>
            <a:off x="409575" y="5095875"/>
            <a:ext cx="4662488" cy="11846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Post-hoc Tests: Applied when measurements come from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same participants or carefully matched pairs. The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classic example is measuring participants' cognitive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performance before and after caffeine intake. Each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participant is measured twice, creating "pairs" of data. The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advantage of this design is that it controls for individual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differences between participants, making the test more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powerful in detecting genuine differences.</a:t>
            </a:r>
            <a:endParaRPr lang="en-US" sz="1050" dirty="0"/>
          </a:p>
        </p:txBody>
      </p:sp>
      <p:sp>
        <p:nvSpPr>
          <p:cNvPr id="17" name="Text 9"/>
          <p:cNvSpPr/>
          <p:nvPr/>
        </p:nvSpPr>
        <p:spPr>
          <a:xfrm>
            <a:off x="6381750" y="1828800"/>
            <a:ext cx="6118771" cy="4442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When to use: Used when comparing the means of only two groups. The goal is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determine whether the difference between the two means is statistically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6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significant.</a:t>
            </a:r>
            <a:endParaRPr lang="en-US" sz="1050" dirty="0"/>
          </a:p>
        </p:txBody>
      </p:sp>
      <p:sp>
        <p:nvSpPr>
          <p:cNvPr id="18" name="Text 10"/>
          <p:cNvSpPr/>
          <p:nvPr/>
        </p:nvSpPr>
        <p:spPr>
          <a:xfrm>
            <a:off x="6381750" y="2438400"/>
            <a:ext cx="6160740" cy="3173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49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Independent Samples t-Test: Used when the two groups consist of entirely</a:t>
            </a:r>
            <a:pPr indent="0" marL="0">
              <a:lnSpc>
                <a:spcPts val="1249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different participants.</a:t>
            </a:r>
            <a:endParaRPr lang="en-US" sz="1125" dirty="0"/>
          </a:p>
        </p:txBody>
      </p:sp>
      <p:sp>
        <p:nvSpPr>
          <p:cNvPr id="19" name="Text 11"/>
          <p:cNvSpPr/>
          <p:nvPr/>
        </p:nvSpPr>
        <p:spPr>
          <a:xfrm>
            <a:off x="6381750" y="2819400"/>
            <a:ext cx="6213128" cy="5487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Example: Comparing anxiety levels between a group receiving a new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treatment and a control group receiving conventional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treatment.</a:t>
            </a:r>
            <a:endParaRPr lang="en-US" sz="1200" dirty="0"/>
          </a:p>
        </p:txBody>
      </p:sp>
      <p:sp>
        <p:nvSpPr>
          <p:cNvPr id="20" name="Text 12"/>
          <p:cNvSpPr/>
          <p:nvPr/>
        </p:nvSpPr>
        <p:spPr>
          <a:xfrm>
            <a:off x="6381750" y="3143250"/>
            <a:ext cx="525958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Key assumptions: normal distribution, homogeneity of variance,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independence of participants.</a:t>
            </a:r>
            <a:endParaRPr lang="en-US" sz="1125" dirty="0"/>
          </a:p>
        </p:txBody>
      </p:sp>
      <p:sp>
        <p:nvSpPr>
          <p:cNvPr id="21" name="Text 13"/>
          <p:cNvSpPr/>
          <p:nvPr/>
        </p:nvSpPr>
        <p:spPr>
          <a:xfrm>
            <a:off x="6381750" y="3657600"/>
            <a:ext cx="616074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Paired Samples t-Test: Applied when measurements come from the same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participants or carefully matched pairs.</a:t>
            </a:r>
            <a:endParaRPr lang="en-US" sz="1125" dirty="0"/>
          </a:p>
        </p:txBody>
      </p:sp>
      <p:sp>
        <p:nvSpPr>
          <p:cNvPr id="22" name="Text 14"/>
          <p:cNvSpPr/>
          <p:nvPr/>
        </p:nvSpPr>
        <p:spPr>
          <a:xfrm>
            <a:off x="6381750" y="3981450"/>
            <a:ext cx="61817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Emphasises the importance of post-hoc tests such as Tukey or Bonferroni to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avoid "error rate inflation" in multiple comparisons.</a:t>
            </a:r>
            <a:endParaRPr lang="en-US" sz="1125" dirty="0"/>
          </a:p>
        </p:txBody>
      </p:sp>
      <p:sp>
        <p:nvSpPr>
          <p:cNvPr id="23" name="Text 15"/>
          <p:cNvSpPr/>
          <p:nvPr/>
        </p:nvSpPr>
        <p:spPr>
          <a:xfrm>
            <a:off x="6381750" y="4295775"/>
            <a:ext cx="6202561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Example: If we have four groups, we would need six separate comparisons to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examine all possible pairs.</a:t>
            </a:r>
            <a:endParaRPr lang="en-US" sz="1050" dirty="0"/>
          </a:p>
        </p:txBody>
      </p:sp>
      <p:sp>
        <p:nvSpPr>
          <p:cNvPr id="24" name="Text 16"/>
          <p:cNvSpPr/>
          <p:nvPr/>
        </p:nvSpPr>
        <p:spPr>
          <a:xfrm>
            <a:off x="9496425" y="5286375"/>
            <a:ext cx="2849761" cy="114895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A researcher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conducts an ANOVA on four groups and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obtains F(3,76) = 4.23, p = .008. They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conclude that all four groups differ from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each other. Discuss why this conclusion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is incorrect and what additional steps are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required to reach valid conclusions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31"/>
              </a:lnSpc>
              <a:buNone/>
            </a:pPr>
            <a:r>
              <a:rPr lang="en-US" sz="9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about which specific groups differ.</a:t>
            </a:r>
            <a:endParaRPr lang="en-US" sz="97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88" y="1309836"/>
            <a:ext cx="3828157" cy="423133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67" y="2530525"/>
            <a:ext cx="1779984" cy="363438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1487388" y="266700"/>
            <a:ext cx="16002000" cy="3734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940"/>
              </a:lnSpc>
              <a:buNone/>
            </a:pPr>
            <a:r>
              <a:rPr lang="en-US" sz="2625" b="1" dirty="0">
                <a:solidFill>
                  <a:srgbClr val="0025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Correlation Analysis &amp; Linear Regression</a:t>
            </a:r>
            <a:endParaRPr lang="en-US" sz="2625" dirty="0"/>
          </a:p>
        </p:txBody>
      </p:sp>
      <p:sp>
        <p:nvSpPr>
          <p:cNvPr id="6" name="Text 1"/>
          <p:cNvSpPr/>
          <p:nvPr/>
        </p:nvSpPr>
        <p:spPr>
          <a:xfrm>
            <a:off x="163309" y="923925"/>
            <a:ext cx="5349240" cy="2211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42"/>
              </a:lnSpc>
              <a:buNone/>
            </a:pPr>
            <a:r>
              <a:rPr lang="en-US" sz="1350" b="1" dirty="0">
                <a:solidFill>
                  <a:srgbClr val="005BE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Linear Regression Analysis</a:t>
            </a:r>
            <a:endParaRPr lang="en-US" sz="1350" dirty="0"/>
          </a:p>
        </p:txBody>
      </p:sp>
      <p:sp>
        <p:nvSpPr>
          <p:cNvPr id="7" name="Text 2"/>
          <p:cNvSpPr/>
          <p:nvPr/>
        </p:nvSpPr>
        <p:spPr>
          <a:xfrm>
            <a:off x="6313616" y="923925"/>
            <a:ext cx="8023860" cy="2211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42"/>
              </a:lnSpc>
              <a:buNone/>
            </a:pPr>
            <a:r>
              <a:rPr lang="en-US" sz="1350" b="1" dirty="0">
                <a:solidFill>
                  <a:srgbClr val="005BE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Testing the Significance of Correlation</a:t>
            </a:r>
            <a:endParaRPr lang="en-US" sz="1350" dirty="0"/>
          </a:p>
        </p:txBody>
      </p:sp>
      <p:sp>
        <p:nvSpPr>
          <p:cNvPr id="8" name="Text 3"/>
          <p:cNvSpPr/>
          <p:nvPr/>
        </p:nvSpPr>
        <p:spPr>
          <a:xfrm>
            <a:off x="352425" y="1266825"/>
            <a:ext cx="4096643" cy="9830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Defines regression as a powerful predictive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tool by finding the 'line of best fit' through data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points. This allows predicting the value of the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criterion variable based on the predictor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variable.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1323975" y="2981325"/>
            <a:ext cx="2965103" cy="68818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54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- Y: Criterion variable (Predicted)</a:t>
            </a:r>
            <a:pPr algn="l" indent="0" marL="0">
              <a:lnSpc>
                <a:spcPts val="1354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54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- X: Predictor variable</a:t>
            </a:r>
            <a:pPr algn="l" indent="0" marL="0">
              <a:lnSpc>
                <a:spcPts val="1354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54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- b: Slope of the line (Rate of change)</a:t>
            </a:r>
            <a:pPr algn="l" indent="0" marL="0">
              <a:lnSpc>
                <a:spcPts val="1354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54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- a: Y-intercept</a:t>
            </a:r>
            <a:endParaRPr lang="en-US" sz="1050" dirty="0"/>
          </a:p>
        </p:txBody>
      </p:sp>
      <p:sp>
        <p:nvSpPr>
          <p:cNvPr id="10" name="Text 5"/>
          <p:cNvSpPr/>
          <p:nvPr/>
        </p:nvSpPr>
        <p:spPr>
          <a:xfrm>
            <a:off x="8277225" y="1266825"/>
            <a:ext cx="4096643" cy="11796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Goes beyond merely calculating the correlation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coefficient (r) to include testing statistical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significance. When we find a correlation in our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sample, we need to determine if this is a real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relationship in the population or just due to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random chance.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8277225" y="2743200"/>
            <a:ext cx="4096643" cy="6634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Null Hypothesis: There is no correlation</a:t>
            </a:r>
            <a:pPr algn="l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between the two variables in the</a:t>
            </a:r>
            <a:pPr algn="l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population (ρ = 0).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8277225" y="3429000"/>
            <a:ext cx="4096643" cy="6634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Alternative Hypothesis: There is a</a:t>
            </a:r>
            <a:pPr algn="l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statistically significant correlation between</a:t>
            </a:r>
            <a:pPr algn="l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two variables (ρ ≠ 0).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228600" y="4305300"/>
            <a:ext cx="4180433" cy="11796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Applied Example: A university uses a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regression equation to predict student success: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First Year GPA = 0.5 + (0.08 × High School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Score). This enables the university to predict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performance of new applicants and make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informed admissions decisions.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8277225" y="4305300"/>
            <a:ext cx="4096643" cy="125372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Applied Example: A study on the relationship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between study hours and test scores for 50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students showed a positive correlation of r =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+0.45. The significance test yielded p = .008.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Since p &lt; .05, we conclude there is a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statistically significant positive relationship.</a:t>
            </a:r>
            <a:endParaRPr lang="en-US" sz="1275" dirty="0"/>
          </a:p>
        </p:txBody>
      </p:sp>
      <p:sp>
        <p:nvSpPr>
          <p:cNvPr id="15" name="Text 10"/>
          <p:cNvSpPr/>
          <p:nvPr/>
        </p:nvSpPr>
        <p:spPr>
          <a:xfrm>
            <a:off x="352425" y="6019800"/>
            <a:ext cx="12939713" cy="62686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Simple linear regression uses one predictor variable, but human behavior is complex and rarely determined by a single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factor. How can multiple regression provide a more precise understanding? Propose a research question in psychology that requires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multiple regression instead of simple, and explain the multiple predictor variables involved.</a:t>
            </a:r>
            <a:endParaRPr lang="en-US" sz="127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4930825"/>
            <a:ext cx="536377" cy="54858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4142184"/>
            <a:ext cx="536377" cy="54858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3360390"/>
            <a:ext cx="536377" cy="54858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765" y="4066729"/>
            <a:ext cx="560784" cy="54858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2571750"/>
            <a:ext cx="536377" cy="54858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969" y="3079105"/>
            <a:ext cx="548580" cy="54858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153" y="3970734"/>
            <a:ext cx="5352157" cy="2688282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-2240756" y="190500"/>
            <a:ext cx="17487900" cy="3885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06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Qualitative Data Analysis (Thematic Analysis)</a:t>
            </a:r>
            <a:endParaRPr lang="en-US" sz="2550" dirty="0"/>
          </a:p>
        </p:txBody>
      </p:sp>
      <p:sp>
        <p:nvSpPr>
          <p:cNvPr id="11" name="Text 1"/>
          <p:cNvSpPr/>
          <p:nvPr/>
        </p:nvSpPr>
        <p:spPr>
          <a:xfrm>
            <a:off x="466725" y="952500"/>
            <a:ext cx="1216152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Qualitative Analysis &amp; Thematic Analysis</a:t>
            </a:r>
            <a:endParaRPr lang="en-US" sz="1425" dirty="0"/>
          </a:p>
        </p:txBody>
      </p:sp>
      <p:sp>
        <p:nvSpPr>
          <p:cNvPr id="12" name="Text 2"/>
          <p:cNvSpPr/>
          <p:nvPr/>
        </p:nvSpPr>
        <p:spPr>
          <a:xfrm>
            <a:off x="6324600" y="981075"/>
            <a:ext cx="960120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Trustworthiness in Qualitative Research:</a:t>
            </a:r>
            <a:endParaRPr lang="en-US" sz="1575" dirty="0"/>
          </a:p>
        </p:txBody>
      </p:sp>
      <p:sp>
        <p:nvSpPr>
          <p:cNvPr id="13" name="Text 3"/>
          <p:cNvSpPr/>
          <p:nvPr/>
        </p:nvSpPr>
        <p:spPr>
          <a:xfrm>
            <a:off x="466725" y="3657600"/>
            <a:ext cx="768096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Six Phases of Thematic Analysis:</a:t>
            </a:r>
            <a:endParaRPr lang="en-US" sz="1575" dirty="0"/>
          </a:p>
        </p:txBody>
      </p:sp>
      <p:sp>
        <p:nvSpPr>
          <p:cNvPr id="14" name="Text 4"/>
          <p:cNvSpPr/>
          <p:nvPr/>
        </p:nvSpPr>
        <p:spPr>
          <a:xfrm>
            <a:off x="7296150" y="3257550"/>
            <a:ext cx="155448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Validity</a:t>
            </a:r>
            <a:endParaRPr lang="en-US" sz="1275" dirty="0"/>
          </a:p>
        </p:txBody>
      </p:sp>
      <p:sp>
        <p:nvSpPr>
          <p:cNvPr id="15" name="Text 5"/>
          <p:cNvSpPr/>
          <p:nvPr/>
        </p:nvSpPr>
        <p:spPr>
          <a:xfrm>
            <a:off x="7296150" y="4267200"/>
            <a:ext cx="226314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Reliability</a:t>
            </a:r>
            <a:endParaRPr lang="en-US" sz="1350" dirty="0"/>
          </a:p>
        </p:txBody>
      </p:sp>
      <p:sp>
        <p:nvSpPr>
          <p:cNvPr id="16" name="Text 6"/>
          <p:cNvSpPr/>
          <p:nvPr/>
        </p:nvSpPr>
        <p:spPr>
          <a:xfrm>
            <a:off x="6686550" y="1828800"/>
            <a:ext cx="2147888" cy="3351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Quantitative Research</a:t>
            </a:r>
            <a:pPr algn="ctr"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(Traditional Concepts)</a:t>
            </a:r>
            <a:endParaRPr lang="en-US" sz="1200" dirty="0"/>
          </a:p>
        </p:txBody>
      </p:sp>
      <p:sp>
        <p:nvSpPr>
          <p:cNvPr id="17" name="Text 7"/>
          <p:cNvSpPr/>
          <p:nvPr/>
        </p:nvSpPr>
        <p:spPr>
          <a:xfrm>
            <a:off x="9372600" y="1800225"/>
            <a:ext cx="2409825" cy="3351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Qualitative Research</a:t>
            </a:r>
            <a:pPr algn="ctr"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(Trustworthiness Criteria)</a:t>
            </a:r>
            <a:endParaRPr lang="en-US" sz="1200" dirty="0"/>
          </a:p>
        </p:txBody>
      </p:sp>
      <p:sp>
        <p:nvSpPr>
          <p:cNvPr id="18" name="Text 8"/>
          <p:cNvSpPr/>
          <p:nvPr/>
        </p:nvSpPr>
        <p:spPr>
          <a:xfrm>
            <a:off x="466725" y="1343025"/>
            <a:ext cx="5940623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Qualitative data analysis represents a shift from numbers to meanings and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experiences. Unlike quantitative research which seeks absolute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objectivity, qualitative research acknowledges that the researcher is an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integral part of the interpretive process, requiring rigorous methodology to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ensure analysis quality and trustworthiness.</a:t>
            </a:r>
            <a:endParaRPr lang="en-US" sz="1125" dirty="0"/>
          </a:p>
        </p:txBody>
      </p:sp>
      <p:sp>
        <p:nvSpPr>
          <p:cNvPr id="19" name="Text 9"/>
          <p:cNvSpPr/>
          <p:nvPr/>
        </p:nvSpPr>
        <p:spPr>
          <a:xfrm>
            <a:off x="466725" y="2466975"/>
            <a:ext cx="5982593" cy="6399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Braun &amp; Clarke's (2006) Thematic Analysis: Thematic analysis is one of the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most popular and flexible methods in qualitative research. It aims to identify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analyse recurring patterns (themes) within qualitative data. The process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requires deep immersion in the data and advanced analytical thinking.</a:t>
            </a:r>
            <a:endParaRPr lang="en-US" sz="1050" dirty="0"/>
          </a:p>
        </p:txBody>
      </p:sp>
      <p:sp>
        <p:nvSpPr>
          <p:cNvPr id="20" name="Text 10"/>
          <p:cNvSpPr/>
          <p:nvPr/>
        </p:nvSpPr>
        <p:spPr>
          <a:xfrm>
            <a:off x="7058025" y="5886450"/>
            <a:ext cx="4672905" cy="3961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Trustworthiness is enhanced through strategies such as</a:t>
            </a:r>
            <a:pPr algn="ctr"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triangulation, reflexivity, and member checking.</a:t>
            </a:r>
            <a:endParaRPr lang="en-US" sz="1200" dirty="0"/>
          </a:p>
        </p:txBody>
      </p:sp>
      <p:sp>
        <p:nvSpPr>
          <p:cNvPr id="21" name="Text 11"/>
          <p:cNvSpPr/>
          <p:nvPr/>
        </p:nvSpPr>
        <p:spPr>
          <a:xfrm>
            <a:off x="9734550" y="2676525"/>
            <a:ext cx="2273498" cy="3571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06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Credibility: Reflects the true</a:t>
            </a:r>
            <a:pPr indent="0" marL="0">
              <a:lnSpc>
                <a:spcPts val="1406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06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reality of participants.</a:t>
            </a:r>
            <a:endParaRPr lang="en-US" sz="1125" dirty="0"/>
          </a:p>
        </p:txBody>
      </p:sp>
      <p:sp>
        <p:nvSpPr>
          <p:cNvPr id="22" name="Text 12"/>
          <p:cNvSpPr/>
          <p:nvPr/>
        </p:nvSpPr>
        <p:spPr>
          <a:xfrm>
            <a:off x="9734550" y="3429000"/>
            <a:ext cx="2451646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13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Transferability: Possibility of</a:t>
            </a:r>
            <a:pPr indent="0" marL="0">
              <a:lnSpc>
                <a:spcPts val="1313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13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application in similar contexts.</a:t>
            </a:r>
            <a:endParaRPr lang="en-US" sz="1050" dirty="0"/>
          </a:p>
        </p:txBody>
      </p:sp>
      <p:sp>
        <p:nvSpPr>
          <p:cNvPr id="23" name="Text 13"/>
          <p:cNvSpPr/>
          <p:nvPr/>
        </p:nvSpPr>
        <p:spPr>
          <a:xfrm>
            <a:off x="9734550" y="4238625"/>
            <a:ext cx="2472630" cy="3571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06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Dependability: Consistency of</a:t>
            </a:r>
            <a:pPr indent="0" marL="0">
              <a:lnSpc>
                <a:spcPts val="1406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06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research process.</a:t>
            </a:r>
            <a:endParaRPr lang="en-US" sz="1125" dirty="0"/>
          </a:p>
        </p:txBody>
      </p:sp>
      <p:sp>
        <p:nvSpPr>
          <p:cNvPr id="24" name="Text 14"/>
          <p:cNvSpPr/>
          <p:nvPr/>
        </p:nvSpPr>
        <p:spPr>
          <a:xfrm>
            <a:off x="9734550" y="5019675"/>
            <a:ext cx="2367855" cy="3571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06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Confirmability: Objectivity of</a:t>
            </a:r>
            <a:pPr indent="0" marL="0">
              <a:lnSpc>
                <a:spcPts val="1406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06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interpretations.</a:t>
            </a:r>
            <a:endParaRPr lang="en-US" sz="112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9" y="1268611"/>
            <a:ext cx="11655475" cy="4073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1575941" y="142875"/>
            <a:ext cx="161163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Reading &amp; Critically Evaluating Research Papers</a:t>
            </a:r>
            <a:endParaRPr lang="en-US" sz="2250" dirty="0"/>
          </a:p>
        </p:txBody>
      </p:sp>
      <p:sp>
        <p:nvSpPr>
          <p:cNvPr id="5" name="Text 1"/>
          <p:cNvSpPr/>
          <p:nvPr/>
        </p:nvSpPr>
        <p:spPr>
          <a:xfrm>
            <a:off x="590550" y="6086475"/>
            <a:ext cx="12583418" cy="32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When reading the discussion section, how can you distinguish between justified interpretation of findings and unsupported speculation?</a:t>
            </a:r>
            <a:pPr algn="ctr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What warning signs indicate that a researcher may be overstating the importance of their findings or ignoring alternative explanations?</a:t>
            </a:r>
            <a:endParaRPr lang="en-US" sz="975" dirty="0"/>
          </a:p>
        </p:txBody>
      </p:sp>
      <p:sp>
        <p:nvSpPr>
          <p:cNvPr id="6" name="Text 2"/>
          <p:cNvSpPr/>
          <p:nvPr/>
        </p:nvSpPr>
        <p:spPr>
          <a:xfrm>
            <a:off x="7868513" y="5438775"/>
            <a:ext cx="4160520" cy="1361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073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Critical Reading Strategies:</a:t>
            </a:r>
            <a:endParaRPr lang="en-US" sz="975" dirty="0"/>
          </a:p>
        </p:txBody>
      </p:sp>
      <p:sp>
        <p:nvSpPr>
          <p:cNvPr id="7" name="Text 3"/>
          <p:cNvSpPr/>
          <p:nvPr/>
        </p:nvSpPr>
        <p:spPr>
          <a:xfrm>
            <a:off x="590550" y="704850"/>
            <a:ext cx="12541448" cy="3467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65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ability to read and critically evaluate research literature is a fundamental academic skill for advanced psychology students. This skill is not limited to</a:t>
            </a:r>
            <a:pPr algn="ctr" indent="0" marL="0">
              <a:lnSpc>
                <a:spcPts val="1365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algn="ctr" indent="0" marL="0">
              <a:lnSpc>
                <a:spcPts val="1365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understanding the content; it requires deep methodological analysis to evaluate the quality of the research and the credibility of the conclusions drawn.</a:t>
            </a:r>
            <a:endParaRPr lang="en-US" sz="975" dirty="0"/>
          </a:p>
        </p:txBody>
      </p:sp>
      <p:sp>
        <p:nvSpPr>
          <p:cNvPr id="8" name="Text 4"/>
          <p:cNvSpPr/>
          <p:nvPr/>
        </p:nvSpPr>
        <p:spPr>
          <a:xfrm>
            <a:off x="590550" y="5629275"/>
            <a:ext cx="12688193" cy="3732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First, read the abstract and discussion to understand the big picture, then study the method carefully to evaluate design quality. Next, examine the results to ensure</a:t>
            </a:r>
            <a:pPr algn="ctr"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conclusions are supported by evidence. Finally, contextualise the research: how does it contribute to the field? What are its theoretical and practical implications?</a:t>
            </a:r>
            <a:endParaRPr lang="en-US" sz="10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792" y="1392138"/>
            <a:ext cx="4547592" cy="503366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773" y="5019973"/>
            <a:ext cx="329059" cy="322213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773" y="4711303"/>
            <a:ext cx="329059" cy="287982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773" y="4478238"/>
            <a:ext cx="329059" cy="212527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4082415" y="257175"/>
            <a:ext cx="21499830" cy="34572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723"/>
              </a:lnSpc>
              <a:buNone/>
            </a:pPr>
            <a:r>
              <a:rPr lang="en-US" sz="24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Developing the Research Question &amp; Formulating Hypotheses</a:t>
            </a:r>
            <a:endParaRPr lang="en-US" sz="2475" dirty="0"/>
          </a:p>
        </p:txBody>
      </p:sp>
      <p:sp>
        <p:nvSpPr>
          <p:cNvPr id="8" name="Text 1"/>
          <p:cNvSpPr/>
          <p:nvPr/>
        </p:nvSpPr>
        <p:spPr>
          <a:xfrm>
            <a:off x="6097875" y="1047750"/>
            <a:ext cx="7498080" cy="1675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Visual Framework: From Idea to Hypothesis</a:t>
            </a:r>
            <a:endParaRPr lang="en-US" sz="1200" dirty="0"/>
          </a:p>
        </p:txBody>
      </p:sp>
      <p:sp>
        <p:nvSpPr>
          <p:cNvPr id="9" name="Text 2"/>
          <p:cNvSpPr/>
          <p:nvPr/>
        </p:nvSpPr>
        <p:spPr>
          <a:xfrm>
            <a:off x="2576498" y="1047750"/>
            <a:ext cx="1360170" cy="17814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02"/>
              </a:lnSpc>
              <a:buNone/>
            </a:pPr>
            <a:r>
              <a:rPr lang="en-US" sz="12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Content</a:t>
            </a:r>
            <a:endParaRPr lang="en-US" sz="1275" dirty="0"/>
          </a:p>
        </p:txBody>
      </p:sp>
      <p:sp>
        <p:nvSpPr>
          <p:cNvPr id="10" name="Text 3"/>
          <p:cNvSpPr/>
          <p:nvPr/>
        </p:nvSpPr>
        <p:spPr>
          <a:xfrm>
            <a:off x="381000" y="2286000"/>
            <a:ext cx="6515100" cy="2143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8"/>
              </a:lnSpc>
              <a:buNone/>
            </a:pPr>
            <a:r>
              <a:rPr lang="en-US" sz="11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Criteria for a Good Research Question:</a:t>
            </a:r>
            <a:endParaRPr lang="en-US" sz="1125" dirty="0"/>
          </a:p>
        </p:txBody>
      </p:sp>
      <p:sp>
        <p:nvSpPr>
          <p:cNvPr id="11" name="Text 4"/>
          <p:cNvSpPr/>
          <p:nvPr/>
        </p:nvSpPr>
        <p:spPr>
          <a:xfrm>
            <a:off x="4010025" y="4181475"/>
            <a:ext cx="4457700" cy="2143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8"/>
              </a:lnSpc>
              <a:buNone/>
            </a:pPr>
            <a:r>
              <a:rPr lang="en-US" sz="11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Sources of Research Ideas:</a:t>
            </a:r>
            <a:endParaRPr lang="en-US" sz="1125" dirty="0"/>
          </a:p>
        </p:txBody>
      </p:sp>
      <p:sp>
        <p:nvSpPr>
          <p:cNvPr id="12" name="Text 5"/>
          <p:cNvSpPr/>
          <p:nvPr/>
        </p:nvSpPr>
        <p:spPr>
          <a:xfrm>
            <a:off x="3400425" y="5362575"/>
            <a:ext cx="5314950" cy="2143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8"/>
              </a:lnSpc>
              <a:buNone/>
            </a:pPr>
            <a:r>
              <a:rPr lang="en-US" sz="11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Hypothesis Development Process:</a:t>
            </a:r>
            <a:endParaRPr lang="en-US" sz="1125" dirty="0"/>
          </a:p>
        </p:txBody>
      </p:sp>
      <p:sp>
        <p:nvSpPr>
          <p:cNvPr id="13" name="Text 6"/>
          <p:cNvSpPr/>
          <p:nvPr/>
        </p:nvSpPr>
        <p:spPr>
          <a:xfrm>
            <a:off x="381000" y="1285875"/>
            <a:ext cx="6485483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stage represents the critical transition from evaluating others' research to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envisioning one's own research. Developing a strong research question is the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foundation upon which any successful research project is built, requiring a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combination of creativity, methodological rigour, and awareness of the current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scientific context.</a:t>
            </a:r>
            <a:endParaRPr lang="en-US" sz="1125" dirty="0"/>
          </a:p>
        </p:txBody>
      </p:sp>
      <p:sp>
        <p:nvSpPr>
          <p:cNvPr id="14" name="Text 7"/>
          <p:cNvSpPr/>
          <p:nvPr/>
        </p:nvSpPr>
        <p:spPr>
          <a:xfrm>
            <a:off x="552450" y="2571750"/>
            <a:ext cx="6066383" cy="39022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24"/>
              </a:lnSpc>
              <a:buNone/>
            </a:pPr>
            <a:r>
              <a:rPr lang="en-US" sz="9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Specificity &amp; Clarity: The question must be specific and clearly defined.</a:t>
            </a:r>
            <a:pPr indent="0" marL="0">
              <a:lnSpc>
                <a:spcPts val="1024"/>
              </a:lnSpc>
              <a:buNone/>
            </a:pPr>
            <a:r>
              <a:rPr lang="en-US" sz="9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24"/>
              </a:lnSpc>
              <a:buNone/>
            </a:pPr>
            <a:r>
              <a:rPr lang="en-US" sz="9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"What is the relationship between the number of hours spent on</a:t>
            </a:r>
            <a:pPr indent="0" marL="0">
              <a:lnSpc>
                <a:spcPts val="1024"/>
              </a:lnSpc>
              <a:buNone/>
            </a:pPr>
            <a:r>
              <a:rPr lang="en-US" sz="9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24"/>
              </a:lnSpc>
              <a:buNone/>
            </a:pPr>
            <a:r>
              <a:rPr lang="en-US" sz="9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social media platforms and the level of social anxiety in adolescents?"</a:t>
            </a:r>
            <a:endParaRPr lang="en-US" sz="975" dirty="0"/>
          </a:p>
        </p:txBody>
      </p:sp>
      <p:sp>
        <p:nvSpPr>
          <p:cNvPr id="15" name="Text 8"/>
          <p:cNvSpPr/>
          <p:nvPr/>
        </p:nvSpPr>
        <p:spPr>
          <a:xfrm>
            <a:off x="381000" y="3181350"/>
            <a:ext cx="6254948" cy="2601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24"/>
              </a:lnSpc>
              <a:buNone/>
            </a:pPr>
            <a:r>
              <a:rPr lang="en-US" sz="9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Empirical Testability: Must allow for data collection, observation, and</a:t>
            </a:r>
            <a:pPr indent="0" marL="0">
              <a:lnSpc>
                <a:spcPts val="1024"/>
              </a:lnSpc>
              <a:buNone/>
            </a:pPr>
            <a:r>
              <a:rPr lang="en-US" sz="9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24"/>
              </a:lnSpc>
              <a:buNone/>
            </a:pPr>
            <a:r>
              <a:rPr lang="en-US" sz="9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measurement; distinguishes between philosophical and research questions.</a:t>
            </a:r>
            <a:endParaRPr lang="en-US" sz="975" dirty="0"/>
          </a:p>
        </p:txBody>
      </p:sp>
      <p:sp>
        <p:nvSpPr>
          <p:cNvPr id="16" name="Text 9"/>
          <p:cNvSpPr/>
          <p:nvPr/>
        </p:nvSpPr>
        <p:spPr>
          <a:xfrm>
            <a:off x="552450" y="3648075"/>
            <a:ext cx="6066383" cy="42014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02"/>
              </a:lnSpc>
              <a:buNone/>
            </a:pPr>
            <a:r>
              <a:rPr lang="en-US" sz="10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Novelty &amp; Scientific Importance: The question must contribute to</a:t>
            </a:r>
            <a:pPr indent="0" marL="0">
              <a:lnSpc>
                <a:spcPts val="1102"/>
              </a:lnSpc>
              <a:buNone/>
            </a:pPr>
            <a:r>
              <a:rPr lang="en-US" sz="10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02"/>
              </a:lnSpc>
              <a:buNone/>
            </a:pPr>
            <a:r>
              <a:rPr lang="en-US" sz="10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knowledge — either through a new discovery, filling a gap, or applying a</a:t>
            </a:r>
            <a:pPr indent="0" marL="0">
              <a:lnSpc>
                <a:spcPts val="1102"/>
              </a:lnSpc>
              <a:buNone/>
            </a:pPr>
            <a:r>
              <a:rPr lang="en-US" sz="10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02"/>
              </a:lnSpc>
              <a:buNone/>
            </a:pPr>
            <a:r>
              <a:rPr lang="en-US" sz="10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theory.</a:t>
            </a:r>
            <a:endParaRPr lang="en-US" sz="1050" dirty="0"/>
          </a:p>
        </p:txBody>
      </p:sp>
      <p:sp>
        <p:nvSpPr>
          <p:cNvPr id="17" name="Text 10"/>
          <p:cNvSpPr/>
          <p:nvPr/>
        </p:nvSpPr>
        <p:spPr>
          <a:xfrm>
            <a:off x="376669" y="4486275"/>
            <a:ext cx="804672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Everyday observation and personal experience</a:t>
            </a:r>
            <a:endParaRPr lang="en-US" sz="1200" dirty="0"/>
          </a:p>
        </p:txBody>
      </p:sp>
      <p:sp>
        <p:nvSpPr>
          <p:cNvPr id="18" name="Text 11"/>
          <p:cNvSpPr/>
          <p:nvPr/>
        </p:nvSpPr>
        <p:spPr>
          <a:xfrm>
            <a:off x="2058308" y="4781550"/>
            <a:ext cx="566928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Existing psychological theories</a:t>
            </a:r>
            <a:endParaRPr lang="en-US" sz="1200" dirty="0"/>
          </a:p>
        </p:txBody>
      </p:sp>
      <p:sp>
        <p:nvSpPr>
          <p:cNvPr id="19" name="Text 12"/>
          <p:cNvSpPr/>
          <p:nvPr/>
        </p:nvSpPr>
        <p:spPr>
          <a:xfrm>
            <a:off x="381000" y="5638800"/>
            <a:ext cx="6254948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Once the research question is identified, the hypothesis formulation stage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begins. A good hypothesis is not a random guess but an informed prediction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grounded in existing theoretical and empirical knowledge. The hypothesis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must be specific, testable, and formulated in a way that allows it to be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accepted or rejected based on the collected data.</a:t>
            </a:r>
            <a:endParaRPr lang="en-US" sz="11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686" y="2420838"/>
            <a:ext cx="451098" cy="37713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57" y="5561707"/>
            <a:ext cx="877788" cy="864096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7" y="4491930"/>
            <a:ext cx="877788" cy="843409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77" y="3415159"/>
            <a:ext cx="816769" cy="850255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53" y="2167086"/>
            <a:ext cx="889992" cy="843409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599108" y="190500"/>
            <a:ext cx="11582400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880"/>
              </a:lnSpc>
              <a:buNone/>
            </a:pPr>
            <a:r>
              <a:rPr lang="en-US" sz="2400" b="1" spc="60" kern="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Research Proposal Structure (1)</a:t>
            </a:r>
            <a:endParaRPr lang="en-US" sz="2400" dirty="0"/>
          </a:p>
        </p:txBody>
      </p:sp>
      <p:sp>
        <p:nvSpPr>
          <p:cNvPr id="9" name="Text 1"/>
          <p:cNvSpPr/>
          <p:nvPr/>
        </p:nvSpPr>
        <p:spPr>
          <a:xfrm>
            <a:off x="466725" y="1733550"/>
            <a:ext cx="890397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Core Components of the Research Proposal:</a:t>
            </a:r>
            <a:endParaRPr lang="en-US" sz="1425" dirty="0"/>
          </a:p>
        </p:txBody>
      </p:sp>
      <p:sp>
        <p:nvSpPr>
          <p:cNvPr id="10" name="Text 2"/>
          <p:cNvSpPr/>
          <p:nvPr/>
        </p:nvSpPr>
        <p:spPr>
          <a:xfrm>
            <a:off x="9305925" y="2905125"/>
            <a:ext cx="325755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Critical Point:</a:t>
            </a:r>
            <a:endParaRPr lang="en-US" sz="1425" dirty="0"/>
          </a:p>
        </p:txBody>
      </p:sp>
      <p:sp>
        <p:nvSpPr>
          <p:cNvPr id="11" name="Text 3"/>
          <p:cNvSpPr/>
          <p:nvPr/>
        </p:nvSpPr>
        <p:spPr>
          <a:xfrm>
            <a:off x="1628775" y="2171700"/>
            <a:ext cx="867918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1. Literature Review &amp; Theoretical Framework</a:t>
            </a:r>
            <a:endParaRPr lang="en-US" sz="1275" dirty="0"/>
          </a:p>
        </p:txBody>
      </p:sp>
      <p:sp>
        <p:nvSpPr>
          <p:cNvPr id="12" name="Text 4"/>
          <p:cNvSpPr/>
          <p:nvPr/>
        </p:nvSpPr>
        <p:spPr>
          <a:xfrm>
            <a:off x="1628775" y="3448050"/>
            <a:ext cx="790194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2. Formulating the Scientific Hypothesis</a:t>
            </a:r>
            <a:endParaRPr lang="en-US" sz="1275" dirty="0"/>
          </a:p>
        </p:txBody>
      </p:sp>
      <p:sp>
        <p:nvSpPr>
          <p:cNvPr id="13" name="Text 5"/>
          <p:cNvSpPr/>
          <p:nvPr/>
        </p:nvSpPr>
        <p:spPr>
          <a:xfrm>
            <a:off x="1628775" y="4514850"/>
            <a:ext cx="712470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3. Proposed Method — Research Design</a:t>
            </a:r>
            <a:endParaRPr lang="en-US" sz="1275" dirty="0"/>
          </a:p>
        </p:txBody>
      </p:sp>
      <p:sp>
        <p:nvSpPr>
          <p:cNvPr id="14" name="Text 6"/>
          <p:cNvSpPr/>
          <p:nvPr/>
        </p:nvSpPr>
        <p:spPr>
          <a:xfrm>
            <a:off x="1628775" y="5581650"/>
            <a:ext cx="693039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4. Participants &amp; Sampling Strategy</a:t>
            </a:r>
            <a:endParaRPr lang="en-US" sz="1275" dirty="0"/>
          </a:p>
        </p:txBody>
      </p:sp>
      <p:sp>
        <p:nvSpPr>
          <p:cNvPr id="15" name="Text 7"/>
          <p:cNvSpPr/>
          <p:nvPr/>
        </p:nvSpPr>
        <p:spPr>
          <a:xfrm>
            <a:off x="9305925" y="3228975"/>
            <a:ext cx="2504033" cy="185112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Methodological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justification is what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distinguishes an advanced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proposal from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from a mere description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procedures. Every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choice must be supported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by a convincing scientific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argument.</a:t>
            </a:r>
            <a:endParaRPr lang="en-US" sz="1350" dirty="0"/>
          </a:p>
        </p:txBody>
      </p:sp>
      <p:sp>
        <p:nvSpPr>
          <p:cNvPr id="16" name="Text 8"/>
          <p:cNvSpPr/>
          <p:nvPr/>
        </p:nvSpPr>
        <p:spPr>
          <a:xfrm>
            <a:off x="1381125" y="657225"/>
            <a:ext cx="10425113" cy="70589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52"/>
              </a:lnSpc>
              <a:buNone/>
            </a:pPr>
            <a:r>
              <a:rPr lang="en-US" sz="14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research proposal is the essential roadmap for any scientific study, the document defining the</a:t>
            </a:r>
            <a:pPr algn="ctr" indent="0" marL="0">
              <a:lnSpc>
                <a:spcPts val="1852"/>
              </a:lnSpc>
              <a:buNone/>
            </a:pPr>
            <a:r>
              <a:rPr lang="en-US" sz="14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52"/>
              </a:lnSpc>
              <a:buNone/>
            </a:pPr>
            <a:r>
              <a:rPr lang="en-US" sz="14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research path and justifying methodological choices. At this advanced stage, it goes beyond merely</a:t>
            </a:r>
            <a:pPr algn="ctr" indent="0" marL="0">
              <a:lnSpc>
                <a:spcPts val="1852"/>
              </a:lnSpc>
              <a:buNone/>
            </a:pPr>
            <a:r>
              <a:rPr lang="en-US" sz="14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52"/>
              </a:lnSpc>
              <a:buNone/>
            </a:pPr>
            <a:r>
              <a:rPr lang="en-US" sz="14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describing procedures to providing in-depth scientific justification for every research decision.</a:t>
            </a:r>
            <a:endParaRPr lang="en-US" sz="1425" dirty="0"/>
          </a:p>
        </p:txBody>
      </p:sp>
      <p:sp>
        <p:nvSpPr>
          <p:cNvPr id="17" name="Text 9"/>
          <p:cNvSpPr/>
          <p:nvPr/>
        </p:nvSpPr>
        <p:spPr>
          <a:xfrm>
            <a:off x="1876425" y="2476500"/>
            <a:ext cx="7491413" cy="6703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section represents the proposal's backbone, establishing the scientific context and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building the logical rationale. It is not a mere summary of past studies, but a critical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analysis revealing knowledge gaps and justifying the need for the current study. It should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focus on critical synthesis rather than mere description of at least three key studies.</a:t>
            </a:r>
            <a:endParaRPr lang="en-US" sz="1200" dirty="0"/>
          </a:p>
        </p:txBody>
      </p:sp>
      <p:sp>
        <p:nvSpPr>
          <p:cNvPr id="18" name="Text 10"/>
          <p:cNvSpPr/>
          <p:nvPr/>
        </p:nvSpPr>
        <p:spPr>
          <a:xfrm>
            <a:off x="1876425" y="3752850"/>
            <a:ext cx="7114133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hypothesis is the pulsating heart of the proposal—a specific, testable prediction</a:t>
            </a:r>
            <a:pPr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logically derived from the literature review. It must be clear, specific, measurable, and</a:t>
            </a:r>
            <a:pPr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reflect a deep understanding of the expected relationships between variables.</a:t>
            </a:r>
            <a:endParaRPr lang="en-US" sz="1125" dirty="0"/>
          </a:p>
        </p:txBody>
      </p:sp>
      <p:sp>
        <p:nvSpPr>
          <p:cNvPr id="19" name="Text 11"/>
          <p:cNvSpPr/>
          <p:nvPr/>
        </p:nvSpPr>
        <p:spPr>
          <a:xfrm>
            <a:off x="1876425" y="4819650"/>
            <a:ext cx="7491413" cy="5027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Selecting the research design requires precise scientific justification. Is the design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experimental or correlational? Why? How does this design serve the research objectives?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What are the available alternatives and why were they rejected?</a:t>
            </a:r>
            <a:endParaRPr lang="en-US" sz="1200" dirty="0"/>
          </a:p>
        </p:txBody>
      </p:sp>
      <p:sp>
        <p:nvSpPr>
          <p:cNvPr id="20" name="Text 12"/>
          <p:cNvSpPr/>
          <p:nvPr/>
        </p:nvSpPr>
        <p:spPr>
          <a:xfrm>
            <a:off x="1876425" y="5886450"/>
            <a:ext cx="6967538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Defining the target population and justifying the sampling method by linking sample</a:t>
            </a:r>
            <a:pPr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characteristics to the generalisability of findings. Sample size must be grounded in</a:t>
            </a:r>
            <a:pPr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statistical power principles and practical considerations.</a:t>
            </a:r>
            <a:endParaRPr lang="en-US" sz="1125" dirty="0"/>
          </a:p>
        </p:txBody>
      </p:sp>
      <p:sp>
        <p:nvSpPr>
          <p:cNvPr id="21" name="Text 13"/>
          <p:cNvSpPr/>
          <p:nvPr/>
        </p:nvSpPr>
        <p:spPr>
          <a:xfrm>
            <a:off x="11466165" y="6543675"/>
            <a:ext cx="533400" cy="1599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7979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16</a:t>
            </a:r>
            <a:endParaRPr lang="en-US" sz="10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4" y="4203948"/>
            <a:ext cx="5425380" cy="142636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396" y="1597819"/>
            <a:ext cx="426690" cy="486817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177" y="1577280"/>
            <a:ext cx="475357" cy="5073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-1956480" y="190500"/>
            <a:ext cx="20242530" cy="3740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945"/>
              </a:lnSpc>
              <a:buNone/>
            </a:pPr>
            <a:r>
              <a:rPr lang="en-US" sz="24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Research Proposal Structure (2): Ethics &amp; Limitations</a:t>
            </a:r>
            <a:endParaRPr lang="en-US" sz="2475" dirty="0"/>
          </a:p>
        </p:txBody>
      </p:sp>
      <p:sp>
        <p:nvSpPr>
          <p:cNvPr id="7" name="Text 1"/>
          <p:cNvSpPr/>
          <p:nvPr/>
        </p:nvSpPr>
        <p:spPr>
          <a:xfrm>
            <a:off x="-1940719" y="1666875"/>
            <a:ext cx="10744200" cy="24571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35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Identifying Expected Methodological Limitations</a:t>
            </a:r>
            <a:endParaRPr lang="en-US" sz="1500" dirty="0"/>
          </a:p>
        </p:txBody>
      </p:sp>
      <p:sp>
        <p:nvSpPr>
          <p:cNvPr id="8" name="Text 2"/>
          <p:cNvSpPr/>
          <p:nvPr/>
        </p:nvSpPr>
        <p:spPr>
          <a:xfrm>
            <a:off x="3597057" y="1666875"/>
            <a:ext cx="11281410" cy="2580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Ethical Considerations in the Research Proposal</a:t>
            </a:r>
            <a:endParaRPr lang="en-US" sz="1575" dirty="0"/>
          </a:p>
        </p:txBody>
      </p:sp>
      <p:sp>
        <p:nvSpPr>
          <p:cNvPr id="9" name="Text 3"/>
          <p:cNvSpPr/>
          <p:nvPr/>
        </p:nvSpPr>
        <p:spPr>
          <a:xfrm>
            <a:off x="590550" y="2181225"/>
            <a:ext cx="5437733" cy="15481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Analysis of sampling limitations (e.g., small size, lack of</a:t>
            </a:r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representativeness, impact on generalisability).</a:t>
            </a:r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Discussion of measurement tool limitations (e.g., reliance on</a:t>
            </a:r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self-report and social desirability bias).</a:t>
            </a:r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Methodological design limitations (e.g., failure to control</a:t>
            </a:r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extraneous variables, time constraints).</a:t>
            </a:r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42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Impact of limitations on the validity and reliability of findings</a:t>
            </a:r>
            <a:endParaRPr lang="en-US" sz="1350" dirty="0"/>
          </a:p>
        </p:txBody>
      </p:sp>
      <p:sp>
        <p:nvSpPr>
          <p:cNvPr id="10" name="Text 4"/>
          <p:cNvSpPr/>
          <p:nvPr/>
        </p:nvSpPr>
        <p:spPr>
          <a:xfrm>
            <a:off x="6324600" y="2181225"/>
            <a:ext cx="5573911" cy="16716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Careful analysis of potential ethical risks (psychological or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physical to participants).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Mechanisms for obtaining informed consent (especially for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vulnerable groups).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Ensuring data confidentiality and protecting participant identity.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 full debriefing plan for participants at the end of the study.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Justification of deception and explanation of how to minimise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its potential psychological harm (if necessary).</a:t>
            </a:r>
            <a:endParaRPr lang="en-US" sz="1275" dirty="0"/>
          </a:p>
        </p:txBody>
      </p:sp>
      <p:sp>
        <p:nvSpPr>
          <p:cNvPr id="11" name="Text 5"/>
          <p:cNvSpPr/>
          <p:nvPr/>
        </p:nvSpPr>
        <p:spPr>
          <a:xfrm>
            <a:off x="6096000" y="4305300"/>
            <a:ext cx="6401693" cy="9830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Integration with the Research Process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Both aspects (ethics and limitations) are an integral part of comprehensive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planning. Early acknowledgement of limitations helps develop strategies to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mitigate their impact. Meticulous ethical planning ensures responsible and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4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ethical research that respects participants' dignity and protects their rights.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590550" y="704850"/>
            <a:ext cx="12667208" cy="6460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These considerations and the acknowledgement of limitations are among the most important elements that distinguish a mature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scientifically responsible research proposal. They reflect the researcher's critical capacity and proactive thinking about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potential challenges.</a:t>
            </a:r>
            <a:endParaRPr lang="en-US" sz="1425" dirty="0"/>
          </a:p>
        </p:txBody>
      </p:sp>
      <p:sp>
        <p:nvSpPr>
          <p:cNvPr id="13" name="Text 7"/>
          <p:cNvSpPr/>
          <p:nvPr/>
        </p:nvSpPr>
        <p:spPr>
          <a:xfrm>
            <a:off x="962025" y="6019800"/>
            <a:ext cx="12164318" cy="5781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'Limitations' section of a proposal is not merely about listing weaknesses – it is about demonstrating critical awareness. For a proposed</a:t>
            </a:r>
            <a:pPr algn="ctr"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study on the relationship between social media use and mental health in adolescents, identify potential limitations related to: (a) sampling, (b)</a:t>
            </a:r>
            <a:pPr algn="ctr"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measurement, and (c) causality, and suggest a specific way a more advanced future study could address each.</a:t>
            </a:r>
            <a:endParaRPr lang="en-US" sz="1275" dirty="0"/>
          </a:p>
        </p:txBody>
      </p:sp>
      <p:sp>
        <p:nvSpPr>
          <p:cNvPr id="14" name="Text 8"/>
          <p:cNvSpPr/>
          <p:nvPr/>
        </p:nvSpPr>
        <p:spPr>
          <a:xfrm>
            <a:off x="9330645" y="5781675"/>
            <a:ext cx="3497580" cy="2040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</a:t>
            </a:r>
            <a:endParaRPr lang="en-US" sz="13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153" y="4930825"/>
            <a:ext cx="426690" cy="432048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153" y="4437013"/>
            <a:ext cx="426690" cy="390823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153" y="3861048"/>
            <a:ext cx="426690" cy="438894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153" y="3312319"/>
            <a:ext cx="426690" cy="438894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9153" y="2784277"/>
            <a:ext cx="426690" cy="432048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3192" y="1604665"/>
            <a:ext cx="2548086" cy="496505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73" y="5479405"/>
            <a:ext cx="304800" cy="335905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73" y="4635996"/>
            <a:ext cx="304800" cy="329059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173" y="3771900"/>
            <a:ext cx="304800" cy="335905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173" y="3127177"/>
            <a:ext cx="304800" cy="342900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173" y="2489448"/>
            <a:ext cx="304800" cy="335905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2588" y="946398"/>
            <a:ext cx="1182588" cy="658267"/>
          </a:xfrm>
          <a:prstGeom prst="rect">
            <a:avLst/>
          </a:prstGeom>
        </p:spPr>
      </p:pic>
      <p:pic>
        <p:nvPicPr>
          <p:cNvPr id="15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596" y="898327"/>
            <a:ext cx="292596" cy="294829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-3979590" y="123825"/>
            <a:ext cx="2108835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050"/>
              </a:lnSpc>
              <a:buNone/>
            </a:pPr>
            <a:r>
              <a:rPr lang="en-US" sz="33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Final Assessment Workshop: Essay Analysis</a:t>
            </a:r>
            <a:endParaRPr lang="en-US" sz="3375" dirty="0"/>
          </a:p>
        </p:txBody>
      </p:sp>
      <p:sp>
        <p:nvSpPr>
          <p:cNvPr id="17" name="Text 1"/>
          <p:cNvSpPr/>
          <p:nvPr/>
        </p:nvSpPr>
        <p:spPr>
          <a:xfrm>
            <a:off x="6686550" y="952500"/>
            <a:ext cx="12001500" cy="3095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438"/>
              </a:lnSpc>
              <a:buNone/>
            </a:pPr>
            <a:r>
              <a:rPr lang="en-US" sz="187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Workshop Preparation for Critical Analysis</a:t>
            </a:r>
            <a:endParaRPr lang="en-US" sz="1875" dirty="0"/>
          </a:p>
        </p:txBody>
      </p:sp>
      <p:sp>
        <p:nvSpPr>
          <p:cNvPr id="18" name="Text 2"/>
          <p:cNvSpPr/>
          <p:nvPr/>
        </p:nvSpPr>
        <p:spPr>
          <a:xfrm>
            <a:off x="590550" y="1714500"/>
            <a:ext cx="2619375" cy="56971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42"/>
              </a:lnSpc>
              <a:buNone/>
            </a:pPr>
            <a:r>
              <a:rPr lang="en-US" sz="17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Analysis Completion</a:t>
            </a:r>
            <a:pPr algn="ctr" indent="0" marL="0">
              <a:lnSpc>
                <a:spcPts val="2242"/>
              </a:lnSpc>
              <a:buNone/>
            </a:pPr>
            <a:r>
              <a:rPr lang="en-US" sz="17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2242"/>
              </a:lnSpc>
              <a:buNone/>
            </a:pPr>
            <a:r>
              <a:rPr lang="en-US" sz="17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Checklist</a:t>
            </a:r>
            <a:endParaRPr lang="en-US" sz="1725" dirty="0"/>
          </a:p>
        </p:txBody>
      </p:sp>
      <p:sp>
        <p:nvSpPr>
          <p:cNvPr id="19" name="Text 3"/>
          <p:cNvSpPr/>
          <p:nvPr/>
        </p:nvSpPr>
        <p:spPr>
          <a:xfrm>
            <a:off x="3638550" y="981075"/>
            <a:ext cx="2671763" cy="5485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Sequence of Critical</a:t>
            </a:r>
            <a:pPr algn="ctr"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Analysis Stages</a:t>
            </a:r>
            <a:endParaRPr lang="en-US" sz="1800" dirty="0"/>
          </a:p>
        </p:txBody>
      </p:sp>
      <p:sp>
        <p:nvSpPr>
          <p:cNvPr id="20" name="Text 4"/>
          <p:cNvSpPr/>
          <p:nvPr/>
        </p:nvSpPr>
        <p:spPr>
          <a:xfrm>
            <a:off x="6686550" y="2457450"/>
            <a:ext cx="8229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Five Core Components of the Analysis</a:t>
            </a:r>
            <a:endParaRPr lang="en-US" sz="1500" dirty="0"/>
          </a:p>
        </p:txBody>
      </p:sp>
      <p:sp>
        <p:nvSpPr>
          <p:cNvPr id="21" name="Text 5"/>
          <p:cNvSpPr/>
          <p:nvPr/>
        </p:nvSpPr>
        <p:spPr>
          <a:xfrm>
            <a:off x="6686550" y="1771650"/>
            <a:ext cx="50292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500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 Task Requirements</a:t>
            </a:r>
            <a:endParaRPr lang="en-US" sz="1500" dirty="0"/>
          </a:p>
        </p:txBody>
      </p:sp>
      <p:sp>
        <p:nvSpPr>
          <p:cNvPr id="22" name="Text 6"/>
          <p:cNvSpPr/>
          <p:nvPr/>
        </p:nvSpPr>
        <p:spPr>
          <a:xfrm>
            <a:off x="962025" y="2457450"/>
            <a:ext cx="2346871" cy="4208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Thesis statement is clear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comprehensive.</a:t>
            </a:r>
            <a:endParaRPr lang="en-US" sz="1275" dirty="0"/>
          </a:p>
        </p:txBody>
      </p:sp>
      <p:sp>
        <p:nvSpPr>
          <p:cNvPr id="23" name="Text 7"/>
          <p:cNvSpPr/>
          <p:nvPr/>
        </p:nvSpPr>
        <p:spPr>
          <a:xfrm>
            <a:off x="962025" y="3162300"/>
            <a:ext cx="2043113" cy="44588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Original hypothesis is</a:t>
            </a:r>
            <a:pPr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precisely identified.</a:t>
            </a:r>
            <a:endParaRPr lang="en-US" sz="1350" dirty="0"/>
          </a:p>
        </p:txBody>
      </p:sp>
      <p:sp>
        <p:nvSpPr>
          <p:cNvPr id="24" name="Text 8"/>
          <p:cNvSpPr/>
          <p:nvPr/>
        </p:nvSpPr>
        <p:spPr>
          <a:xfrm>
            <a:off x="962025" y="3733800"/>
            <a:ext cx="1959173" cy="6313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 design and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variables have been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analysed.</a:t>
            </a:r>
            <a:endParaRPr lang="en-US" sz="1275" dirty="0"/>
          </a:p>
        </p:txBody>
      </p:sp>
      <p:sp>
        <p:nvSpPr>
          <p:cNvPr id="25" name="Text 9"/>
          <p:cNvSpPr/>
          <p:nvPr/>
        </p:nvSpPr>
        <p:spPr>
          <a:xfrm>
            <a:off x="962025" y="4600575"/>
            <a:ext cx="2325886" cy="6313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Findings are summarised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compared to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hypotheses.</a:t>
            </a:r>
            <a:endParaRPr lang="en-US" sz="1275" dirty="0"/>
          </a:p>
        </p:txBody>
      </p:sp>
      <p:sp>
        <p:nvSpPr>
          <p:cNvPr id="26" name="Text 10"/>
          <p:cNvSpPr/>
          <p:nvPr/>
        </p:nvSpPr>
        <p:spPr>
          <a:xfrm>
            <a:off x="962025" y="5448300"/>
            <a:ext cx="2179290" cy="66883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Methodological and</a:t>
            </a:r>
            <a:pPr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ethical limitations have</a:t>
            </a:r>
            <a:pPr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been evaluated.</a:t>
            </a:r>
            <a:endParaRPr lang="en-US" sz="1350" dirty="0"/>
          </a:p>
        </p:txBody>
      </p:sp>
      <p:sp>
        <p:nvSpPr>
          <p:cNvPr id="27" name="Text 11"/>
          <p:cNvSpPr/>
          <p:nvPr/>
        </p:nvSpPr>
        <p:spPr>
          <a:xfrm>
            <a:off x="6686550" y="5676900"/>
            <a:ext cx="5972175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Discussion Prompt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When analysing an experimental study on the effect of Cognitive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Behavioural Therapy on anxiety, you find that the researchers used a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sample of university students only. How does this affect the validity of the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findings? What specific recommendations would you make to improve the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 design in future studies?</a:t>
            </a:r>
            <a:endParaRPr lang="en-US" sz="1125" dirty="0"/>
          </a:p>
        </p:txBody>
      </p:sp>
      <p:sp>
        <p:nvSpPr>
          <p:cNvPr id="28" name="Text 12"/>
          <p:cNvSpPr/>
          <p:nvPr/>
        </p:nvSpPr>
        <p:spPr>
          <a:xfrm>
            <a:off x="7058025" y="2847975"/>
            <a:ext cx="5615880" cy="5598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Thesis Statement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Write a single sentence summarising the overall critical judgement of the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study.</a:t>
            </a:r>
            <a:endParaRPr lang="en-US" sz="1050" dirty="0"/>
          </a:p>
        </p:txBody>
      </p:sp>
      <p:sp>
        <p:nvSpPr>
          <p:cNvPr id="29" name="Text 13"/>
          <p:cNvSpPr/>
          <p:nvPr/>
        </p:nvSpPr>
        <p:spPr>
          <a:xfrm>
            <a:off x="7058025" y="3276600"/>
            <a:ext cx="5175796" cy="5598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Original Hypothesis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Identify the hypotheses tested by the researchers and restate them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clearly.</a:t>
            </a:r>
            <a:endParaRPr lang="en-US" sz="1050" dirty="0"/>
          </a:p>
        </p:txBody>
      </p:sp>
      <p:sp>
        <p:nvSpPr>
          <p:cNvPr id="30" name="Text 14"/>
          <p:cNvSpPr/>
          <p:nvPr/>
        </p:nvSpPr>
        <p:spPr>
          <a:xfrm>
            <a:off x="7058025" y="3714750"/>
            <a:ext cx="5059680" cy="2437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20"/>
              </a:lnSpc>
              <a:buNone/>
            </a:pPr>
            <a:r>
              <a:rPr lang="en-US" sz="120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Research Design Analysis</a:t>
            </a:r>
            <a:endParaRPr lang="en-US" sz="1200" dirty="0"/>
          </a:p>
        </p:txBody>
      </p:sp>
      <p:sp>
        <p:nvSpPr>
          <p:cNvPr id="31" name="Text 15"/>
          <p:cNvSpPr/>
          <p:nvPr/>
        </p:nvSpPr>
        <p:spPr>
          <a:xfrm>
            <a:off x="7058025" y="4152900"/>
            <a:ext cx="5605463" cy="5598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Examine the study's methodology, including the type of research,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identification of variables, description of the sample, and analysis of data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collection tools.</a:t>
            </a:r>
            <a:endParaRPr lang="en-US" sz="1050" dirty="0"/>
          </a:p>
        </p:txBody>
      </p:sp>
      <p:sp>
        <p:nvSpPr>
          <p:cNvPr id="32" name="Text 16"/>
          <p:cNvSpPr/>
          <p:nvPr/>
        </p:nvSpPr>
        <p:spPr>
          <a:xfrm>
            <a:off x="7058025" y="4514850"/>
            <a:ext cx="5427315" cy="3732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 Summary of Key Findings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Summarise the findings and compare them to the original hypotheses.</a:t>
            </a:r>
            <a:endParaRPr lang="en-US" sz="1050" dirty="0"/>
          </a:p>
        </p:txBody>
      </p:sp>
      <p:sp>
        <p:nvSpPr>
          <p:cNvPr id="33" name="Text 17"/>
          <p:cNvSpPr/>
          <p:nvPr/>
        </p:nvSpPr>
        <p:spPr>
          <a:xfrm>
            <a:off x="7058025" y="4943475"/>
            <a:ext cx="5008215" cy="5598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5. Critical Evaluation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Analyse methodological limitations, evaluate sample quality, and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70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examine ethical considerations.</a:t>
            </a:r>
            <a:endParaRPr lang="en-US" sz="1050" dirty="0"/>
          </a:p>
        </p:txBody>
      </p:sp>
      <p:sp>
        <p:nvSpPr>
          <p:cNvPr id="34" name="Text 18"/>
          <p:cNvSpPr/>
          <p:nvPr/>
        </p:nvSpPr>
        <p:spPr>
          <a:xfrm>
            <a:off x="6686550" y="1295400"/>
            <a:ext cx="584641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75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workshop is dedicated to practical preparation for Part 1 of the final</a:t>
            </a:r>
            <a:pPr indent="0" marL="0">
              <a:lnSpc>
                <a:spcPts val="1575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75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assessment.</a:t>
            </a:r>
            <a:endParaRPr lang="en-US" sz="1125" dirty="0"/>
          </a:p>
        </p:txBody>
      </p:sp>
      <p:sp>
        <p:nvSpPr>
          <p:cNvPr id="35" name="Text 19"/>
          <p:cNvSpPr/>
          <p:nvPr/>
        </p:nvSpPr>
        <p:spPr>
          <a:xfrm>
            <a:off x="6686550" y="2047875"/>
            <a:ext cx="541674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Requires finding a peer-reviewed research article and producing a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comprehensive critical analysis of 1,000 words.</a:t>
            </a:r>
            <a:endParaRPr lang="en-US" sz="11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859" y="5822305"/>
            <a:ext cx="548580" cy="46627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71" y="3298627"/>
            <a:ext cx="4876800" cy="189964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904607"/>
            <a:ext cx="475357" cy="486817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463" y="2887117"/>
            <a:ext cx="438894" cy="507355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659" y="2935188"/>
            <a:ext cx="475357" cy="459432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263" y="2928342"/>
            <a:ext cx="463153" cy="44574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4667" y="1501825"/>
            <a:ext cx="426690" cy="432048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-2560796" y="400050"/>
            <a:ext cx="13270230" cy="3086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430"/>
              </a:lnSpc>
              <a:buNone/>
            </a:pPr>
            <a:r>
              <a:rPr lang="en-US" sz="2025" b="1" dirty="0">
                <a:solidFill>
                  <a:srgbClr val="1A478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Final Assessment Workshop: Proposal Writing</a:t>
            </a:r>
            <a:endParaRPr lang="en-US" sz="2025" dirty="0"/>
          </a:p>
        </p:txBody>
      </p:sp>
      <p:sp>
        <p:nvSpPr>
          <p:cNvPr id="11" name="Text 1"/>
          <p:cNvSpPr/>
          <p:nvPr/>
        </p:nvSpPr>
        <p:spPr>
          <a:xfrm>
            <a:off x="8120063" y="838200"/>
            <a:ext cx="2857500" cy="3095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438"/>
              </a:lnSpc>
              <a:buNone/>
            </a:pPr>
            <a:r>
              <a:rPr lang="en-US" sz="1875" b="1" dirty="0">
                <a:solidFill>
                  <a:srgbClr val="E9A83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Core Idea:</a:t>
            </a:r>
            <a:endParaRPr lang="en-US" sz="1875" dirty="0"/>
          </a:p>
        </p:txBody>
      </p:sp>
      <p:sp>
        <p:nvSpPr>
          <p:cNvPr id="12" name="Text 2"/>
          <p:cNvSpPr/>
          <p:nvPr/>
        </p:nvSpPr>
        <p:spPr>
          <a:xfrm>
            <a:off x="2244551" y="2457450"/>
            <a:ext cx="61722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7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Practical Dongs of the Workshop:</a:t>
            </a:r>
            <a:endParaRPr lang="en-US" sz="1125" dirty="0"/>
          </a:p>
        </p:txBody>
      </p:sp>
      <p:sp>
        <p:nvSpPr>
          <p:cNvPr id="13" name="Text 3"/>
          <p:cNvSpPr/>
          <p:nvPr/>
        </p:nvSpPr>
        <p:spPr>
          <a:xfrm>
            <a:off x="7296150" y="1219200"/>
            <a:ext cx="4557713" cy="1333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successful research proposal is not</a:t>
            </a:r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merely a description of what will be</a:t>
            </a:r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done – it is a convincing and justified</a:t>
            </a:r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argument that anticipates challenges</a:t>
            </a:r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limitations.</a:t>
            </a:r>
            <a:endParaRPr lang="en-US" sz="1500" dirty="0"/>
          </a:p>
        </p:txBody>
      </p:sp>
      <p:sp>
        <p:nvSpPr>
          <p:cNvPr id="14" name="Text 4"/>
          <p:cNvSpPr/>
          <p:nvPr/>
        </p:nvSpPr>
        <p:spPr>
          <a:xfrm>
            <a:off x="4248150" y="5143500"/>
            <a:ext cx="2428280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67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Weem connection between theory and application: Strategies to build logical bridges</a:t>
            </a:r>
            <a:pPr algn="ctr" indent="0" marL="0">
              <a:lnSpc>
                <a:spcPts val="67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67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Lack of clarity in methodological justification: Developing scientific argumentation skills</a:t>
            </a:r>
            <a:pPr algn="ctr" indent="0" marL="0">
              <a:lnSpc>
                <a:spcPts val="67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67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Neglecting ethical considerations: Integrating ethics as a fundamental part of the design</a:t>
            </a:r>
            <a:endParaRPr lang="en-US" sz="450" dirty="0"/>
          </a:p>
        </p:txBody>
      </p:sp>
      <p:sp>
        <p:nvSpPr>
          <p:cNvPr id="15" name="Text 5"/>
          <p:cNvSpPr/>
          <p:nvPr/>
        </p:nvSpPr>
        <p:spPr>
          <a:xfrm>
            <a:off x="4248150" y="5953125"/>
            <a:ext cx="1699617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67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Group Practical Activity</a:t>
            </a:r>
            <a:pPr algn="ctr" indent="0" marL="0">
              <a:lnSpc>
                <a:spcPts val="67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67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Working in small groups to review peer proposals with their oeer assumm co-listics, using</a:t>
            </a:r>
            <a:pPr algn="ctr" indent="0" marL="0">
              <a:lnSpc>
                <a:spcPts val="67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67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specified evaluation criteria, providing constructive feedback to help with improvement.</a:t>
            </a:r>
            <a:endParaRPr lang="en-US" sz="450" dirty="0"/>
          </a:p>
        </p:txBody>
      </p:sp>
      <p:sp>
        <p:nvSpPr>
          <p:cNvPr id="16" name="Text 6"/>
          <p:cNvSpPr/>
          <p:nvPr/>
        </p:nvSpPr>
        <p:spPr>
          <a:xfrm>
            <a:off x="3253695" y="4781550"/>
            <a:ext cx="4754880" cy="1610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Common Challenges and Solutions:</a:t>
            </a:r>
            <a:endParaRPr lang="en-US" sz="975" dirty="0"/>
          </a:p>
        </p:txBody>
      </p:sp>
      <p:sp>
        <p:nvSpPr>
          <p:cNvPr id="17" name="Text 7"/>
          <p:cNvSpPr/>
          <p:nvPr/>
        </p:nvSpPr>
        <p:spPr>
          <a:xfrm>
            <a:off x="3533715" y="1495425"/>
            <a:ext cx="2720340" cy="1599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Workshop Observe:</a:t>
            </a:r>
            <a:endParaRPr lang="en-US" sz="1050" dirty="0"/>
          </a:p>
        </p:txBody>
      </p:sp>
      <p:sp>
        <p:nvSpPr>
          <p:cNvPr id="18" name="Text 8"/>
          <p:cNvSpPr/>
          <p:nvPr/>
        </p:nvSpPr>
        <p:spPr>
          <a:xfrm>
            <a:off x="714375" y="809625"/>
            <a:ext cx="6653213" cy="3467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65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final session represents a practical culmination of everything learned in this unit, where</a:t>
            </a:r>
            <a:pPr algn="ctr" indent="0" marL="0">
              <a:lnSpc>
                <a:spcPts val="1365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65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we transform theoetical knowledge into practical skills in writing persuasive research proposals.</a:t>
            </a:r>
            <a:endParaRPr lang="en-US" sz="975" dirty="0"/>
          </a:p>
        </p:txBody>
      </p:sp>
      <p:sp>
        <p:nvSpPr>
          <p:cNvPr id="19" name="Text 9"/>
          <p:cNvSpPr/>
          <p:nvPr/>
        </p:nvSpPr>
        <p:spPr>
          <a:xfrm>
            <a:off x="228600" y="1714500"/>
            <a:ext cx="6527453" cy="40853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073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goal of the workshop is to develop your ability to transform innovative research questions into</a:t>
            </a:r>
            <a:pPr algn="r" indent="0" marL="0">
              <a:lnSpc>
                <a:spcPts val="1073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073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integrated and convincing research proposals, with proficiency in the styles of linking logic between the</a:t>
            </a:r>
            <a:pPr algn="r" indent="0" marL="0">
              <a:lnSpc>
                <a:spcPts val="1073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073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literature and the proposed methodological design.</a:t>
            </a:r>
            <a:endParaRPr lang="en-US" sz="825" dirty="0"/>
          </a:p>
        </p:txBody>
      </p:sp>
      <p:sp>
        <p:nvSpPr>
          <p:cNvPr id="20" name="Text 10"/>
          <p:cNvSpPr/>
          <p:nvPr/>
        </p:nvSpPr>
        <p:spPr>
          <a:xfrm>
            <a:off x="7058025" y="5743575"/>
            <a:ext cx="4913858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Imagine you are presenting your research proposal to a committee of skeptical</a:t>
            </a:r>
            <a:pPr algn="ct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experts. How will your argument be built to convince them that your research is not</a:t>
            </a:r>
            <a:pPr algn="ct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just interesting, but necessary and feasible? Discuss effective scientific communicati</a:t>
            </a:r>
            <a:pPr algn="ct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strategies that transform the proposal from an academic document into a</a:t>
            </a:r>
            <a:pPr algn="ct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compelling story about the importance of discovering new knowledge.</a:t>
            </a:r>
            <a:endParaRPr lang="en-US" sz="750" dirty="0"/>
          </a:p>
        </p:txBody>
      </p:sp>
      <p:sp>
        <p:nvSpPr>
          <p:cNvPr id="21" name="Text 11"/>
          <p:cNvSpPr/>
          <p:nvPr/>
        </p:nvSpPr>
        <p:spPr>
          <a:xfrm>
            <a:off x="714375" y="2971800"/>
            <a:ext cx="12573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75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Stage 1: From Idea</a:t>
            </a:r>
            <a:pPr algn="ctr" indent="0" marL="0">
              <a:lnSpc>
                <a:spcPts val="975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75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Specific Question</a:t>
            </a:r>
            <a:endParaRPr lang="en-US" sz="750" dirty="0"/>
          </a:p>
        </p:txBody>
      </p:sp>
      <p:sp>
        <p:nvSpPr>
          <p:cNvPr id="22" name="Text 12"/>
          <p:cNvSpPr/>
          <p:nvPr/>
        </p:nvSpPr>
        <p:spPr>
          <a:xfrm>
            <a:off x="2667000" y="2971800"/>
            <a:ext cx="142488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75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Stage 2: Building the</a:t>
            </a:r>
            <a:pPr algn="ctr" indent="0" marL="0">
              <a:lnSpc>
                <a:spcPts val="975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75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Theoretical Foundation</a:t>
            </a:r>
            <a:endParaRPr lang="en-US" sz="750" dirty="0"/>
          </a:p>
        </p:txBody>
      </p:sp>
      <p:sp>
        <p:nvSpPr>
          <p:cNvPr id="23" name="Text 13"/>
          <p:cNvSpPr/>
          <p:nvPr/>
        </p:nvSpPr>
        <p:spPr>
          <a:xfrm>
            <a:off x="4857750" y="2971800"/>
            <a:ext cx="143529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75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Stage 3: Rigorous</a:t>
            </a:r>
            <a:pPr algn="ctr" indent="0" marL="0">
              <a:lnSpc>
                <a:spcPts val="975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75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Methodological Design</a:t>
            </a:r>
            <a:endParaRPr lang="en-US" sz="750" dirty="0"/>
          </a:p>
        </p:txBody>
      </p:sp>
      <p:sp>
        <p:nvSpPr>
          <p:cNvPr id="24" name="Text 14"/>
          <p:cNvSpPr/>
          <p:nvPr/>
        </p:nvSpPr>
        <p:spPr>
          <a:xfrm>
            <a:off x="104775" y="3429000"/>
            <a:ext cx="1331565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You will work on refining research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questions using quasity criteria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discussed: specificity, feasibility,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significance, and innovation. We will apply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brainstorming techniques to transform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general observations into precise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research questions.</a:t>
            </a:r>
            <a:endParaRPr lang="en-US" sz="750" dirty="0"/>
          </a:p>
        </p:txBody>
      </p:sp>
      <p:sp>
        <p:nvSpPr>
          <p:cNvPr id="25" name="Text 15"/>
          <p:cNvSpPr/>
          <p:nvPr/>
        </p:nvSpPr>
        <p:spPr>
          <a:xfrm>
            <a:off x="2419350" y="3429000"/>
            <a:ext cx="1470422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Learn how to conduct a critical review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literature that goes beyond mere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summarization to analysis and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synthesis. We will focus on identifying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knowledge gaps and building a lobiral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argument justifying the necessity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the proposed research.</a:t>
            </a:r>
            <a:endParaRPr lang="en-US" sz="750" dirty="0"/>
          </a:p>
        </p:txBody>
      </p:sp>
      <p:sp>
        <p:nvSpPr>
          <p:cNvPr id="26" name="Text 16"/>
          <p:cNvSpPr/>
          <p:nvPr/>
        </p:nvSpPr>
        <p:spPr>
          <a:xfrm>
            <a:off x="4619625" y="3429000"/>
            <a:ext cx="1372939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Applying research design principles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select the most appropriate method,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 a detailed justification for each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methodological dicion. We will discuss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to balance considerations of intel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validity, and dealing with practical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75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ethical constraints.</a:t>
            </a:r>
            <a:endParaRPr lang="en-US" sz="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663" y="2832348"/>
            <a:ext cx="597396" cy="63088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92" y="1803648"/>
            <a:ext cx="9009757" cy="4306788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5788" y="0"/>
            <a:ext cx="451098" cy="534888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-1085389" y="266700"/>
            <a:ext cx="15156180" cy="3885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060"/>
              </a:lnSpc>
              <a:buNone/>
            </a:pPr>
            <a:r>
              <a:rPr lang="en-US" sz="2550" b="1" dirty="0">
                <a:solidFill>
                  <a:srgbClr val="37609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Learning Outcomes &amp; Assessment Criteria</a:t>
            </a:r>
            <a:endParaRPr lang="en-US" sz="2550" dirty="0"/>
          </a:p>
        </p:txBody>
      </p:sp>
      <p:sp>
        <p:nvSpPr>
          <p:cNvPr id="7" name="Text 1"/>
          <p:cNvSpPr/>
          <p:nvPr/>
        </p:nvSpPr>
        <p:spPr>
          <a:xfrm>
            <a:off x="9734550" y="3486150"/>
            <a:ext cx="2231678" cy="111710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Key Focus: This unit</a:t>
            </a:r>
            <a:pPr algn="ct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requires critical</a:t>
            </a:r>
            <a:pPr algn="ct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analysis and practical</a:t>
            </a:r>
            <a:pPr algn="ct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application, not mere</a:t>
            </a:r>
            <a:pPr algn="ct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memorisation and</a:t>
            </a:r>
            <a:pPr algn="ct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recall.</a:t>
            </a:r>
            <a:endParaRPr lang="en-US" sz="1275" dirty="0"/>
          </a:p>
        </p:txBody>
      </p:sp>
      <p:sp>
        <p:nvSpPr>
          <p:cNvPr id="8" name="Text 2"/>
          <p:cNvSpPr/>
          <p:nvPr/>
        </p:nvSpPr>
        <p:spPr>
          <a:xfrm>
            <a:off x="590550" y="781050"/>
            <a:ext cx="12688193" cy="8417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unit identifies the core learning objectives and the criteria through which achievement of these objectives will be assessed. It aims to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guide students toward a deep understanding of the concepts and skills required in psychological research at the Advanced Diploma level.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outcomes align with Level 5 standards, requiring students not only to understand core concepts but also to analyse, apply, and critically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evaluate them in diverse research contexts.</a:t>
            </a:r>
            <a:endParaRPr lang="en-US" sz="1275" dirty="0"/>
          </a:p>
        </p:txBody>
      </p:sp>
      <p:sp>
        <p:nvSpPr>
          <p:cNvPr id="9" name="Text 3"/>
          <p:cNvSpPr/>
          <p:nvPr/>
        </p:nvSpPr>
        <p:spPr>
          <a:xfrm>
            <a:off x="590550" y="6296025"/>
            <a:ext cx="12677775" cy="3887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Discussion Prompt: How do the assessment criteria at Level 5 differ from lower levels? And why does the assessment focus on analysis and</a:t>
            </a:r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application rather than mere understanding?</a:t>
            </a:r>
            <a:endParaRPr lang="en-US" sz="127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8157" y="5911453"/>
            <a:ext cx="499765" cy="51435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57" y="740569"/>
            <a:ext cx="11496973" cy="593214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055340" y="238125"/>
            <a:ext cx="11201400" cy="3173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499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Scientific Method in Psychology</a:t>
            </a:r>
            <a:endParaRPr lang="en-US" sz="2100" dirty="0"/>
          </a:p>
        </p:txBody>
      </p:sp>
      <p:sp>
        <p:nvSpPr>
          <p:cNvPr id="6" name="Text 1"/>
          <p:cNvSpPr/>
          <p:nvPr/>
        </p:nvSpPr>
        <p:spPr>
          <a:xfrm>
            <a:off x="1447800" y="1838325"/>
            <a:ext cx="2095500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1. Observation &amp; Questioning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Identify a phenomenon and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formulate a question based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on observations.</a:t>
            </a:r>
            <a:endParaRPr lang="en-US" sz="825" dirty="0"/>
          </a:p>
        </p:txBody>
      </p:sp>
      <p:sp>
        <p:nvSpPr>
          <p:cNvPr id="7" name="Text 2"/>
          <p:cNvSpPr/>
          <p:nvPr/>
        </p:nvSpPr>
        <p:spPr>
          <a:xfrm>
            <a:off x="3943350" y="2657475"/>
            <a:ext cx="890588" cy="2494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82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2. Literature</a:t>
            </a:r>
            <a:pPr algn="ctr" indent="0" marL="0">
              <a:lnSpc>
                <a:spcPts val="982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82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Review</a:t>
            </a:r>
            <a:endParaRPr lang="en-US" sz="825" dirty="0"/>
          </a:p>
        </p:txBody>
      </p:sp>
      <p:sp>
        <p:nvSpPr>
          <p:cNvPr id="8" name="Text 3"/>
          <p:cNvSpPr/>
          <p:nvPr/>
        </p:nvSpPr>
        <p:spPr>
          <a:xfrm>
            <a:off x="6266974" y="2657475"/>
            <a:ext cx="3520440" cy="1360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71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3. Hypothesis Formulation</a:t>
            </a:r>
            <a:endParaRPr lang="en-US" sz="900" dirty="0"/>
          </a:p>
        </p:txBody>
      </p:sp>
      <p:sp>
        <p:nvSpPr>
          <p:cNvPr id="9" name="Text 4"/>
          <p:cNvSpPr/>
          <p:nvPr/>
        </p:nvSpPr>
        <p:spPr>
          <a:xfrm>
            <a:off x="8143830" y="2657475"/>
            <a:ext cx="4232910" cy="12471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82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4. Study Design &amp; Data Collection</a:t>
            </a:r>
            <a:endParaRPr lang="en-US" sz="825" dirty="0"/>
          </a:p>
        </p:txBody>
      </p:sp>
      <p:sp>
        <p:nvSpPr>
          <p:cNvPr id="10" name="Text 5"/>
          <p:cNvSpPr/>
          <p:nvPr/>
        </p:nvSpPr>
        <p:spPr>
          <a:xfrm>
            <a:off x="5562600" y="4781550"/>
            <a:ext cx="195917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6. Interpretation &amp; Conclusion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Interpret the results and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draw evidence-based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conclusions.</a:t>
            </a:r>
            <a:endParaRPr lang="en-US" sz="750" dirty="0"/>
          </a:p>
        </p:txBody>
      </p:sp>
      <p:sp>
        <p:nvSpPr>
          <p:cNvPr id="11" name="Text 6"/>
          <p:cNvSpPr/>
          <p:nvPr/>
        </p:nvSpPr>
        <p:spPr>
          <a:xfrm>
            <a:off x="2600325" y="5019675"/>
            <a:ext cx="184398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7. Publication &amp; Peer Review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Publish findings and subject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them to peer review.</a:t>
            </a:r>
            <a:endParaRPr lang="en-US" sz="750" dirty="0"/>
          </a:p>
        </p:txBody>
      </p:sp>
      <p:sp>
        <p:nvSpPr>
          <p:cNvPr id="12" name="Text 7"/>
          <p:cNvSpPr/>
          <p:nvPr/>
        </p:nvSpPr>
        <p:spPr>
          <a:xfrm>
            <a:off x="8086725" y="4781550"/>
            <a:ext cx="1582043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5. Statistical Analysis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Analyse the collected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data using appropriate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statistical methods.</a:t>
            </a:r>
            <a:endParaRPr lang="en-US" sz="825" dirty="0"/>
          </a:p>
        </p:txBody>
      </p:sp>
      <p:sp>
        <p:nvSpPr>
          <p:cNvPr id="13" name="Text 8"/>
          <p:cNvSpPr/>
          <p:nvPr/>
        </p:nvSpPr>
        <p:spPr>
          <a:xfrm>
            <a:off x="6324600" y="5743575"/>
            <a:ext cx="6024563" cy="79995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Although the scientific method is often presented as a linear, structured process,</a:t>
            </a:r>
            <a:pPr algn="ct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actual research is frequently more complex and unpredictable. Discuss how</a:t>
            </a:r>
            <a:pPr algn="ct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unexpected discoveries or negative results can lead to important scientific</a:t>
            </a:r>
            <a:pPr algn="ct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advances, and how researchers deal with the practical challenges</a:t>
            </a:r>
            <a:pPr algn="ct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they face when applying this idealised method.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228600" y="4286250"/>
            <a:ext cx="172878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8. Replication &amp; Verification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Replicate the study to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verify and confirm findings.</a:t>
            </a:r>
            <a:endParaRPr lang="en-US" sz="750" dirty="0"/>
          </a:p>
        </p:txBody>
      </p:sp>
      <p:sp>
        <p:nvSpPr>
          <p:cNvPr id="15" name="Text 10"/>
          <p:cNvSpPr/>
          <p:nvPr/>
        </p:nvSpPr>
        <p:spPr>
          <a:xfrm>
            <a:off x="-3721507" y="923925"/>
            <a:ext cx="16322040" cy="1852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foundation of psychology as a scientific discipline, producing objective and replicable knowledge.</a:t>
            </a:r>
            <a:endParaRPr lang="en-US" sz="1050" dirty="0"/>
          </a:p>
        </p:txBody>
      </p:sp>
      <p:sp>
        <p:nvSpPr>
          <p:cNvPr id="16" name="Text 11"/>
          <p:cNvSpPr/>
          <p:nvPr/>
        </p:nvSpPr>
        <p:spPr>
          <a:xfrm>
            <a:off x="5229225" y="1733550"/>
            <a:ext cx="1655415" cy="4768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Review existing scientific</a:t>
            </a:r>
            <a:pPr algn="ctr"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literature to understand</a:t>
            </a:r>
            <a:pPr algn="ctr"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what is already known.</a:t>
            </a:r>
            <a:endParaRPr lang="en-US" sz="900" dirty="0"/>
          </a:p>
        </p:txBody>
      </p:sp>
      <p:sp>
        <p:nvSpPr>
          <p:cNvPr id="17" name="Text 12"/>
          <p:cNvSpPr/>
          <p:nvPr/>
        </p:nvSpPr>
        <p:spPr>
          <a:xfrm>
            <a:off x="10220325" y="4438650"/>
            <a:ext cx="1466850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68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5. Statistical Analysis</a:t>
            </a:r>
            <a:pPr algn="ctr" indent="0" marL="0">
              <a:lnSpc>
                <a:spcPts val="968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68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Analyse the collected</a:t>
            </a:r>
            <a:pPr algn="ctr" indent="0" marL="0">
              <a:lnSpc>
                <a:spcPts val="968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68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data using appropriate</a:t>
            </a:r>
            <a:pPr algn="ctr" indent="0" marL="0">
              <a:lnSpc>
                <a:spcPts val="968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68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statistical methods.</a:t>
            </a:r>
            <a:endParaRPr lang="en-US" sz="750" dirty="0"/>
          </a:p>
        </p:txBody>
      </p:sp>
      <p:sp>
        <p:nvSpPr>
          <p:cNvPr id="18" name="Text 13"/>
          <p:cNvSpPr/>
          <p:nvPr/>
        </p:nvSpPr>
        <p:spPr>
          <a:xfrm>
            <a:off x="6324600" y="2867025"/>
            <a:ext cx="2797373" cy="4768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Students who eat a balanced breakfast will</a:t>
            </a:r>
            <a:pPr algn="ctr"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score higher on morning mathematics tests</a:t>
            </a:r>
            <a:pPr algn="ctr"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51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compared to students who skip breakfast.</a:t>
            </a:r>
            <a:endParaRPr lang="en-US" sz="900" dirty="0"/>
          </a:p>
        </p:txBody>
      </p:sp>
      <p:sp>
        <p:nvSpPr>
          <p:cNvPr id="19" name="Text 14"/>
          <p:cNvSpPr/>
          <p:nvPr/>
        </p:nvSpPr>
        <p:spPr>
          <a:xfrm>
            <a:off x="9553575" y="2867025"/>
            <a:ext cx="1781175" cy="2914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47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Design the study and collect</a:t>
            </a:r>
            <a:pPr algn="ctr" indent="0" marL="0">
              <a:lnSpc>
                <a:spcPts val="1147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47"/>
              </a:lnSpc>
              <a:buNone/>
            </a:pPr>
            <a:r>
              <a:rPr lang="en-US" sz="8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data systematically.</a:t>
            </a:r>
            <a:endParaRPr lang="en-US" sz="8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859" y="4594771"/>
            <a:ext cx="390079" cy="3429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788" y="2455069"/>
            <a:ext cx="4949875" cy="3867894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5054947" y="304800"/>
            <a:ext cx="23260050" cy="44053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469"/>
              </a:lnSpc>
              <a:buNone/>
            </a:pPr>
            <a:r>
              <a:rPr lang="en-US" sz="27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Scientific Principles &amp; Critical Evaluation of Theories</a:t>
            </a:r>
            <a:endParaRPr lang="en-US" sz="2775" dirty="0"/>
          </a:p>
        </p:txBody>
      </p:sp>
      <p:sp>
        <p:nvSpPr>
          <p:cNvPr id="6" name="Text 1"/>
          <p:cNvSpPr/>
          <p:nvPr/>
        </p:nvSpPr>
        <p:spPr>
          <a:xfrm>
            <a:off x="-1122536" y="838200"/>
            <a:ext cx="15087600" cy="29542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27"/>
              </a:lnSpc>
              <a:buNone/>
            </a:pPr>
            <a:r>
              <a:rPr lang="en-US" sz="1650" dirty="0">
                <a:solidFill>
                  <a:srgbClr val="E9E9E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Core principles and the philosophy of research in psychology</a:t>
            </a:r>
            <a:endParaRPr lang="en-US" sz="1650" dirty="0"/>
          </a:p>
        </p:txBody>
      </p:sp>
      <p:sp>
        <p:nvSpPr>
          <p:cNvPr id="7" name="Text 2"/>
          <p:cNvSpPr/>
          <p:nvPr/>
        </p:nvSpPr>
        <p:spPr>
          <a:xfrm>
            <a:off x="10163175" y="1905000"/>
            <a:ext cx="349758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Critical Example:</a:t>
            </a:r>
            <a:endParaRPr lang="en-US" sz="1350" dirty="0"/>
          </a:p>
        </p:txBody>
      </p:sp>
      <p:sp>
        <p:nvSpPr>
          <p:cNvPr id="8" name="Text 3"/>
          <p:cNvSpPr/>
          <p:nvPr/>
        </p:nvSpPr>
        <p:spPr>
          <a:xfrm>
            <a:off x="9610725" y="4648200"/>
            <a:ext cx="390906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</a:t>
            </a:r>
            <a:endParaRPr lang="en-US" sz="1425" dirty="0"/>
          </a:p>
        </p:txBody>
      </p:sp>
      <p:sp>
        <p:nvSpPr>
          <p:cNvPr id="9" name="Text 4"/>
          <p:cNvSpPr/>
          <p:nvPr/>
        </p:nvSpPr>
        <p:spPr>
          <a:xfrm>
            <a:off x="2847975" y="2457450"/>
            <a:ext cx="2263140" cy="2416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04"/>
              </a:lnSpc>
              <a:buNone/>
            </a:pPr>
            <a:r>
              <a:rPr lang="en-US" sz="1350" b="1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Objectivity</a:t>
            </a:r>
            <a:endParaRPr lang="en-US" sz="1350" dirty="0"/>
          </a:p>
        </p:txBody>
      </p:sp>
      <p:sp>
        <p:nvSpPr>
          <p:cNvPr id="10" name="Text 5"/>
          <p:cNvSpPr/>
          <p:nvPr/>
        </p:nvSpPr>
        <p:spPr>
          <a:xfrm>
            <a:off x="1943100" y="3895725"/>
            <a:ext cx="4320540" cy="2416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04"/>
              </a:lnSpc>
              <a:buNone/>
            </a:pPr>
            <a:r>
              <a:rPr lang="en-US" sz="1350" b="1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Scientific Scepticism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2771775" y="5334000"/>
            <a:ext cx="2880360" cy="2416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04"/>
              </a:lnSpc>
              <a:buNone/>
            </a:pPr>
            <a:r>
              <a:rPr lang="en-US" sz="1350" b="1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Falsifiability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9496425" y="2247900"/>
            <a:ext cx="2462213" cy="15001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Freud's concepts such as</a:t>
            </a:r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'Id' and 'Superego' are</a:t>
            </a:r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criticised for being</a:t>
            </a:r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unfalsifiable, placing</a:t>
            </a:r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them in a grey area</a:t>
            </a:r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between science and</a:t>
            </a:r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philosophy.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9372600" y="4991100"/>
            <a:ext cx="2577405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scientific method is often</a:t>
            </a:r>
            <a:pPr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messy and unpredictable.</a:t>
            </a:r>
            <a:pPr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What role do chance and</a:t>
            </a:r>
            <a:pPr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serendipity play in scientific</a:t>
            </a:r>
            <a:pPr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progress while still</a:t>
            </a:r>
            <a:pPr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maintaining core principles?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590550" y="1676400"/>
            <a:ext cx="9744075" cy="3571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06"/>
              </a:lnSpc>
              <a:buNone/>
            </a:pPr>
            <a:r>
              <a:rPr lang="en-US" sz="1125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These principles go beyond merely applying the steps of the scientific method — they form the philosophy of research</a:t>
            </a:r>
            <a:pPr indent="0" marL="0">
              <a:lnSpc>
                <a:spcPts val="1406"/>
              </a:lnSpc>
              <a:buNone/>
            </a:pPr>
            <a:r>
              <a:rPr lang="en-US" sz="1125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06"/>
              </a:lnSpc>
              <a:buNone/>
            </a:pPr>
            <a:r>
              <a:rPr lang="en-US" sz="1125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distinguish scientific knowledge from other ways of knowing, such as intuition, authority, or personal experience.</a:t>
            </a:r>
            <a:endParaRPr lang="en-US" sz="1125" dirty="0"/>
          </a:p>
        </p:txBody>
      </p:sp>
      <p:sp>
        <p:nvSpPr>
          <p:cNvPr id="15" name="Text 10"/>
          <p:cNvSpPr/>
          <p:nvPr/>
        </p:nvSpPr>
        <p:spPr>
          <a:xfrm>
            <a:off x="714375" y="2800350"/>
            <a:ext cx="3677543" cy="9328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Aims to minimise personal bias in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observation and interpretation; the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objective researcher seeks to separate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 beliefs from empirical data.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714375" y="4238625"/>
            <a:ext cx="3635573" cy="9328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Requires strong evidence before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accepting any scientific claim;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encourages constant questioning and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re-examination of theories.</a:t>
            </a:r>
            <a:endParaRPr lang="en-US" sz="1350" dirty="0"/>
          </a:p>
        </p:txBody>
      </p:sp>
      <p:sp>
        <p:nvSpPr>
          <p:cNvPr id="17" name="Text 12"/>
          <p:cNvSpPr/>
          <p:nvPr/>
        </p:nvSpPr>
        <p:spPr>
          <a:xfrm>
            <a:off x="714375" y="5676900"/>
            <a:ext cx="3677543" cy="6996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Karl Popper's principle: a scientific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theory must be testable in a way that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36"/>
              </a:lnSpc>
              <a:buNone/>
            </a:pPr>
            <a:r>
              <a:rPr lang="en-US" sz="1350" dirty="0">
                <a:solidFill>
                  <a:srgbClr val="1F4E7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allows it to be proven wrong.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663" y="1481286"/>
            <a:ext cx="3925788" cy="27362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953363" y="190500"/>
            <a:ext cx="11418570" cy="2829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228"/>
              </a:lnSpc>
              <a:buNone/>
            </a:pPr>
            <a:r>
              <a:rPr lang="en-US" sz="20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Research Design Principles: Variables</a:t>
            </a:r>
            <a:endParaRPr lang="en-US" sz="2025" dirty="0"/>
          </a:p>
        </p:txBody>
      </p:sp>
      <p:sp>
        <p:nvSpPr>
          <p:cNvPr id="5" name="Text 1"/>
          <p:cNvSpPr/>
          <p:nvPr/>
        </p:nvSpPr>
        <p:spPr>
          <a:xfrm>
            <a:off x="155674" y="2314575"/>
            <a:ext cx="4572000" cy="1675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Independent Variable (IV)</a:t>
            </a:r>
            <a:endParaRPr lang="en-US" sz="1200" dirty="0"/>
          </a:p>
        </p:txBody>
      </p:sp>
      <p:sp>
        <p:nvSpPr>
          <p:cNvPr id="6" name="Text 2"/>
          <p:cNvSpPr/>
          <p:nvPr/>
        </p:nvSpPr>
        <p:spPr>
          <a:xfrm>
            <a:off x="7904277" y="2314575"/>
            <a:ext cx="4469130" cy="17814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02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Dependent Variable (DV)</a:t>
            </a:r>
            <a:endParaRPr lang="en-US" sz="1275" dirty="0"/>
          </a:p>
        </p:txBody>
      </p:sp>
      <p:sp>
        <p:nvSpPr>
          <p:cNvPr id="7" name="Text 3"/>
          <p:cNvSpPr/>
          <p:nvPr/>
        </p:nvSpPr>
        <p:spPr>
          <a:xfrm>
            <a:off x="1200150" y="781050"/>
            <a:ext cx="11870978" cy="6134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415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Variables are the fundamental building blocks of any research study in psychology. Understanding</a:t>
            </a:r>
            <a:pPr algn="ctr" indent="0" marL="0">
              <a:lnSpc>
                <a:spcPts val="2415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415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their nature and how to handle them is the cornerstone of sound scientific research design.</a:t>
            </a:r>
            <a:endParaRPr lang="en-US" sz="1725" dirty="0"/>
          </a:p>
        </p:txBody>
      </p:sp>
      <p:sp>
        <p:nvSpPr>
          <p:cNvPr id="8" name="Text 4"/>
          <p:cNvSpPr/>
          <p:nvPr/>
        </p:nvSpPr>
        <p:spPr>
          <a:xfrm>
            <a:off x="4733925" y="4238625"/>
            <a:ext cx="3017490" cy="29348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55"/>
              </a:lnSpc>
              <a:buNone/>
            </a:pPr>
            <a:r>
              <a:rPr lang="en-US" sz="1050" b="1" dirty="0">
                <a:solidFill>
                  <a:srgbClr val="B2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Strategies for Isolating</a:t>
            </a:r>
            <a:pPr algn="ctr" indent="0" marL="0">
              <a:lnSpc>
                <a:spcPts val="1155"/>
              </a:lnSpc>
              <a:buNone/>
            </a:pPr>
            <a:r>
              <a:rPr lang="en-US" sz="1050" b="1" dirty="0">
                <a:solidFill>
                  <a:srgbClr val="B2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55"/>
              </a:lnSpc>
              <a:buNone/>
            </a:pPr>
            <a:r>
              <a:rPr lang="en-US" sz="1050" b="1" dirty="0">
                <a:solidFill>
                  <a:srgbClr val="B2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(Extraneous/Confounding Variables)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838200" y="3752850"/>
            <a:ext cx="3824288" cy="56971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Applied Example: In a study on the effect</a:t>
            </a:r>
            <a:pPr algn="l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caffeine on cognitive performance, the IV is</a:t>
            </a:r>
            <a:pPr algn="l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amount of caffeine given to participants</a:t>
            </a:r>
            <a:pPr algn="l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(0 mg, 100 mg, 200 mg).</a:t>
            </a:r>
            <a:endParaRPr lang="en-US" sz="975" dirty="0"/>
          </a:p>
        </p:txBody>
      </p:sp>
      <p:sp>
        <p:nvSpPr>
          <p:cNvPr id="10" name="Text 6"/>
          <p:cNvSpPr/>
          <p:nvPr/>
        </p:nvSpPr>
        <p:spPr>
          <a:xfrm>
            <a:off x="8515350" y="3752850"/>
            <a:ext cx="3824288" cy="4598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Applied Example: In the same study, the DV</a:t>
            </a:r>
            <a:pPr algn="l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is reaction time or accuracy of responses in</a:t>
            </a:r>
            <a:pPr algn="l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08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various cognitive tasks.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590550" y="2800350"/>
            <a:ext cx="4054673" cy="5487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variable that the researcher manipulates or</a:t>
            </a:r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controls to study its effect on other variables;</a:t>
            </a:r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it represents the 'cause' in a causal relationship.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8515350" y="2800350"/>
            <a:ext cx="3824288" cy="7774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variable that the researcher measures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determine whether manipulating the IV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has had an effect; it represents the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'outcome' in a causal relationship.</a:t>
            </a:r>
            <a:endParaRPr lang="en-US" sz="1275" dirty="0"/>
          </a:p>
        </p:txBody>
      </p:sp>
      <p:sp>
        <p:nvSpPr>
          <p:cNvPr id="13" name="Text 9"/>
          <p:cNvSpPr/>
          <p:nvPr/>
        </p:nvSpPr>
        <p:spPr>
          <a:xfrm>
            <a:off x="590550" y="5581650"/>
            <a:ext cx="1254144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Standardisation: Ensuring identical conditions for all participants. • Random Allocation: Randomly assigning participants to groups. •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Experimental Control: Using appropriate control groups. • Counterbalancing: Arranging experimental conditions to avoid order effects. •</a:t>
            </a:r>
            <a:endParaRPr lang="en-US" sz="1125" dirty="0"/>
          </a:p>
        </p:txBody>
      </p:sp>
      <p:sp>
        <p:nvSpPr>
          <p:cNvPr id="14" name="Text 10"/>
          <p:cNvSpPr/>
          <p:nvPr/>
        </p:nvSpPr>
        <p:spPr>
          <a:xfrm>
            <a:off x="590550" y="6229350"/>
            <a:ext cx="12593836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In a study on the effect of a new teaching method on student performance, how can a researcher ensure that the improvement</a:t>
            </a:r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 grades is genuinely attributable to the teaching method and not to other factors such as teacher motivation or student characteristics?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894" y="2153394"/>
            <a:ext cx="5339953" cy="192018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671" y="4238179"/>
            <a:ext cx="1170384" cy="114523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894" y="4402782"/>
            <a:ext cx="1292275" cy="994321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79" y="4073575"/>
            <a:ext cx="1401961" cy="1316682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690" y="2846040"/>
            <a:ext cx="1145977" cy="836563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2894" y="2441377"/>
            <a:ext cx="1389757" cy="119315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377" y="2215009"/>
            <a:ext cx="1255663" cy="1446907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-2842766" y="190500"/>
            <a:ext cx="18745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6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Hypothesis Formulation &amp; Sampling Methods</a:t>
            </a:r>
            <a:endParaRPr lang="en-US" sz="3000" dirty="0"/>
          </a:p>
        </p:txBody>
      </p:sp>
      <p:sp>
        <p:nvSpPr>
          <p:cNvPr id="11" name="Text 1"/>
          <p:cNvSpPr/>
          <p:nvPr/>
        </p:nvSpPr>
        <p:spPr>
          <a:xfrm>
            <a:off x="1067232" y="1019175"/>
            <a:ext cx="4389120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Sampling Methods</a:t>
            </a:r>
            <a:endParaRPr lang="en-US" sz="1800" dirty="0"/>
          </a:p>
        </p:txBody>
      </p:sp>
      <p:sp>
        <p:nvSpPr>
          <p:cNvPr id="12" name="Text 2"/>
          <p:cNvSpPr/>
          <p:nvPr/>
        </p:nvSpPr>
        <p:spPr>
          <a:xfrm>
            <a:off x="2878887" y="1019175"/>
            <a:ext cx="13167360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Hypothesis Formulation &amp; Operational Definitions</a:t>
            </a:r>
            <a:endParaRPr lang="en-US" sz="1800" dirty="0"/>
          </a:p>
        </p:txBody>
      </p:sp>
      <p:sp>
        <p:nvSpPr>
          <p:cNvPr id="13" name="Text 3"/>
          <p:cNvSpPr/>
          <p:nvPr/>
        </p:nvSpPr>
        <p:spPr>
          <a:xfrm>
            <a:off x="4124325" y="2181225"/>
            <a:ext cx="411480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Probability Samples:</a:t>
            </a:r>
            <a:endParaRPr lang="en-US" sz="1350" dirty="0"/>
          </a:p>
        </p:txBody>
      </p:sp>
      <p:sp>
        <p:nvSpPr>
          <p:cNvPr id="14" name="Text 4"/>
          <p:cNvSpPr/>
          <p:nvPr/>
        </p:nvSpPr>
        <p:spPr>
          <a:xfrm>
            <a:off x="4248150" y="2524125"/>
            <a:ext cx="252603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Simple Random</a:t>
            </a:r>
            <a:endParaRPr lang="en-US" sz="1275" dirty="0"/>
          </a:p>
        </p:txBody>
      </p:sp>
      <p:sp>
        <p:nvSpPr>
          <p:cNvPr id="15" name="Text 5"/>
          <p:cNvSpPr/>
          <p:nvPr/>
        </p:nvSpPr>
        <p:spPr>
          <a:xfrm>
            <a:off x="4733925" y="2971800"/>
            <a:ext cx="217170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Stratified</a:t>
            </a:r>
            <a:endParaRPr lang="en-US" sz="1425" dirty="0"/>
          </a:p>
        </p:txBody>
      </p:sp>
      <p:sp>
        <p:nvSpPr>
          <p:cNvPr id="16" name="Text 6"/>
          <p:cNvSpPr/>
          <p:nvPr/>
        </p:nvSpPr>
        <p:spPr>
          <a:xfrm>
            <a:off x="4924425" y="3429000"/>
            <a:ext cx="144018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Cluster</a:t>
            </a:r>
            <a:endParaRPr lang="en-US" sz="1350" dirty="0"/>
          </a:p>
        </p:txBody>
      </p:sp>
      <p:sp>
        <p:nvSpPr>
          <p:cNvPr id="17" name="Text 7"/>
          <p:cNvSpPr/>
          <p:nvPr/>
        </p:nvSpPr>
        <p:spPr>
          <a:xfrm>
            <a:off x="3762375" y="3962400"/>
            <a:ext cx="466344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Non-Probability Samples:</a:t>
            </a:r>
            <a:endParaRPr lang="en-US" sz="1275" dirty="0"/>
          </a:p>
        </p:txBody>
      </p:sp>
      <p:sp>
        <p:nvSpPr>
          <p:cNvPr id="18" name="Text 8"/>
          <p:cNvSpPr/>
          <p:nvPr/>
        </p:nvSpPr>
        <p:spPr>
          <a:xfrm>
            <a:off x="4552950" y="4305300"/>
            <a:ext cx="18859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Convenience</a:t>
            </a:r>
            <a:endParaRPr lang="en-US" sz="1125" dirty="0"/>
          </a:p>
        </p:txBody>
      </p:sp>
      <p:sp>
        <p:nvSpPr>
          <p:cNvPr id="19" name="Text 9"/>
          <p:cNvSpPr/>
          <p:nvPr/>
        </p:nvSpPr>
        <p:spPr>
          <a:xfrm>
            <a:off x="4800600" y="4752975"/>
            <a:ext cx="146304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Snowball</a:t>
            </a:r>
            <a:endParaRPr lang="en-US" sz="1200" dirty="0"/>
          </a:p>
        </p:txBody>
      </p:sp>
      <p:sp>
        <p:nvSpPr>
          <p:cNvPr id="20" name="Text 10"/>
          <p:cNvSpPr/>
          <p:nvPr/>
        </p:nvSpPr>
        <p:spPr>
          <a:xfrm>
            <a:off x="4733925" y="5200650"/>
            <a:ext cx="174879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Purposive</a:t>
            </a:r>
            <a:endParaRPr lang="en-US" sz="1275" dirty="0"/>
          </a:p>
        </p:txBody>
      </p:sp>
      <p:sp>
        <p:nvSpPr>
          <p:cNvPr id="21" name="Text 11"/>
          <p:cNvSpPr/>
          <p:nvPr/>
        </p:nvSpPr>
        <p:spPr>
          <a:xfrm>
            <a:off x="6325046" y="4171950"/>
            <a:ext cx="4724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Null Hypothesis (H0)</a:t>
            </a:r>
            <a:endParaRPr lang="en-US" sz="1500" dirty="0"/>
          </a:p>
        </p:txBody>
      </p:sp>
      <p:sp>
        <p:nvSpPr>
          <p:cNvPr id="22" name="Text 12"/>
          <p:cNvSpPr/>
          <p:nvPr/>
        </p:nvSpPr>
        <p:spPr>
          <a:xfrm>
            <a:off x="9915525" y="5143500"/>
            <a:ext cx="473202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Operational Definition:</a:t>
            </a:r>
            <a:endParaRPr lang="en-US" sz="1350" dirty="0"/>
          </a:p>
        </p:txBody>
      </p:sp>
      <p:sp>
        <p:nvSpPr>
          <p:cNvPr id="23" name="Text 13"/>
          <p:cNvSpPr/>
          <p:nvPr/>
        </p:nvSpPr>
        <p:spPr>
          <a:xfrm>
            <a:off x="590550" y="6296025"/>
            <a:ext cx="10152608" cy="3854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17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How does selecting a convenience sample of psychology students affect the generalisability of</a:t>
            </a:r>
            <a:pPr algn="ctr" indent="0" marL="0">
              <a:lnSpc>
                <a:spcPts val="1517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17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findings from a memory study? What potential biases exist and how could they be addressed in future studies?</a:t>
            </a:r>
            <a:endParaRPr lang="en-US" sz="1275" dirty="0"/>
          </a:p>
        </p:txBody>
      </p:sp>
      <p:sp>
        <p:nvSpPr>
          <p:cNvPr id="24" name="Text 14"/>
          <p:cNvSpPr/>
          <p:nvPr/>
        </p:nvSpPr>
        <p:spPr>
          <a:xfrm>
            <a:off x="1019175" y="5610225"/>
            <a:ext cx="5490121" cy="3854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17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Challenge of Representation: Balancing scientific rigour with</a:t>
            </a:r>
            <a:pPr algn="ctr" indent="0" marL="0">
              <a:lnSpc>
                <a:spcPts val="1517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17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practical research constraints.</a:t>
            </a:r>
            <a:endParaRPr lang="en-US" sz="1275" dirty="0"/>
          </a:p>
        </p:txBody>
      </p:sp>
      <p:sp>
        <p:nvSpPr>
          <p:cNvPr id="25" name="Text 15"/>
          <p:cNvSpPr/>
          <p:nvPr/>
        </p:nvSpPr>
        <p:spPr>
          <a:xfrm>
            <a:off x="6686550" y="5438775"/>
            <a:ext cx="5605463" cy="6121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Defines a variable by the specific procedures used to measure or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control it. Example: "Anxiety" is defined as a score on the Beck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Anxiety Inventory or as heart rate.</a:t>
            </a:r>
            <a:endParaRPr lang="en-US" sz="1350" dirty="0"/>
          </a:p>
        </p:txBody>
      </p:sp>
      <p:sp>
        <p:nvSpPr>
          <p:cNvPr id="26" name="Text 16"/>
          <p:cNvSpPr/>
          <p:nvPr/>
        </p:nvSpPr>
        <p:spPr>
          <a:xfrm>
            <a:off x="466725" y="1495425"/>
            <a:ext cx="6003578" cy="3628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Selecting an appropriate sample is vital to ensure the research population</a:t>
            </a:r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is represented and findings can be generalised.</a:t>
            </a:r>
            <a:endParaRPr lang="en-US" sz="1200" dirty="0"/>
          </a:p>
        </p:txBody>
      </p:sp>
      <p:sp>
        <p:nvSpPr>
          <p:cNvPr id="27" name="Text 17"/>
          <p:cNvSpPr/>
          <p:nvPr/>
        </p:nvSpPr>
        <p:spPr>
          <a:xfrm>
            <a:off x="6324600" y="1428750"/>
            <a:ext cx="6171158" cy="5781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Hypothesis formulation is a critical step in transforming theoretical ideas</a:t>
            </a:r>
            <a:pPr algn="ctr"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into scientifically testable predictions. It emphasises the necessity of</a:t>
            </a:r>
            <a:pPr algn="ctr"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clearly operationally defining the variables under study.</a:t>
            </a:r>
            <a:endParaRPr lang="en-US" sz="1275" dirty="0"/>
          </a:p>
        </p:txBody>
      </p:sp>
      <p:sp>
        <p:nvSpPr>
          <p:cNvPr id="28" name="Text 18"/>
          <p:cNvSpPr/>
          <p:nvPr/>
        </p:nvSpPr>
        <p:spPr>
          <a:xfrm>
            <a:off x="6686550" y="4514850"/>
            <a:ext cx="5291138" cy="33218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0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States that there is no relationship or difference between variables;</a:t>
            </a:r>
            <a:pPr algn="ctr" indent="0" marL="0">
              <a:lnSpc>
                <a:spcPts val="130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0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represents the statistical starting point for testing.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369" y="4670227"/>
            <a:ext cx="1231255" cy="1241227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259" y="4670227"/>
            <a:ext cx="1231255" cy="1241227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094" y="4670227"/>
            <a:ext cx="1231255" cy="1241227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780" y="4670227"/>
            <a:ext cx="1243459" cy="1241227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883965" y="123825"/>
            <a:ext cx="14630400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88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Research Quality: Validity &amp; Reliability</a:t>
            </a:r>
            <a:endParaRPr lang="en-US" sz="2400" dirty="0"/>
          </a:p>
        </p:txBody>
      </p:sp>
      <p:sp>
        <p:nvSpPr>
          <p:cNvPr id="8" name="Text 1"/>
          <p:cNvSpPr/>
          <p:nvPr/>
        </p:nvSpPr>
        <p:spPr>
          <a:xfrm>
            <a:off x="-140494" y="600075"/>
            <a:ext cx="13144500" cy="28485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42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Assurances of Quality in Psychological Measurement</a:t>
            </a:r>
            <a:endParaRPr lang="en-US" sz="1725" dirty="0"/>
          </a:p>
        </p:txBody>
      </p:sp>
      <p:sp>
        <p:nvSpPr>
          <p:cNvPr id="9" name="Text 2"/>
          <p:cNvSpPr/>
          <p:nvPr/>
        </p:nvSpPr>
        <p:spPr>
          <a:xfrm>
            <a:off x="1796415" y="1047750"/>
            <a:ext cx="3017520" cy="28798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68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Reliability</a:t>
            </a:r>
            <a:endParaRPr lang="en-US" sz="1800" dirty="0"/>
          </a:p>
        </p:txBody>
      </p:sp>
      <p:sp>
        <p:nvSpPr>
          <p:cNvPr id="10" name="Text 3"/>
          <p:cNvSpPr/>
          <p:nvPr/>
        </p:nvSpPr>
        <p:spPr>
          <a:xfrm>
            <a:off x="8036674" y="1047750"/>
            <a:ext cx="2194560" cy="28798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68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Validity</a:t>
            </a:r>
            <a:endParaRPr lang="en-US" sz="1800" dirty="0"/>
          </a:p>
        </p:txBody>
      </p:sp>
      <p:sp>
        <p:nvSpPr>
          <p:cNvPr id="11" name="Text 4"/>
          <p:cNvSpPr/>
          <p:nvPr/>
        </p:nvSpPr>
        <p:spPr>
          <a:xfrm>
            <a:off x="3819525" y="4781550"/>
            <a:ext cx="244122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25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Critical Analysis Zone</a:t>
            </a:r>
            <a:pPr algn="ctr" indent="0" marL="0">
              <a:lnSpc>
                <a:spcPts val="2025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025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Critical Trade-off:</a:t>
            </a:r>
            <a:endParaRPr lang="en-US" sz="1350" dirty="0"/>
          </a:p>
        </p:txBody>
      </p:sp>
      <p:sp>
        <p:nvSpPr>
          <p:cNvPr id="12" name="Text 5"/>
          <p:cNvSpPr/>
          <p:nvPr/>
        </p:nvSpPr>
        <p:spPr>
          <a:xfrm>
            <a:off x="504825" y="1447800"/>
            <a:ext cx="5930205" cy="6170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Refers to the consistency and stability of measurement across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different conditions; answers the question: "Do we obtain the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same results when the measurement is repeated?"</a:t>
            </a:r>
            <a:endParaRPr lang="en-US" sz="1350" dirty="0"/>
          </a:p>
        </p:txBody>
      </p:sp>
      <p:sp>
        <p:nvSpPr>
          <p:cNvPr id="13" name="Text 6"/>
          <p:cNvSpPr/>
          <p:nvPr/>
        </p:nvSpPr>
        <p:spPr>
          <a:xfrm>
            <a:off x="504825" y="2276475"/>
            <a:ext cx="3840480" cy="16460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96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Types of Reliability:</a:t>
            </a:r>
            <a:endParaRPr lang="en-US" sz="1200" dirty="0"/>
          </a:p>
        </p:txBody>
      </p:sp>
      <p:sp>
        <p:nvSpPr>
          <p:cNvPr id="14" name="Text 7"/>
          <p:cNvSpPr/>
          <p:nvPr/>
        </p:nvSpPr>
        <p:spPr>
          <a:xfrm>
            <a:off x="504825" y="2581275"/>
            <a:ext cx="5961608" cy="65142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Test-Retest Reliability: Measures consistency over time.</a:t>
            </a:r>
            <a:pPr algn="l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A personality test should yield similar results if</a:t>
            </a:r>
            <a:pPr algn="l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administered today and again one month later.</a:t>
            </a:r>
            <a:endParaRPr lang="en-US" sz="1425" dirty="0"/>
          </a:p>
        </p:txBody>
      </p:sp>
      <p:sp>
        <p:nvSpPr>
          <p:cNvPr id="15" name="Text 8"/>
          <p:cNvSpPr/>
          <p:nvPr/>
        </p:nvSpPr>
        <p:spPr>
          <a:xfrm>
            <a:off x="504825" y="3390900"/>
            <a:ext cx="6401693" cy="6170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Inter-Rater Reliability: Measures the degree of agreement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between independent observers, e.g., two researchers observing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aggressive behaviour in children on a playground.</a:t>
            </a:r>
            <a:endParaRPr lang="en-US" sz="1350" dirty="0"/>
          </a:p>
        </p:txBody>
      </p:sp>
      <p:sp>
        <p:nvSpPr>
          <p:cNvPr id="16" name="Text 9"/>
          <p:cNvSpPr/>
          <p:nvPr/>
        </p:nvSpPr>
        <p:spPr>
          <a:xfrm>
            <a:off x="6324600" y="1447800"/>
            <a:ext cx="6275933" cy="6170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Refers to the accuracy of measurement in measuring what it is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supposed to measure; considered more complex than reliability as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it relates to meaning and interpretation.</a:t>
            </a:r>
            <a:endParaRPr lang="en-US" sz="1350" dirty="0"/>
          </a:p>
        </p:txBody>
      </p:sp>
      <p:sp>
        <p:nvSpPr>
          <p:cNvPr id="17" name="Text 10"/>
          <p:cNvSpPr/>
          <p:nvPr/>
        </p:nvSpPr>
        <p:spPr>
          <a:xfrm>
            <a:off x="6324600" y="2238375"/>
            <a:ext cx="3291840" cy="16460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96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Types of Validity:</a:t>
            </a:r>
            <a:endParaRPr lang="en-US" sz="1200" dirty="0"/>
          </a:p>
        </p:txBody>
      </p:sp>
      <p:sp>
        <p:nvSpPr>
          <p:cNvPr id="18" name="Text 11"/>
          <p:cNvSpPr/>
          <p:nvPr/>
        </p:nvSpPr>
        <p:spPr>
          <a:xfrm>
            <a:off x="6324600" y="2476500"/>
            <a:ext cx="6087368" cy="6170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Internal Validity: Confidence in the causal relationship being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tested; asks whether the change in the DV is genuinely caused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by manipulation of the IV.</a:t>
            </a:r>
            <a:endParaRPr lang="en-US" sz="1350" dirty="0"/>
          </a:p>
        </p:txBody>
      </p:sp>
      <p:sp>
        <p:nvSpPr>
          <p:cNvPr id="19" name="Text 12"/>
          <p:cNvSpPr/>
          <p:nvPr/>
        </p:nvSpPr>
        <p:spPr>
          <a:xfrm>
            <a:off x="6324600" y="3181350"/>
            <a:ext cx="6003578" cy="6170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External Validity: Generalisability of findings to other settings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(ecological validity), other people (population validity), and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across time (historical validity).</a:t>
            </a:r>
            <a:endParaRPr lang="en-US" sz="1350" dirty="0"/>
          </a:p>
        </p:txBody>
      </p:sp>
      <p:sp>
        <p:nvSpPr>
          <p:cNvPr id="20" name="Text 13"/>
          <p:cNvSpPr/>
          <p:nvPr/>
        </p:nvSpPr>
        <p:spPr>
          <a:xfrm>
            <a:off x="6324600" y="3867150"/>
            <a:ext cx="5867400" cy="6170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Construct Validity: The extent to which a measurement tool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accurately measures the theoretical concept it targets, e.g.,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whether an intelligence test truly measures "intelligence."</a:t>
            </a:r>
            <a:endParaRPr lang="en-US" sz="1350" dirty="0"/>
          </a:p>
        </p:txBody>
      </p:sp>
      <p:sp>
        <p:nvSpPr>
          <p:cNvPr id="21" name="Text 14"/>
          <p:cNvSpPr/>
          <p:nvPr/>
        </p:nvSpPr>
        <p:spPr>
          <a:xfrm>
            <a:off x="466725" y="5391150"/>
            <a:ext cx="6192143" cy="6170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measurement can be reliable without being valid, but it cannot</a:t>
            </a:r>
            <a:pPr algn="ctr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 valid without being reliable. Reliability is a necessary but</a:t>
            </a:r>
            <a:pPr algn="ctr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not sufficient condition for validity.</a:t>
            </a:r>
            <a:endParaRPr lang="en-US" sz="1350" dirty="0"/>
          </a:p>
        </p:txBody>
      </p:sp>
      <p:sp>
        <p:nvSpPr>
          <p:cNvPr id="22" name="Text 15"/>
          <p:cNvSpPr/>
          <p:nvPr/>
        </p:nvSpPr>
        <p:spPr>
          <a:xfrm>
            <a:off x="1200150" y="6391275"/>
            <a:ext cx="11588055" cy="37028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58"/>
              </a:lnSpc>
              <a:buNone/>
            </a:pPr>
            <a:r>
              <a:rPr lang="en-US" sz="1350" dirty="0">
                <a:solidFill>
                  <a:srgbClr val="594F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How can a researcher achieve a balance between internal and external validity in their study design?</a:t>
            </a:r>
            <a:pPr algn="ctr" indent="0" marL="0">
              <a:lnSpc>
                <a:spcPts val="1458"/>
              </a:lnSpc>
              <a:buNone/>
            </a:pPr>
            <a:r>
              <a:rPr lang="en-US" sz="1350" dirty="0">
                <a:solidFill>
                  <a:srgbClr val="594F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58"/>
              </a:lnSpc>
              <a:buNone/>
            </a:pPr>
            <a:r>
              <a:rPr lang="en-US" sz="1350" dirty="0">
                <a:solidFill>
                  <a:srgbClr val="594F3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 with practical examples from psychological research.</a:t>
            </a:r>
            <a:endParaRPr lang="en-US" sz="1350" dirty="0"/>
          </a:p>
        </p:txBody>
      </p:sp>
      <p:sp>
        <p:nvSpPr>
          <p:cNvPr id="23" name="Text 16"/>
          <p:cNvSpPr/>
          <p:nvPr/>
        </p:nvSpPr>
        <p:spPr>
          <a:xfrm>
            <a:off x="6324600" y="5943600"/>
            <a:ext cx="1445865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1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Neither Reliable</a:t>
            </a:r>
            <a:pPr algn="ctr" indent="0" marL="0">
              <a:lnSpc>
                <a:spcPts val="1441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41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nor Valid</a:t>
            </a:r>
            <a:endParaRPr lang="en-US" sz="1275" dirty="0"/>
          </a:p>
        </p:txBody>
      </p:sp>
      <p:sp>
        <p:nvSpPr>
          <p:cNvPr id="24" name="Text 17"/>
          <p:cNvSpPr/>
          <p:nvPr/>
        </p:nvSpPr>
        <p:spPr>
          <a:xfrm>
            <a:off x="7905750" y="5943600"/>
            <a:ext cx="1047750" cy="3443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6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Reliable but</a:t>
            </a:r>
            <a:pPr algn="ctr" indent="0" marL="0">
              <a:lnSpc>
                <a:spcPts val="1356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6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Not Valid</a:t>
            </a:r>
            <a:endParaRPr lang="en-US" sz="1200" dirty="0"/>
          </a:p>
        </p:txBody>
      </p:sp>
      <p:sp>
        <p:nvSpPr>
          <p:cNvPr id="25" name="Text 18"/>
          <p:cNvSpPr/>
          <p:nvPr/>
        </p:nvSpPr>
        <p:spPr>
          <a:xfrm>
            <a:off x="9144000" y="5943600"/>
            <a:ext cx="1414463" cy="4844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71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Valid but Not</a:t>
            </a:r>
            <a:pPr algn="ctr" indent="0" marL="0">
              <a:lnSpc>
                <a:spcPts val="1271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71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Reliable (noted as</a:t>
            </a:r>
            <a:pPr algn="ctr" indent="0" marL="0">
              <a:lnSpc>
                <a:spcPts val="1271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71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“rare in practice”)</a:t>
            </a:r>
            <a:endParaRPr lang="en-US" sz="1125" dirty="0"/>
          </a:p>
        </p:txBody>
      </p:sp>
      <p:sp>
        <p:nvSpPr>
          <p:cNvPr id="26" name="Text 19"/>
          <p:cNvSpPr/>
          <p:nvPr/>
        </p:nvSpPr>
        <p:spPr>
          <a:xfrm>
            <a:off x="10677525" y="5943600"/>
            <a:ext cx="1141958" cy="3443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6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Both Reliable</a:t>
            </a:r>
            <a:pPr algn="ctr" indent="0" marL="0">
              <a:lnSpc>
                <a:spcPts val="1356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6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Valid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957" y="4087267"/>
            <a:ext cx="3048000" cy="261967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957" y="678805"/>
            <a:ext cx="3279577" cy="290765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1950" y="400050"/>
            <a:ext cx="16070580" cy="41939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302"/>
              </a:lnSpc>
              <a:buNone/>
            </a:pPr>
            <a:r>
              <a:rPr lang="en-US" sz="27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Control Strategies &amp; Design Trade-offs</a:t>
            </a:r>
            <a:endParaRPr lang="en-US" sz="2775" dirty="0"/>
          </a:p>
        </p:txBody>
      </p:sp>
      <p:sp>
        <p:nvSpPr>
          <p:cNvPr id="6" name="Text 1"/>
          <p:cNvSpPr/>
          <p:nvPr/>
        </p:nvSpPr>
        <p:spPr>
          <a:xfrm>
            <a:off x="361950" y="1219200"/>
            <a:ext cx="12138660" cy="2040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Fundamental Trade-off: Internal vs. External Validity</a:t>
            </a:r>
            <a:endParaRPr lang="en-US" sz="1350" dirty="0"/>
          </a:p>
        </p:txBody>
      </p:sp>
      <p:sp>
        <p:nvSpPr>
          <p:cNvPr id="7" name="Text 2"/>
          <p:cNvSpPr/>
          <p:nvPr/>
        </p:nvSpPr>
        <p:spPr>
          <a:xfrm>
            <a:off x="361950" y="3429000"/>
            <a:ext cx="5966460" cy="2040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Advanced Control Techniques</a:t>
            </a:r>
            <a:endParaRPr lang="en-US" sz="1350" dirty="0"/>
          </a:p>
        </p:txBody>
      </p:sp>
      <p:sp>
        <p:nvSpPr>
          <p:cNvPr id="8" name="Text 3"/>
          <p:cNvSpPr/>
          <p:nvPr/>
        </p:nvSpPr>
        <p:spPr>
          <a:xfrm>
            <a:off x="8111475" y="3752850"/>
            <a:ext cx="4663440" cy="1927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17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Research Control Shields</a:t>
            </a:r>
            <a:endParaRPr lang="en-US" sz="1275" dirty="0"/>
          </a:p>
        </p:txBody>
      </p:sp>
      <p:sp>
        <p:nvSpPr>
          <p:cNvPr id="9" name="Text 4"/>
          <p:cNvSpPr/>
          <p:nvPr/>
        </p:nvSpPr>
        <p:spPr>
          <a:xfrm>
            <a:off x="723900" y="1495425"/>
            <a:ext cx="8371433" cy="5781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1. Internal Validity focuses on causal certainty – is the change in the dependent variable truly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caused by the manipulation of the independent variable? While External Validity concerns the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generalisability of findings beyond the specific study's framework.</a:t>
            </a:r>
            <a:endParaRPr lang="en-US" sz="1275" dirty="0"/>
          </a:p>
        </p:txBody>
      </p:sp>
      <p:sp>
        <p:nvSpPr>
          <p:cNvPr id="10" name="Text 5"/>
          <p:cNvSpPr/>
          <p:nvPr/>
        </p:nvSpPr>
        <p:spPr>
          <a:xfrm>
            <a:off x="723900" y="2181225"/>
            <a:ext cx="8088511" cy="10885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2. Laboratory experiments achieve exceptional control over extraneous variables through an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artificial, controlled environment, leading to high internal validity. However, this sterile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environment may be far removed from the natural context of human behavior, limiting external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validity. In contrast, field and naturalistic studies maintain the authenticity of behavior in its real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environment, enhancing external validity, but face difficulties in controlling confounding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variables, which may weaken internal validity.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723900" y="3752850"/>
            <a:ext cx="8622953" cy="7256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1. 🎲 Random Allocation represents the gold standard tool for ensuring group equivalence before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experimental intervention, by randomly assigning participants to different conditions. We ensure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that any individual differences are distributed evenly across groups, eliminating their influence as a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confounding variable.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723900" y="4648200"/>
            <a:ext cx="8591550" cy="7256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2. 🕶️ Blinding protects against expectation bias, whether from participants or researchers. Single-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blinding conceals from participants the nature of the treatment they receive, while double-blinding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extends to include the researchers as well, reducing the influence of their expectations on the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results.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723900" y="5467350"/>
            <a:ext cx="8193286" cy="3628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3. 📏 Standardisation ensures the identical application of procedures across all participants and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situations, reducing unwanted variability and increasing measurement precision.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361950" y="6086475"/>
            <a:ext cx="8235255" cy="54426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Discussion: How can a clinical psychologist balance the need to study psychological therapy in a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controlled laboratory setting with the need to understand its effectiveness in real-world clinical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practice? Discuss specific strategies to achieve this balance.</a:t>
            </a:r>
            <a:endParaRPr lang="en-US" sz="1200" dirty="0"/>
          </a:p>
        </p:txBody>
      </p:sp>
      <p:sp>
        <p:nvSpPr>
          <p:cNvPr id="15" name="Text 10"/>
          <p:cNvSpPr/>
          <p:nvPr/>
        </p:nvSpPr>
        <p:spPr>
          <a:xfrm>
            <a:off x="9144000" y="190500"/>
            <a:ext cx="2765971" cy="294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6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Trade-off: Internal vs. External</a:t>
            </a:r>
            <a:pPr algn="ctr" indent="0" marL="0">
              <a:lnSpc>
                <a:spcPts val="116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6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Validity</a:t>
            </a:r>
            <a:endParaRPr lang="en-US" sz="97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2026-03-04T09:59:26Z</dcterms:created>
  <dcterms:modified xsi:type="dcterms:W3CDTF">2026-03-04T09:59:26Z</dcterms:modified>
</cp:coreProperties>
</file>