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notesMasterIdLst>
    <p:notesMasterId r:id="rId21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image" Target="../media/image-11-4.png"/><Relationship Id="rId5" Type="http://schemas.openxmlformats.org/officeDocument/2006/relationships/image" Target="../media/image-11-5.png"/><Relationship Id="rId6" Type="http://schemas.openxmlformats.org/officeDocument/2006/relationships/image" Target="../media/image-11-6.png"/><Relationship Id="rId7" Type="http://schemas.openxmlformats.org/officeDocument/2006/relationships/image" Target="../media/image-11-7.png"/><Relationship Id="rId8" Type="http://schemas.openxmlformats.org/officeDocument/2006/relationships/image" Target="../media/image-11-8.png"/><Relationship Id="rId9" Type="http://schemas.openxmlformats.org/officeDocument/2006/relationships/image" Target="../media/image-11-9.png"/><Relationship Id="rId10" Type="http://schemas.openxmlformats.org/officeDocument/2006/relationships/image" Target="../media/image-11-10.png"/><Relationship Id="rId11" Type="http://schemas.openxmlformats.org/officeDocument/2006/relationships/slideLayout" Target="../slideLayouts/slideLayout1.xml"/><Relationship Id="rId1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png"/><Relationship Id="rId3" Type="http://schemas.openxmlformats.org/officeDocument/2006/relationships/image" Target="../media/image-17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image" Target="../media/image-18-3.png"/><Relationship Id="rId4" Type="http://schemas.openxmlformats.org/officeDocument/2006/relationships/image" Target="../media/image-18-4.png"/><Relationship Id="rId5" Type="http://schemas.openxmlformats.org/officeDocument/2006/relationships/image" Target="../media/image-18-5.png"/><Relationship Id="rId6" Type="http://schemas.openxmlformats.org/officeDocument/2006/relationships/image" Target="../media/image-18-6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image" Target="../media/image-19-3.png"/><Relationship Id="rId4" Type="http://schemas.openxmlformats.org/officeDocument/2006/relationships/image" Target="../media/image-19-4.png"/><Relationship Id="rId5" Type="http://schemas.openxmlformats.org/officeDocument/2006/relationships/image" Target="../media/image-19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image" Target="../media/image-7-6.png"/><Relationship Id="rId7" Type="http://schemas.openxmlformats.org/officeDocument/2006/relationships/image" Target="../media/image-7-7.png"/><Relationship Id="rId8" Type="http://schemas.openxmlformats.org/officeDocument/2006/relationships/image" Target="../media/image-7-8.png"/><Relationship Id="rId9" Type="http://schemas.openxmlformats.org/officeDocument/2006/relationships/image" Target="../media/image-7-9.png"/><Relationship Id="rId10" Type="http://schemas.openxmlformats.org/officeDocument/2006/relationships/image" Target="../media/image-7-10.png"/><Relationship Id="rId11" Type="http://schemas.openxmlformats.org/officeDocument/2006/relationships/image" Target="../media/image-7-11.png"/><Relationship Id="rId12" Type="http://schemas.openxmlformats.org/officeDocument/2006/relationships/slideLayout" Target="../slideLayouts/slideLayout1.xml"/><Relationship Id="rId1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0550" y="1514475"/>
            <a:ext cx="7365653" cy="177432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4658"/>
              </a:lnSpc>
              <a:buNone/>
            </a:pPr>
            <a:r>
              <a:rPr lang="en-US" sz="4050" b="1" dirty="0">
                <a:solidFill>
                  <a:srgbClr val="1A2B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PSYCH501: Psychological</a:t>
            </a:r>
            <a:pPr indent="0" marL="0">
              <a:lnSpc>
                <a:spcPts val="4658"/>
              </a:lnSpc>
              <a:buNone/>
            </a:pPr>
            <a:r>
              <a:rPr lang="en-US" sz="4050" b="1" dirty="0">
                <a:solidFill>
                  <a:srgbClr val="1A2B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4658"/>
              </a:lnSpc>
              <a:buNone/>
            </a:pPr>
            <a:r>
              <a:rPr lang="en-US" sz="4050" b="1" dirty="0">
                <a:solidFill>
                  <a:srgbClr val="1A2B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Approaches to Depression</a:t>
            </a:r>
            <a:pPr indent="0" marL="0">
              <a:lnSpc>
                <a:spcPts val="4658"/>
              </a:lnSpc>
              <a:buNone/>
            </a:pPr>
            <a:r>
              <a:rPr lang="en-US" sz="4050" b="1" dirty="0">
                <a:solidFill>
                  <a:srgbClr val="1A2B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4658"/>
              </a:lnSpc>
              <a:buNone/>
            </a:pPr>
            <a:r>
              <a:rPr lang="en-US" sz="4050" b="1" dirty="0">
                <a:solidFill>
                  <a:srgbClr val="1A2B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and Schizophrenia</a:t>
            </a:r>
            <a:endParaRPr lang="en-US" sz="4050" dirty="0"/>
          </a:p>
        </p:txBody>
      </p:sp>
      <p:sp>
        <p:nvSpPr>
          <p:cNvPr id="4" name="Text 1"/>
          <p:cNvSpPr/>
          <p:nvPr/>
        </p:nvSpPr>
        <p:spPr>
          <a:xfrm>
            <a:off x="590550" y="3581400"/>
            <a:ext cx="7365653" cy="8840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480"/>
              </a:lnSpc>
              <a:buNone/>
            </a:pPr>
            <a:r>
              <a:rPr lang="en-US" sz="2175" dirty="0">
                <a:solidFill>
                  <a:srgbClr val="5D5D5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Qualifi Level 5 Extended Diploma in Psychology</a:t>
            </a:r>
            <a:pPr algn="ctr" indent="0" marL="0">
              <a:lnSpc>
                <a:spcPts val="3480"/>
              </a:lnSpc>
              <a:buNone/>
            </a:pPr>
            <a:r>
              <a:rPr lang="en-US" sz="2175" dirty="0">
                <a:solidFill>
                  <a:srgbClr val="5D5D5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3480"/>
              </a:lnSpc>
              <a:buNone/>
            </a:pPr>
            <a:r>
              <a:rPr lang="en-US" sz="2175" dirty="0">
                <a:solidFill>
                  <a:srgbClr val="5D5D5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Comprehensive Academic Presentation</a:t>
            </a:r>
            <a:endParaRPr lang="en-US" sz="2175" dirty="0"/>
          </a:p>
        </p:txBody>
      </p:sp>
      <p:sp>
        <p:nvSpPr>
          <p:cNvPr id="5" name="Text 2"/>
          <p:cNvSpPr/>
          <p:nvPr/>
        </p:nvSpPr>
        <p:spPr>
          <a:xfrm>
            <a:off x="2968436" y="4924425"/>
            <a:ext cx="6141720" cy="29721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340"/>
              </a:lnSpc>
              <a:buNone/>
            </a:pPr>
            <a:r>
              <a:rPr lang="en-US" sz="1950" dirty="0">
                <a:solidFill>
                  <a:srgbClr val="5D5D5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Academic Year 2026</a:t>
            </a:r>
            <a:endParaRPr lang="en-US" sz="19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9773" y="1707505"/>
            <a:ext cx="4413498" cy="4430167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690" y="2701975"/>
            <a:ext cx="243780" cy="253603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690" y="2228850"/>
            <a:ext cx="243780" cy="253603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-2178382" y="400050"/>
            <a:ext cx="17385030" cy="44574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510"/>
              </a:lnSpc>
              <a:buNone/>
            </a:pPr>
            <a:r>
              <a:rPr lang="en-US" sz="2925" b="1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Cognitive Explanations of Schizophrenia</a:t>
            </a:r>
            <a:endParaRPr lang="en-US" sz="2925" dirty="0"/>
          </a:p>
        </p:txBody>
      </p:sp>
      <p:sp>
        <p:nvSpPr>
          <p:cNvPr id="7" name="Text 1"/>
          <p:cNvSpPr/>
          <p:nvPr/>
        </p:nvSpPr>
        <p:spPr>
          <a:xfrm>
            <a:off x="-3424758" y="942975"/>
            <a:ext cx="19888200" cy="37147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925"/>
              </a:lnSpc>
              <a:buNone/>
            </a:pPr>
            <a:r>
              <a:rPr lang="en-US" sz="2250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Frith's Cognitive Model and Information Processing Deficit</a:t>
            </a:r>
            <a:endParaRPr lang="en-US" sz="2250" dirty="0"/>
          </a:p>
        </p:txBody>
      </p:sp>
      <p:sp>
        <p:nvSpPr>
          <p:cNvPr id="8" name="Text 2"/>
          <p:cNvSpPr/>
          <p:nvPr/>
        </p:nvSpPr>
        <p:spPr>
          <a:xfrm>
            <a:off x="962025" y="1676400"/>
            <a:ext cx="6223546" cy="42088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8"/>
              </a:lnSpc>
              <a:buNone/>
            </a:pPr>
            <a:r>
              <a:rPr lang="en-US" sz="1275" b="1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Attentional Biases</a:t>
            </a:r>
            <a:pPr algn="ctr" indent="0" marL="0">
              <a:lnSpc>
                <a:spcPts val="1658"/>
              </a:lnSpc>
              <a:buNone/>
            </a:pPr>
            <a:r>
              <a:rPr lang="en-US" sz="1275" b="1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58"/>
              </a:lnSpc>
              <a:buNone/>
            </a:pPr>
            <a:r>
              <a:rPr lang="en-US" sz="1275" b="1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Tendency to pay excessive attention to threatening stimuli</a:t>
            </a:r>
            <a:endParaRPr lang="en-US" sz="1275" dirty="0"/>
          </a:p>
        </p:txBody>
      </p:sp>
      <p:sp>
        <p:nvSpPr>
          <p:cNvPr id="9" name="Text 3"/>
          <p:cNvSpPr/>
          <p:nvPr/>
        </p:nvSpPr>
        <p:spPr>
          <a:xfrm>
            <a:off x="-1730246" y="2457450"/>
            <a:ext cx="10424160" cy="29721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340"/>
              </a:lnSpc>
              <a:buNone/>
            </a:pPr>
            <a:r>
              <a:rPr lang="en-US" sz="1800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Interpreting neutral events as hostile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-318641" y="2886075"/>
            <a:ext cx="84582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950"/>
              </a:lnSpc>
              <a:buNone/>
            </a:pPr>
            <a:r>
              <a:rPr lang="en-US" sz="1500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Development of paranoia and delusions</a:t>
            </a:r>
            <a:endParaRPr lang="en-US" sz="1500" dirty="0"/>
          </a:p>
        </p:txBody>
      </p:sp>
      <p:sp>
        <p:nvSpPr>
          <p:cNvPr id="11" name="Text 5"/>
          <p:cNvSpPr/>
          <p:nvPr/>
        </p:nvSpPr>
        <p:spPr>
          <a:xfrm>
            <a:off x="714375" y="3486150"/>
            <a:ext cx="6240780" cy="26000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048"/>
              </a:lnSpc>
              <a:buNone/>
            </a:pPr>
            <a:r>
              <a:rPr lang="en-US" sz="1575" b="1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Metarepresentation Deficit</a:t>
            </a:r>
            <a:endParaRPr lang="en-US" sz="1575" dirty="0"/>
          </a:p>
        </p:txBody>
      </p:sp>
      <p:sp>
        <p:nvSpPr>
          <p:cNvPr id="12" name="Text 6"/>
          <p:cNvSpPr/>
          <p:nvPr/>
        </p:nvSpPr>
        <p:spPr>
          <a:xfrm>
            <a:off x="714375" y="5019675"/>
            <a:ext cx="52578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50"/>
              </a:lnSpc>
              <a:buNone/>
            </a:pPr>
            <a:r>
              <a:rPr lang="en-US" sz="1500" b="1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Central Control Deficit</a:t>
            </a:r>
            <a:endParaRPr lang="en-US" sz="1500" dirty="0"/>
          </a:p>
        </p:txBody>
      </p:sp>
      <p:sp>
        <p:nvSpPr>
          <p:cNvPr id="13" name="Text 7"/>
          <p:cNvSpPr/>
          <p:nvPr/>
        </p:nvSpPr>
        <p:spPr>
          <a:xfrm>
            <a:off x="714375" y="3800475"/>
            <a:ext cx="6852196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Loss of ability to think about one's own thoughts</a:t>
            </a:r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Inability to distinguish between internal and external thoughts</a:t>
            </a:r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Explains: delusions of control and thought insertion</a:t>
            </a:r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Auditory hallucinations as a failure to recognise inner speech</a:t>
            </a:r>
            <a:endParaRPr lang="en-US" sz="1500" dirty="0"/>
          </a:p>
        </p:txBody>
      </p:sp>
      <p:sp>
        <p:nvSpPr>
          <p:cNvPr id="14" name="Text 8"/>
          <p:cNvSpPr/>
          <p:nvPr/>
        </p:nvSpPr>
        <p:spPr>
          <a:xfrm>
            <a:off x="714375" y="5334000"/>
            <a:ext cx="574164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Inability to suppress automatic responses</a:t>
            </a:r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Difficulty in performing deliberate actions</a:t>
            </a:r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Explains: disorganised speech</a:t>
            </a:r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Lack of control over automatic mental associations</a:t>
            </a:r>
            <a:endParaRPr lang="en-US" sz="15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396" y="4965055"/>
            <a:ext cx="511969" cy="603498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396" y="4279255"/>
            <a:ext cx="511969" cy="44574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7396" y="3463230"/>
            <a:ext cx="524173" cy="575965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7396" y="2743200"/>
            <a:ext cx="536377" cy="528042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5867" y="1625203"/>
            <a:ext cx="3547765" cy="4299942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4930825"/>
            <a:ext cx="463153" cy="658267"/>
          </a:xfrm>
          <a:prstGeom prst="rect">
            <a:avLst/>
          </a:prstGeom>
        </p:spPr>
      </p:pic>
      <p:pic>
        <p:nvPicPr>
          <p:cNvPr id="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396" y="4279255"/>
            <a:ext cx="499765" cy="445740"/>
          </a:xfrm>
          <a:prstGeom prst="rect">
            <a:avLst/>
          </a:prstGeom>
        </p:spPr>
      </p:pic>
      <p:pic>
        <p:nvPicPr>
          <p:cNvPr id="10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396" y="3538686"/>
            <a:ext cx="499765" cy="438894"/>
          </a:xfrm>
          <a:prstGeom prst="rect">
            <a:avLst/>
          </a:prstGeom>
        </p:spPr>
      </p:pic>
      <p:pic>
        <p:nvPicPr>
          <p:cNvPr id="11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6063" y="2722513"/>
            <a:ext cx="402282" cy="569119"/>
          </a:xfrm>
          <a:prstGeom prst="rect">
            <a:avLst/>
          </a:prstGeom>
        </p:spPr>
      </p:pic>
      <p:sp>
        <p:nvSpPr>
          <p:cNvPr id="12" name="Text 0"/>
          <p:cNvSpPr/>
          <p:nvPr/>
        </p:nvSpPr>
        <p:spPr>
          <a:xfrm>
            <a:off x="-5054947" y="400050"/>
            <a:ext cx="23260050" cy="62344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4909"/>
              </a:lnSpc>
              <a:buNone/>
            </a:pPr>
            <a:r>
              <a:rPr lang="en-US" sz="4125" b="1" dirty="0">
                <a:solidFill>
                  <a:srgbClr val="000A4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Biological Treatments: Antipsychotics</a:t>
            </a:r>
            <a:endParaRPr lang="en-US" sz="4125" dirty="0"/>
          </a:p>
        </p:txBody>
      </p:sp>
      <p:sp>
        <p:nvSpPr>
          <p:cNvPr id="13" name="Text 1"/>
          <p:cNvSpPr/>
          <p:nvPr/>
        </p:nvSpPr>
        <p:spPr>
          <a:xfrm>
            <a:off x="1809750" y="6019800"/>
            <a:ext cx="9649718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325"/>
              </a:lnSpc>
              <a:buNone/>
            </a:pPr>
            <a:r>
              <a:rPr lang="en-US" sz="18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Modern treatment favours atypical antipsychotics as a first-line option due to</a:t>
            </a:r>
            <a:pPr algn="ctr" indent="0" marL="0">
              <a:lnSpc>
                <a:spcPts val="2325"/>
              </a:lnSpc>
              <a:buNone/>
            </a:pPr>
            <a:r>
              <a:rPr lang="en-US" sz="18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325"/>
              </a:lnSpc>
              <a:buNone/>
            </a:pPr>
            <a:r>
              <a:rPr lang="en-US" sz="18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improved negative symptoms and reduced motor risks</a:t>
            </a:r>
            <a:endParaRPr lang="en-US" sz="1875" dirty="0"/>
          </a:p>
        </p:txBody>
      </p:sp>
      <p:sp>
        <p:nvSpPr>
          <p:cNvPr id="14" name="Text 2"/>
          <p:cNvSpPr/>
          <p:nvPr/>
        </p:nvSpPr>
        <p:spPr>
          <a:xfrm>
            <a:off x="-2266950" y="1047750"/>
            <a:ext cx="17487900" cy="36864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903"/>
              </a:lnSpc>
              <a:buNone/>
            </a:pPr>
            <a:r>
              <a:rPr lang="en-US" sz="2250" b="1" dirty="0">
                <a:solidFill>
                  <a:srgbClr val="4A004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Comparing Drug Generations and Mechanisms of Action</a:t>
            </a:r>
            <a:endParaRPr lang="en-US" sz="2250" dirty="0"/>
          </a:p>
        </p:txBody>
      </p:sp>
      <p:sp>
        <p:nvSpPr>
          <p:cNvPr id="15" name="Text 3"/>
          <p:cNvSpPr/>
          <p:nvPr/>
        </p:nvSpPr>
        <p:spPr>
          <a:xfrm>
            <a:off x="962025" y="1790700"/>
            <a:ext cx="2923133" cy="52863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081"/>
              </a:lnSpc>
              <a:buNone/>
            </a:pPr>
            <a:r>
              <a:rPr lang="en-US" sz="18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Typical Antipsychotics</a:t>
            </a:r>
            <a:pPr algn="ctr" indent="0" marL="0">
              <a:lnSpc>
                <a:spcPts val="2081"/>
              </a:lnSpc>
              <a:buNone/>
            </a:pPr>
            <a:r>
              <a:rPr lang="en-US" sz="18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081"/>
              </a:lnSpc>
              <a:buNone/>
            </a:pPr>
            <a:r>
              <a:rPr lang="en-US" sz="18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(First Generation)</a:t>
            </a:r>
            <a:endParaRPr lang="en-US" sz="1875" dirty="0"/>
          </a:p>
        </p:txBody>
      </p:sp>
      <p:sp>
        <p:nvSpPr>
          <p:cNvPr id="16" name="Text 4"/>
          <p:cNvSpPr/>
          <p:nvPr/>
        </p:nvSpPr>
        <p:spPr>
          <a:xfrm>
            <a:off x="8515350" y="1790700"/>
            <a:ext cx="3038475" cy="52863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081"/>
              </a:lnSpc>
              <a:buNone/>
            </a:pPr>
            <a:r>
              <a:rPr lang="en-US" sz="18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Atypical Antipsychotics</a:t>
            </a:r>
            <a:pPr algn="ctr" indent="0" marL="0">
              <a:lnSpc>
                <a:spcPts val="2081"/>
              </a:lnSpc>
              <a:buNone/>
            </a:pPr>
            <a:r>
              <a:rPr lang="en-US" sz="18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081"/>
              </a:lnSpc>
              <a:buNone/>
            </a:pPr>
            <a:r>
              <a:rPr lang="en-US" sz="18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(Second Generation)</a:t>
            </a:r>
            <a:endParaRPr lang="en-US" sz="1875" dirty="0"/>
          </a:p>
        </p:txBody>
      </p:sp>
      <p:sp>
        <p:nvSpPr>
          <p:cNvPr id="17" name="Text 5"/>
          <p:cNvSpPr/>
          <p:nvPr/>
        </p:nvSpPr>
        <p:spPr>
          <a:xfrm>
            <a:off x="1323975" y="2800350"/>
            <a:ext cx="2881313" cy="40183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82"/>
              </a:lnSpc>
              <a:buNone/>
            </a:pPr>
            <a:r>
              <a:rPr lang="en-US" sz="1425" b="1" dirty="0">
                <a:solidFill>
                  <a:srgbClr val="000A4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Examples: Chlorpromazine,</a:t>
            </a:r>
            <a:pPr indent="0" marL="0">
              <a:lnSpc>
                <a:spcPts val="1582"/>
              </a:lnSpc>
              <a:buNone/>
            </a:pPr>
            <a:r>
              <a:rPr lang="en-US" sz="1425" b="1" dirty="0">
                <a:solidFill>
                  <a:srgbClr val="000A4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82"/>
              </a:lnSpc>
              <a:buNone/>
            </a:pPr>
            <a:r>
              <a:rPr lang="en-US" sz="1425" b="1" dirty="0">
                <a:solidFill>
                  <a:srgbClr val="000A4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Haloperidol</a:t>
            </a:r>
            <a:endParaRPr lang="en-US" sz="1425" dirty="0"/>
          </a:p>
        </p:txBody>
      </p:sp>
      <p:sp>
        <p:nvSpPr>
          <p:cNvPr id="18" name="Text 6"/>
          <p:cNvSpPr/>
          <p:nvPr/>
        </p:nvSpPr>
        <p:spPr>
          <a:xfrm>
            <a:off x="1333500" y="3448050"/>
            <a:ext cx="2336453" cy="63445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65"/>
              </a:lnSpc>
              <a:buNone/>
            </a:pPr>
            <a:r>
              <a:rPr lang="en-US" sz="1500" b="1" dirty="0">
                <a:solidFill>
                  <a:srgbClr val="000A4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Mechanism of Action:</a:t>
            </a:r>
            <a:pPr indent="0" marL="0">
              <a:lnSpc>
                <a:spcPts val="1665"/>
              </a:lnSpc>
              <a:buNone/>
            </a:pPr>
            <a:r>
              <a:rPr lang="en-US" sz="1500" b="1" dirty="0">
                <a:solidFill>
                  <a:srgbClr val="000A4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65"/>
              </a:lnSpc>
              <a:buNone/>
            </a:pPr>
            <a:r>
              <a:rPr lang="en-US" sz="1500" b="1" dirty="0">
                <a:solidFill>
                  <a:srgbClr val="000A4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Potent D2 Dopamine</a:t>
            </a:r>
            <a:pPr indent="0" marL="0">
              <a:lnSpc>
                <a:spcPts val="1665"/>
              </a:lnSpc>
              <a:buNone/>
            </a:pPr>
            <a:r>
              <a:rPr lang="en-US" sz="1500" b="1" dirty="0">
                <a:solidFill>
                  <a:srgbClr val="000A4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65"/>
              </a:lnSpc>
              <a:buNone/>
            </a:pPr>
            <a:r>
              <a:rPr lang="en-US" sz="1500" b="1" dirty="0">
                <a:solidFill>
                  <a:srgbClr val="000A4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Receptor Blockers</a:t>
            </a:r>
            <a:endParaRPr lang="en-US" sz="1500" dirty="0"/>
          </a:p>
        </p:txBody>
      </p:sp>
      <p:sp>
        <p:nvSpPr>
          <p:cNvPr id="19" name="Text 7"/>
          <p:cNvSpPr/>
          <p:nvPr/>
        </p:nvSpPr>
        <p:spPr>
          <a:xfrm>
            <a:off x="1333500" y="4295775"/>
            <a:ext cx="2556421" cy="42297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65"/>
              </a:lnSpc>
              <a:buNone/>
            </a:pPr>
            <a:r>
              <a:rPr lang="en-US" sz="1500" b="1" dirty="0">
                <a:solidFill>
                  <a:srgbClr val="000A4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Targeted Symptoms:</a:t>
            </a:r>
            <a:pPr indent="0" marL="0">
              <a:lnSpc>
                <a:spcPts val="1665"/>
              </a:lnSpc>
              <a:buNone/>
            </a:pPr>
            <a:r>
              <a:rPr lang="en-US" sz="1500" b="1" dirty="0">
                <a:solidFill>
                  <a:srgbClr val="000A4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65"/>
              </a:lnSpc>
              <a:buNone/>
            </a:pPr>
            <a:r>
              <a:rPr lang="en-US" sz="1500" b="1" dirty="0">
                <a:solidFill>
                  <a:srgbClr val="000A4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Positive Symptoms Only</a:t>
            </a:r>
            <a:endParaRPr lang="en-US" sz="1500" dirty="0"/>
          </a:p>
        </p:txBody>
      </p:sp>
      <p:sp>
        <p:nvSpPr>
          <p:cNvPr id="20" name="Text 8"/>
          <p:cNvSpPr/>
          <p:nvPr/>
        </p:nvSpPr>
        <p:spPr>
          <a:xfrm>
            <a:off x="1333500" y="4924425"/>
            <a:ext cx="2860328" cy="66615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48"/>
              </a:lnSpc>
              <a:buNone/>
            </a:pPr>
            <a:r>
              <a:rPr lang="en-US" sz="1575" b="1" dirty="0">
                <a:solidFill>
                  <a:srgbClr val="000A4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Side Effects:</a:t>
            </a:r>
            <a:pPr indent="0" marL="0">
              <a:lnSpc>
                <a:spcPts val="1748"/>
              </a:lnSpc>
              <a:buNone/>
            </a:pPr>
            <a:r>
              <a:rPr lang="en-US" sz="1575" b="1" dirty="0">
                <a:solidFill>
                  <a:srgbClr val="000A4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48"/>
              </a:lnSpc>
              <a:buNone/>
            </a:pPr>
            <a:r>
              <a:rPr lang="en-US" sz="1575" b="1" dirty="0">
                <a:solidFill>
                  <a:srgbClr val="000A4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Motor Symptoms – Tardive</a:t>
            </a:r>
            <a:pPr indent="0" marL="0">
              <a:lnSpc>
                <a:spcPts val="1748"/>
              </a:lnSpc>
              <a:buNone/>
            </a:pPr>
            <a:r>
              <a:rPr lang="en-US" sz="1575" b="1" dirty="0">
                <a:solidFill>
                  <a:srgbClr val="000A4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48"/>
              </a:lnSpc>
              <a:buNone/>
            </a:pPr>
            <a:r>
              <a:rPr lang="en-US" sz="1575" b="1" dirty="0">
                <a:solidFill>
                  <a:srgbClr val="000A4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Dyskinesia</a:t>
            </a:r>
            <a:endParaRPr lang="en-US" sz="1575" dirty="0"/>
          </a:p>
        </p:txBody>
      </p:sp>
      <p:sp>
        <p:nvSpPr>
          <p:cNvPr id="21" name="Text 9"/>
          <p:cNvSpPr/>
          <p:nvPr/>
        </p:nvSpPr>
        <p:spPr>
          <a:xfrm>
            <a:off x="9001125" y="2800350"/>
            <a:ext cx="2430661" cy="40183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82"/>
              </a:lnSpc>
              <a:buNone/>
            </a:pPr>
            <a:r>
              <a:rPr lang="en-US" sz="1425" b="1" dirty="0">
                <a:solidFill>
                  <a:srgbClr val="000A4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Examples: Clozapine,</a:t>
            </a:r>
            <a:pPr indent="0" marL="0">
              <a:lnSpc>
                <a:spcPts val="1582"/>
              </a:lnSpc>
              <a:buNone/>
            </a:pPr>
            <a:r>
              <a:rPr lang="en-US" sz="1425" b="1" dirty="0">
                <a:solidFill>
                  <a:srgbClr val="000A4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82"/>
              </a:lnSpc>
              <a:buNone/>
            </a:pPr>
            <a:r>
              <a:rPr lang="en-US" sz="1425" b="1" dirty="0">
                <a:solidFill>
                  <a:srgbClr val="000A4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Risperidone, Olanzapine</a:t>
            </a:r>
            <a:endParaRPr lang="en-US" sz="1425" dirty="0"/>
          </a:p>
        </p:txBody>
      </p:sp>
      <p:sp>
        <p:nvSpPr>
          <p:cNvPr id="22" name="Text 10"/>
          <p:cNvSpPr/>
          <p:nvPr/>
        </p:nvSpPr>
        <p:spPr>
          <a:xfrm>
            <a:off x="9001125" y="3448050"/>
            <a:ext cx="2504033" cy="60275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82"/>
              </a:lnSpc>
              <a:buNone/>
            </a:pPr>
            <a:r>
              <a:rPr lang="en-US" sz="1425" b="1" dirty="0">
                <a:solidFill>
                  <a:srgbClr val="000A4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Mechanism of Action:</a:t>
            </a:r>
            <a:pPr indent="0" marL="0">
              <a:lnSpc>
                <a:spcPts val="1582"/>
              </a:lnSpc>
              <a:buNone/>
            </a:pPr>
            <a:r>
              <a:rPr lang="en-US" sz="1425" b="1" dirty="0">
                <a:solidFill>
                  <a:srgbClr val="000A4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82"/>
              </a:lnSpc>
              <a:buNone/>
            </a:pPr>
            <a:r>
              <a:rPr lang="en-US" sz="1425" b="1" dirty="0">
                <a:solidFill>
                  <a:srgbClr val="000A4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Dopamine and Serotonin</a:t>
            </a:r>
            <a:pPr indent="0" marL="0">
              <a:lnSpc>
                <a:spcPts val="1582"/>
              </a:lnSpc>
              <a:buNone/>
            </a:pPr>
            <a:r>
              <a:rPr lang="en-US" sz="1425" b="1" dirty="0">
                <a:solidFill>
                  <a:srgbClr val="000A4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82"/>
              </a:lnSpc>
              <a:buNone/>
            </a:pPr>
            <a:r>
              <a:rPr lang="en-US" sz="1425" b="1" dirty="0">
                <a:solidFill>
                  <a:srgbClr val="000A4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Blockers</a:t>
            </a:r>
            <a:endParaRPr lang="en-US" sz="1425" dirty="0"/>
          </a:p>
        </p:txBody>
      </p:sp>
      <p:sp>
        <p:nvSpPr>
          <p:cNvPr id="23" name="Text 11"/>
          <p:cNvSpPr/>
          <p:nvPr/>
        </p:nvSpPr>
        <p:spPr>
          <a:xfrm>
            <a:off x="9001125" y="4210050"/>
            <a:ext cx="2168723" cy="60275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82"/>
              </a:lnSpc>
              <a:buNone/>
            </a:pPr>
            <a:r>
              <a:rPr lang="en-US" sz="1425" b="1" dirty="0">
                <a:solidFill>
                  <a:srgbClr val="000A4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Targeted Symptoms:</a:t>
            </a:r>
            <a:pPr indent="0" marL="0">
              <a:lnSpc>
                <a:spcPts val="1582"/>
              </a:lnSpc>
              <a:buNone/>
            </a:pPr>
            <a:r>
              <a:rPr lang="en-US" sz="1425" b="1" dirty="0">
                <a:solidFill>
                  <a:srgbClr val="000A4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82"/>
              </a:lnSpc>
              <a:buNone/>
            </a:pPr>
            <a:r>
              <a:rPr lang="en-US" sz="1425" b="1" dirty="0">
                <a:solidFill>
                  <a:srgbClr val="000A4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Positive and Negative</a:t>
            </a:r>
            <a:pPr indent="0" marL="0">
              <a:lnSpc>
                <a:spcPts val="1582"/>
              </a:lnSpc>
              <a:buNone/>
            </a:pPr>
            <a:r>
              <a:rPr lang="en-US" sz="1425" b="1" dirty="0">
                <a:solidFill>
                  <a:srgbClr val="000A4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82"/>
              </a:lnSpc>
              <a:buNone/>
            </a:pPr>
            <a:r>
              <a:rPr lang="en-US" sz="1425" b="1" dirty="0">
                <a:solidFill>
                  <a:srgbClr val="000A4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Symptoms</a:t>
            </a:r>
            <a:endParaRPr lang="en-US" sz="1425" dirty="0"/>
          </a:p>
        </p:txBody>
      </p:sp>
      <p:sp>
        <p:nvSpPr>
          <p:cNvPr id="24" name="Text 12"/>
          <p:cNvSpPr/>
          <p:nvPr/>
        </p:nvSpPr>
        <p:spPr>
          <a:xfrm>
            <a:off x="9001125" y="4924425"/>
            <a:ext cx="2577405" cy="63445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65"/>
              </a:lnSpc>
              <a:buNone/>
            </a:pPr>
            <a:r>
              <a:rPr lang="en-US" sz="1500" b="1" dirty="0">
                <a:solidFill>
                  <a:srgbClr val="000A4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Side Effects:</a:t>
            </a:r>
            <a:pPr indent="0" marL="0">
              <a:lnSpc>
                <a:spcPts val="1665"/>
              </a:lnSpc>
              <a:buNone/>
            </a:pPr>
            <a:r>
              <a:rPr lang="en-US" sz="1500" b="1" dirty="0">
                <a:solidFill>
                  <a:srgbClr val="000A4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65"/>
              </a:lnSpc>
              <a:buNone/>
            </a:pPr>
            <a:r>
              <a:rPr lang="en-US" sz="1500" b="1" dirty="0">
                <a:solidFill>
                  <a:srgbClr val="000A4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Metabolic Effects (Weight</a:t>
            </a:r>
            <a:pPr indent="0" marL="0">
              <a:lnSpc>
                <a:spcPts val="1665"/>
              </a:lnSpc>
              <a:buNone/>
            </a:pPr>
            <a:r>
              <a:rPr lang="en-US" sz="1500" b="1" dirty="0">
                <a:solidFill>
                  <a:srgbClr val="000A4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65"/>
              </a:lnSpc>
              <a:buNone/>
            </a:pPr>
            <a:r>
              <a:rPr lang="en-US" sz="1500" b="1" dirty="0">
                <a:solidFill>
                  <a:srgbClr val="000A4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Gain, Diabetes)</a:t>
            </a:r>
            <a:endParaRPr lang="en-US" sz="15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577" y="4368403"/>
            <a:ext cx="2608957" cy="2489448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-4783485" y="314325"/>
            <a:ext cx="22860000" cy="5104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4020"/>
              </a:lnSpc>
              <a:buNone/>
            </a:pPr>
            <a:r>
              <a:rPr lang="en-US" sz="3000" b="1" dirty="0">
                <a:solidFill>
                  <a:srgbClr val="162E5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Electroconvulsive Therapy (ECT) and Ethical Issues</a:t>
            </a:r>
            <a:endParaRPr lang="en-US" sz="3000" dirty="0"/>
          </a:p>
        </p:txBody>
      </p:sp>
      <p:sp>
        <p:nvSpPr>
          <p:cNvPr id="5" name="Text 1"/>
          <p:cNvSpPr/>
          <p:nvPr/>
        </p:nvSpPr>
        <p:spPr>
          <a:xfrm>
            <a:off x="771525" y="1352550"/>
            <a:ext cx="9212580" cy="33188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613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Electroconvulsive Therapy (ECT)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7724775" y="1352550"/>
            <a:ext cx="5349240" cy="33188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613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Key Ethical Issues</a:t>
            </a:r>
            <a:endParaRPr lang="en-US" sz="1950" dirty="0"/>
          </a:p>
        </p:txBody>
      </p:sp>
      <p:sp>
        <p:nvSpPr>
          <p:cNvPr id="7" name="Text 3"/>
          <p:cNvSpPr/>
          <p:nvPr/>
        </p:nvSpPr>
        <p:spPr>
          <a:xfrm>
            <a:off x="771525" y="1905000"/>
            <a:ext cx="9258300" cy="35748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81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Limited use in schizophrenia</a:t>
            </a:r>
            <a:endParaRPr lang="en-US" sz="2025" dirty="0"/>
          </a:p>
        </p:txBody>
      </p:sp>
      <p:sp>
        <p:nvSpPr>
          <p:cNvPr id="8" name="Text 4"/>
          <p:cNvSpPr/>
          <p:nvPr/>
        </p:nvSpPr>
        <p:spPr>
          <a:xfrm>
            <a:off x="771525" y="2476500"/>
            <a:ext cx="3300413" cy="63906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516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Effective in catatonic</a:t>
            </a:r>
            <a:pPr indent="0" marL="0">
              <a:lnSpc>
                <a:spcPts val="2516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516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schizophrenia cases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771525" y="3371850"/>
            <a:ext cx="4777680" cy="63906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516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Used when medications are not</a:t>
            </a:r>
            <a:pPr indent="0" marL="0">
              <a:lnSpc>
                <a:spcPts val="2516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516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effective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771525" y="4210050"/>
            <a:ext cx="3824288" cy="63906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516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Performed under general</a:t>
            </a:r>
            <a:pPr indent="0" marL="0">
              <a:lnSpc>
                <a:spcPts val="2516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516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anaesthesia</a:t>
            </a:r>
            <a:endParaRPr lang="en-US" sz="1950" dirty="0"/>
          </a:p>
        </p:txBody>
      </p:sp>
      <p:sp>
        <p:nvSpPr>
          <p:cNvPr id="11" name="Text 7"/>
          <p:cNvSpPr/>
          <p:nvPr/>
        </p:nvSpPr>
        <p:spPr>
          <a:xfrm>
            <a:off x="771525" y="5095875"/>
            <a:ext cx="9566910" cy="35748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815"/>
              </a:lnSpc>
              <a:buNone/>
            </a:pPr>
            <a:r>
              <a:rPr lang="en-US" sz="20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Main side effect: memory loss</a:t>
            </a:r>
            <a:endParaRPr lang="en-US" sz="2025" dirty="0"/>
          </a:p>
        </p:txBody>
      </p:sp>
      <p:sp>
        <p:nvSpPr>
          <p:cNvPr id="12" name="Text 8"/>
          <p:cNvSpPr/>
          <p:nvPr/>
        </p:nvSpPr>
        <p:spPr>
          <a:xfrm>
            <a:off x="7724775" y="1905000"/>
            <a:ext cx="3310830" cy="63906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516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Informed consent and</a:t>
            </a:r>
            <a:pPr indent="0" marL="0">
              <a:lnSpc>
                <a:spcPts val="2516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516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cognitive capacity</a:t>
            </a:r>
            <a:endParaRPr lang="en-US" sz="1950" dirty="0"/>
          </a:p>
        </p:txBody>
      </p:sp>
      <p:sp>
        <p:nvSpPr>
          <p:cNvPr id="13" name="Text 9"/>
          <p:cNvSpPr/>
          <p:nvPr/>
        </p:nvSpPr>
        <p:spPr>
          <a:xfrm>
            <a:off x="7724775" y="2800350"/>
            <a:ext cx="3887093" cy="63906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516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Coercive treatment versus</a:t>
            </a:r>
            <a:pPr indent="0" marL="0">
              <a:lnSpc>
                <a:spcPts val="2516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516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autonomy</a:t>
            </a:r>
            <a:endParaRPr lang="en-US" sz="1950" dirty="0"/>
          </a:p>
        </p:txBody>
      </p:sp>
      <p:sp>
        <p:nvSpPr>
          <p:cNvPr id="14" name="Text 10"/>
          <p:cNvSpPr/>
          <p:nvPr/>
        </p:nvSpPr>
        <p:spPr>
          <a:xfrm>
            <a:off x="7724775" y="3686175"/>
            <a:ext cx="4557713" cy="63906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516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Principle of beneficence versus</a:t>
            </a:r>
            <a:pPr indent="0" marL="0">
              <a:lnSpc>
                <a:spcPts val="2516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516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right to self-determination</a:t>
            </a:r>
            <a:endParaRPr lang="en-US" sz="1950" dirty="0"/>
          </a:p>
        </p:txBody>
      </p:sp>
      <p:sp>
        <p:nvSpPr>
          <p:cNvPr id="15" name="Text 11"/>
          <p:cNvSpPr/>
          <p:nvPr/>
        </p:nvSpPr>
        <p:spPr>
          <a:xfrm>
            <a:off x="7724775" y="4581525"/>
            <a:ext cx="4368998" cy="63906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516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Challenges in cases of lack of</a:t>
            </a:r>
            <a:pPr indent="0" marL="0">
              <a:lnSpc>
                <a:spcPts val="2516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516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insight into the illness</a:t>
            </a:r>
            <a:endParaRPr lang="en-US" sz="1950" dirty="0"/>
          </a:p>
        </p:txBody>
      </p:sp>
      <p:sp>
        <p:nvSpPr>
          <p:cNvPr id="16" name="Text 12"/>
          <p:cNvSpPr/>
          <p:nvPr/>
        </p:nvSpPr>
        <p:spPr>
          <a:xfrm>
            <a:off x="7724775" y="5467350"/>
            <a:ext cx="3656558" cy="63906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516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Ethical responsibilities of</a:t>
            </a:r>
            <a:pPr indent="0" marL="0">
              <a:lnSpc>
                <a:spcPts val="2516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516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practitioners</a:t>
            </a:r>
            <a:endParaRPr lang="en-US" sz="19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177" y="1769269"/>
            <a:ext cx="4389090" cy="4190107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-4492526" y="466725"/>
            <a:ext cx="22288500" cy="51628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4066"/>
              </a:lnSpc>
              <a:buNone/>
            </a:pPr>
            <a:r>
              <a:rPr lang="en-US" sz="2925" b="1" dirty="0">
                <a:solidFill>
                  <a:srgbClr val="1C5F9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Cognitive Behavioural Therapy for Psychosis (CBTp)</a:t>
            </a:r>
            <a:endParaRPr lang="en-US" sz="2925" dirty="0"/>
          </a:p>
        </p:txBody>
      </p:sp>
      <p:sp>
        <p:nvSpPr>
          <p:cNvPr id="5" name="Text 1"/>
          <p:cNvSpPr/>
          <p:nvPr/>
        </p:nvSpPr>
        <p:spPr>
          <a:xfrm>
            <a:off x="419517" y="1628775"/>
            <a:ext cx="3520440" cy="24943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963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Key Objectives</a:t>
            </a:r>
            <a:endParaRPr lang="en-US" sz="1650" dirty="0"/>
          </a:p>
        </p:txBody>
      </p:sp>
      <p:sp>
        <p:nvSpPr>
          <p:cNvPr id="6" name="Text 2"/>
          <p:cNvSpPr/>
          <p:nvPr/>
        </p:nvSpPr>
        <p:spPr>
          <a:xfrm>
            <a:off x="8384381" y="1628775"/>
            <a:ext cx="3771900" cy="24943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963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Main Techniques</a:t>
            </a:r>
            <a:endParaRPr lang="en-US" sz="1650" dirty="0"/>
          </a:p>
        </p:txBody>
      </p:sp>
      <p:sp>
        <p:nvSpPr>
          <p:cNvPr id="7" name="Text 3"/>
          <p:cNvSpPr/>
          <p:nvPr/>
        </p:nvSpPr>
        <p:spPr>
          <a:xfrm>
            <a:off x="-167685" y="4410075"/>
            <a:ext cx="4777740" cy="24943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963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Therapeutic Process</a:t>
            </a:r>
            <a:endParaRPr lang="en-US" sz="1650" dirty="0"/>
          </a:p>
        </p:txBody>
      </p:sp>
      <p:sp>
        <p:nvSpPr>
          <p:cNvPr id="8" name="Text 4"/>
          <p:cNvSpPr/>
          <p:nvPr/>
        </p:nvSpPr>
        <p:spPr>
          <a:xfrm>
            <a:off x="8623414" y="4410075"/>
            <a:ext cx="3268980" cy="24943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963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Effectiveness</a:t>
            </a:r>
            <a:endParaRPr lang="en-US" sz="1650" dirty="0"/>
          </a:p>
        </p:txBody>
      </p:sp>
      <p:sp>
        <p:nvSpPr>
          <p:cNvPr id="9" name="Text 5"/>
          <p:cNvSpPr/>
          <p:nvPr/>
        </p:nvSpPr>
        <p:spPr>
          <a:xfrm>
            <a:off x="590550" y="2171700"/>
            <a:ext cx="3551783" cy="135016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72"/>
              </a:lnSpc>
              <a:buNone/>
            </a:pPr>
            <a:r>
              <a:rPr lang="en-US" sz="1275" dirty="0">
                <a:solidFill>
                  <a:srgbClr val="1C5F9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Develop effective coping strategies</a:t>
            </a:r>
            <a:pPr indent="0" marL="0">
              <a:lnSpc>
                <a:spcPts val="1772"/>
              </a:lnSpc>
              <a:buNone/>
            </a:pPr>
            <a:r>
              <a:rPr lang="en-US" sz="1275" dirty="0">
                <a:solidFill>
                  <a:srgbClr val="1C5F9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772"/>
              </a:lnSpc>
              <a:buNone/>
            </a:pPr>
            <a:r>
              <a:rPr lang="en-US" sz="1275" dirty="0">
                <a:solidFill>
                  <a:srgbClr val="1C5F9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Change interpretation of psychotic</a:t>
            </a:r>
            <a:pPr indent="0" marL="0">
              <a:lnSpc>
                <a:spcPts val="1772"/>
              </a:lnSpc>
              <a:buNone/>
            </a:pPr>
            <a:r>
              <a:rPr lang="en-US" sz="1275" dirty="0">
                <a:solidFill>
                  <a:srgbClr val="1C5F9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772"/>
              </a:lnSpc>
              <a:buNone/>
            </a:pPr>
            <a:r>
              <a:rPr lang="en-US" sz="1275" dirty="0">
                <a:solidFill>
                  <a:srgbClr val="1C5F9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experiences</a:t>
            </a:r>
            <a:pPr indent="0" marL="0">
              <a:lnSpc>
                <a:spcPts val="1772"/>
              </a:lnSpc>
              <a:buNone/>
            </a:pPr>
            <a:r>
              <a:rPr lang="en-US" sz="1275" dirty="0">
                <a:solidFill>
                  <a:srgbClr val="1C5F9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772"/>
              </a:lnSpc>
              <a:buNone/>
            </a:pPr>
            <a:r>
              <a:rPr lang="en-US" sz="1275" dirty="0">
                <a:solidFill>
                  <a:srgbClr val="1C5F9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Reduce psychological distress</a:t>
            </a:r>
            <a:pPr indent="0" marL="0">
              <a:lnSpc>
                <a:spcPts val="1772"/>
              </a:lnSpc>
              <a:buNone/>
            </a:pPr>
            <a:r>
              <a:rPr lang="en-US" sz="1275" dirty="0">
                <a:solidFill>
                  <a:srgbClr val="1C5F9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772"/>
              </a:lnSpc>
              <a:buNone/>
            </a:pPr>
            <a:r>
              <a:rPr lang="en-US" sz="1275" dirty="0">
                <a:solidFill>
                  <a:srgbClr val="1C5F9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associated with symptoms</a:t>
            </a:r>
            <a:pPr indent="0" marL="0">
              <a:lnSpc>
                <a:spcPts val="1772"/>
              </a:lnSpc>
              <a:buNone/>
            </a:pPr>
            <a:r>
              <a:rPr lang="en-US" sz="1275" dirty="0">
                <a:solidFill>
                  <a:srgbClr val="1C5F9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772"/>
              </a:lnSpc>
              <a:buNone/>
            </a:pPr>
            <a:r>
              <a:rPr lang="en-US" sz="1275" dirty="0">
                <a:solidFill>
                  <a:srgbClr val="1C5F9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Improve daily and social functioning</a:t>
            </a:r>
            <a:endParaRPr lang="en-US" sz="1275" dirty="0"/>
          </a:p>
        </p:txBody>
      </p:sp>
      <p:sp>
        <p:nvSpPr>
          <p:cNvPr id="10" name="Text 6"/>
          <p:cNvSpPr/>
          <p:nvPr/>
        </p:nvSpPr>
        <p:spPr>
          <a:xfrm>
            <a:off x="8515350" y="2171700"/>
            <a:ext cx="3708946" cy="150911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81"/>
              </a:lnSpc>
              <a:buNone/>
            </a:pPr>
            <a:r>
              <a:rPr lang="en-US" sz="1425" dirty="0">
                <a:solidFill>
                  <a:srgbClr val="1C5F9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Normalisation: "Unusual experiences</a:t>
            </a:r>
            <a:pPr indent="0" marL="0">
              <a:lnSpc>
                <a:spcPts val="1981"/>
              </a:lnSpc>
              <a:buNone/>
            </a:pPr>
            <a:r>
              <a:rPr lang="en-US" sz="1425" dirty="0">
                <a:solidFill>
                  <a:srgbClr val="1C5F9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81"/>
              </a:lnSpc>
              <a:buNone/>
            </a:pPr>
            <a:r>
              <a:rPr lang="en-US" sz="1425" dirty="0">
                <a:solidFill>
                  <a:srgbClr val="1C5F9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are common under stress"</a:t>
            </a:r>
            <a:pPr indent="0" marL="0">
              <a:lnSpc>
                <a:spcPts val="1981"/>
              </a:lnSpc>
              <a:buNone/>
            </a:pPr>
            <a:r>
              <a:rPr lang="en-US" sz="1425" dirty="0">
                <a:solidFill>
                  <a:srgbClr val="1C5F9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81"/>
              </a:lnSpc>
              <a:buNone/>
            </a:pPr>
            <a:r>
              <a:rPr lang="en-US" sz="1425" dirty="0">
                <a:solidFill>
                  <a:srgbClr val="1C5F9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Collaborative reality testing</a:t>
            </a:r>
            <a:pPr indent="0" marL="0">
              <a:lnSpc>
                <a:spcPts val="1981"/>
              </a:lnSpc>
              <a:buNone/>
            </a:pPr>
            <a:r>
              <a:rPr lang="en-US" sz="1425" dirty="0">
                <a:solidFill>
                  <a:srgbClr val="1C5F9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81"/>
              </a:lnSpc>
              <a:buNone/>
            </a:pPr>
            <a:r>
              <a:rPr lang="en-US" sz="1425" dirty="0">
                <a:solidFill>
                  <a:srgbClr val="1C5F9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Develop problem-solving skills</a:t>
            </a:r>
            <a:pPr indent="0" marL="0">
              <a:lnSpc>
                <a:spcPts val="1981"/>
              </a:lnSpc>
              <a:buNone/>
            </a:pPr>
            <a:r>
              <a:rPr lang="en-US" sz="1425" dirty="0">
                <a:solidFill>
                  <a:srgbClr val="1C5F9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81"/>
              </a:lnSpc>
              <a:buNone/>
            </a:pPr>
            <a:r>
              <a:rPr lang="en-US" sz="1425" dirty="0">
                <a:solidFill>
                  <a:srgbClr val="1C5F9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Anxiety and stress management</a:t>
            </a:r>
            <a:pPr indent="0" marL="0">
              <a:lnSpc>
                <a:spcPts val="1981"/>
              </a:lnSpc>
              <a:buNone/>
            </a:pPr>
            <a:r>
              <a:rPr lang="en-US" sz="1425" dirty="0">
                <a:solidFill>
                  <a:srgbClr val="1C5F9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81"/>
              </a:lnSpc>
              <a:buNone/>
            </a:pPr>
            <a:r>
              <a:rPr lang="en-US" sz="1425" dirty="0">
                <a:solidFill>
                  <a:srgbClr val="1C5F9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techniques</a:t>
            </a:r>
            <a:endParaRPr lang="en-US" sz="1425" dirty="0"/>
          </a:p>
        </p:txBody>
      </p:sp>
      <p:sp>
        <p:nvSpPr>
          <p:cNvPr id="11" name="Text 7"/>
          <p:cNvSpPr/>
          <p:nvPr/>
        </p:nvSpPr>
        <p:spPr>
          <a:xfrm>
            <a:off x="590550" y="4953000"/>
            <a:ext cx="3740348" cy="119136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77"/>
              </a:lnSpc>
              <a:buNone/>
            </a:pPr>
            <a:r>
              <a:rPr lang="en-US" sz="1350" dirty="0">
                <a:solidFill>
                  <a:srgbClr val="1C5F9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Build a safe therapeutic relationship</a:t>
            </a:r>
            <a:pPr indent="0" marL="0">
              <a:lnSpc>
                <a:spcPts val="1877"/>
              </a:lnSpc>
              <a:buNone/>
            </a:pPr>
            <a:r>
              <a:rPr lang="en-US" sz="1350" dirty="0">
                <a:solidFill>
                  <a:srgbClr val="1C5F9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877"/>
              </a:lnSpc>
              <a:buNone/>
            </a:pPr>
            <a:r>
              <a:rPr lang="en-US" sz="1350" dirty="0">
                <a:solidFill>
                  <a:srgbClr val="1C5F9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Identify distorted thoughts and beliefs</a:t>
            </a:r>
            <a:pPr indent="0" marL="0">
              <a:lnSpc>
                <a:spcPts val="1877"/>
              </a:lnSpc>
              <a:buNone/>
            </a:pPr>
            <a:r>
              <a:rPr lang="en-US" sz="1350" dirty="0">
                <a:solidFill>
                  <a:srgbClr val="1C5F9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877"/>
              </a:lnSpc>
              <a:buNone/>
            </a:pPr>
            <a:r>
              <a:rPr lang="en-US" sz="1350" dirty="0">
                <a:solidFill>
                  <a:srgbClr val="1C5F9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Explore alternative explanations</a:t>
            </a:r>
            <a:pPr indent="0" marL="0">
              <a:lnSpc>
                <a:spcPts val="1877"/>
              </a:lnSpc>
              <a:buNone/>
            </a:pPr>
            <a:r>
              <a:rPr lang="en-US" sz="1350" dirty="0">
                <a:solidFill>
                  <a:srgbClr val="1C5F9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877"/>
              </a:lnSpc>
              <a:buNone/>
            </a:pPr>
            <a:r>
              <a:rPr lang="en-US" sz="1350" dirty="0">
                <a:solidFill>
                  <a:srgbClr val="1C5F9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Apply cognitive restructuring</a:t>
            </a:r>
            <a:pPr indent="0" marL="0">
              <a:lnSpc>
                <a:spcPts val="1877"/>
              </a:lnSpc>
              <a:buNone/>
            </a:pPr>
            <a:r>
              <a:rPr lang="en-US" sz="1350" dirty="0">
                <a:solidFill>
                  <a:srgbClr val="1C5F9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877"/>
              </a:lnSpc>
              <a:buNone/>
            </a:pPr>
            <a:r>
              <a:rPr lang="en-US" sz="1350" dirty="0">
                <a:solidFill>
                  <a:srgbClr val="1C5F9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techniques</a:t>
            </a:r>
            <a:endParaRPr lang="en-US" sz="1350" dirty="0"/>
          </a:p>
        </p:txBody>
      </p:sp>
      <p:sp>
        <p:nvSpPr>
          <p:cNvPr id="12" name="Text 8"/>
          <p:cNvSpPr/>
          <p:nvPr/>
        </p:nvSpPr>
        <p:spPr>
          <a:xfrm>
            <a:off x="8886825" y="4953000"/>
            <a:ext cx="3310830" cy="125759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81"/>
              </a:lnSpc>
              <a:buNone/>
            </a:pPr>
            <a:r>
              <a:rPr lang="en-US" sz="1425" dirty="0">
                <a:solidFill>
                  <a:srgbClr val="1C5F9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Reduction in positive symptoms</a:t>
            </a:r>
            <a:pPr indent="0" marL="0">
              <a:lnSpc>
                <a:spcPts val="1981"/>
              </a:lnSpc>
              <a:buNone/>
            </a:pPr>
            <a:r>
              <a:rPr lang="en-US" sz="1425" dirty="0">
                <a:solidFill>
                  <a:srgbClr val="1C5F9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81"/>
              </a:lnSpc>
              <a:buNone/>
            </a:pPr>
            <a:r>
              <a:rPr lang="en-US" sz="1425" dirty="0">
                <a:solidFill>
                  <a:srgbClr val="1C5F9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Improvement in quality of life</a:t>
            </a:r>
            <a:pPr indent="0" marL="0">
              <a:lnSpc>
                <a:spcPts val="1981"/>
              </a:lnSpc>
              <a:buNone/>
            </a:pPr>
            <a:r>
              <a:rPr lang="en-US" sz="1425" dirty="0">
                <a:solidFill>
                  <a:srgbClr val="1C5F9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81"/>
              </a:lnSpc>
              <a:buNone/>
            </a:pPr>
            <a:r>
              <a:rPr lang="en-US" sz="1425" dirty="0">
                <a:solidFill>
                  <a:srgbClr val="1C5F9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Reduced relapse rates</a:t>
            </a:r>
            <a:pPr indent="0" marL="0">
              <a:lnSpc>
                <a:spcPts val="1981"/>
              </a:lnSpc>
              <a:buNone/>
            </a:pPr>
            <a:r>
              <a:rPr lang="en-US" sz="1425" dirty="0">
                <a:solidFill>
                  <a:srgbClr val="1C5F9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81"/>
              </a:lnSpc>
              <a:buNone/>
            </a:pPr>
            <a:r>
              <a:rPr lang="en-US" sz="1425" dirty="0">
                <a:solidFill>
                  <a:srgbClr val="1C5F9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Increased self-confidence and</a:t>
            </a:r>
            <a:pPr indent="0" marL="0">
              <a:lnSpc>
                <a:spcPts val="1981"/>
              </a:lnSpc>
              <a:buNone/>
            </a:pPr>
            <a:r>
              <a:rPr lang="en-US" sz="1425" dirty="0">
                <a:solidFill>
                  <a:srgbClr val="1C5F9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81"/>
              </a:lnSpc>
              <a:buNone/>
            </a:pPr>
            <a:r>
              <a:rPr lang="en-US" sz="1425" dirty="0">
                <a:solidFill>
                  <a:srgbClr val="1C5F9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self-control</a:t>
            </a:r>
            <a:endParaRPr lang="en-US" sz="1425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4479" y="2530525"/>
            <a:ext cx="2499271" cy="1261765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855" y="2455069"/>
            <a:ext cx="2389584" cy="154305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-4893484" y="314325"/>
            <a:ext cx="23020020" cy="47059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705"/>
              </a:lnSpc>
              <a:buNone/>
            </a:pPr>
            <a:r>
              <a:rPr lang="en-US" sz="2850" b="1" dirty="0">
                <a:solidFill>
                  <a:srgbClr val="1A2E5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Additional Psychological Treatments for Schizophrenia</a:t>
            </a:r>
            <a:endParaRPr lang="en-US" sz="2850" dirty="0"/>
          </a:p>
        </p:txBody>
      </p:sp>
      <p:sp>
        <p:nvSpPr>
          <p:cNvPr id="6" name="Text 1"/>
          <p:cNvSpPr/>
          <p:nvPr/>
        </p:nvSpPr>
        <p:spPr>
          <a:xfrm>
            <a:off x="1437308" y="1343025"/>
            <a:ext cx="4000500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1875" b="1" dirty="0">
                <a:solidFill>
                  <a:srgbClr val="1A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Family Therapy</a:t>
            </a:r>
            <a:endParaRPr lang="en-US" sz="1875" dirty="0"/>
          </a:p>
        </p:txBody>
      </p:sp>
      <p:sp>
        <p:nvSpPr>
          <p:cNvPr id="7" name="Text 2"/>
          <p:cNvSpPr/>
          <p:nvPr/>
        </p:nvSpPr>
        <p:spPr>
          <a:xfrm>
            <a:off x="6896546" y="1343025"/>
            <a:ext cx="4286250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1875" b="1" dirty="0">
                <a:solidFill>
                  <a:srgbClr val="1A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Token Economies</a:t>
            </a:r>
            <a:endParaRPr lang="en-US" sz="1875" dirty="0"/>
          </a:p>
        </p:txBody>
      </p:sp>
      <p:sp>
        <p:nvSpPr>
          <p:cNvPr id="8" name="Text 3"/>
          <p:cNvSpPr/>
          <p:nvPr/>
        </p:nvSpPr>
        <p:spPr>
          <a:xfrm>
            <a:off x="1551623" y="5467350"/>
            <a:ext cx="9555480" cy="29334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310"/>
              </a:lnSpc>
              <a:buNone/>
            </a:pPr>
            <a:r>
              <a:rPr lang="en-US" sz="1650" b="1" dirty="0">
                <a:solidFill>
                  <a:srgbClr val="1A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Historical Perspective: Psychoanalysis</a:t>
            </a:r>
            <a:endParaRPr lang="en-US" sz="1650" dirty="0"/>
          </a:p>
        </p:txBody>
      </p:sp>
      <p:sp>
        <p:nvSpPr>
          <p:cNvPr id="9" name="Text 4"/>
          <p:cNvSpPr/>
          <p:nvPr/>
        </p:nvSpPr>
        <p:spPr>
          <a:xfrm>
            <a:off x="838200" y="1800225"/>
            <a:ext cx="5238750" cy="4048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94"/>
              </a:lnSpc>
              <a:buNone/>
            </a:pPr>
            <a:r>
              <a:rPr lang="en-US" sz="1275" b="1" dirty="0">
                <a:solidFill>
                  <a:srgbClr val="1A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Goal: Reduce high expressed emotion in the family</a:t>
            </a:r>
            <a:pPr indent="0" marL="0">
              <a:lnSpc>
                <a:spcPts val="1594"/>
              </a:lnSpc>
              <a:buNone/>
            </a:pPr>
            <a:r>
              <a:rPr lang="en-US" sz="1275" b="1" dirty="0">
                <a:solidFill>
                  <a:srgbClr val="1A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94"/>
              </a:lnSpc>
              <a:buNone/>
            </a:pPr>
            <a:r>
              <a:rPr lang="en-US" sz="1275" b="1" dirty="0">
                <a:solidFill>
                  <a:srgbClr val="1A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environment</a:t>
            </a:r>
            <a:endParaRPr lang="en-US" sz="1275" dirty="0"/>
          </a:p>
        </p:txBody>
      </p:sp>
      <p:sp>
        <p:nvSpPr>
          <p:cNvPr id="10" name="Text 5"/>
          <p:cNvSpPr/>
          <p:nvPr/>
        </p:nvSpPr>
        <p:spPr>
          <a:xfrm>
            <a:off x="838200" y="2495550"/>
            <a:ext cx="2744986" cy="147310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58"/>
              </a:lnSpc>
              <a:buNone/>
            </a:pPr>
            <a:r>
              <a:rPr lang="en-US" sz="1275" b="1" dirty="0">
                <a:solidFill>
                  <a:srgbClr val="1A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Key Components:</a:t>
            </a:r>
            <a:pPr indent="0" marL="0">
              <a:lnSpc>
                <a:spcPts val="1658"/>
              </a:lnSpc>
              <a:buNone/>
            </a:pPr>
            <a:r>
              <a:rPr lang="en-US" sz="1275" b="1" dirty="0">
                <a:solidFill>
                  <a:srgbClr val="1A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58"/>
              </a:lnSpc>
              <a:buNone/>
            </a:pPr>
            <a:r>
              <a:rPr lang="en-US" sz="1275" b="1" dirty="0">
                <a:solidFill>
                  <a:srgbClr val="1A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Psychoeducation about</a:t>
            </a:r>
            <a:pPr indent="0" marL="0">
              <a:lnSpc>
                <a:spcPts val="1658"/>
              </a:lnSpc>
              <a:buNone/>
            </a:pPr>
            <a:r>
              <a:rPr lang="en-US" sz="1275" b="1" dirty="0">
                <a:solidFill>
                  <a:srgbClr val="1A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58"/>
              </a:lnSpc>
              <a:buNone/>
            </a:pPr>
            <a:r>
              <a:rPr lang="en-US" sz="1275" b="1" dirty="0">
                <a:solidFill>
                  <a:srgbClr val="1A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schizophrenia</a:t>
            </a:r>
            <a:pPr indent="0" marL="0">
              <a:lnSpc>
                <a:spcPts val="1658"/>
              </a:lnSpc>
              <a:buNone/>
            </a:pPr>
            <a:r>
              <a:rPr lang="en-US" sz="1275" b="1" dirty="0">
                <a:solidFill>
                  <a:srgbClr val="1A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58"/>
              </a:lnSpc>
              <a:buNone/>
            </a:pPr>
            <a:r>
              <a:rPr lang="en-US" sz="1275" b="1" dirty="0">
                <a:solidFill>
                  <a:srgbClr val="1A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Improve family</a:t>
            </a:r>
            <a:pPr indent="0" marL="0">
              <a:lnSpc>
                <a:spcPts val="1658"/>
              </a:lnSpc>
              <a:buNone/>
            </a:pPr>
            <a:r>
              <a:rPr lang="en-US" sz="1275" b="1" dirty="0">
                <a:solidFill>
                  <a:srgbClr val="1A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58"/>
              </a:lnSpc>
              <a:buNone/>
            </a:pPr>
            <a:r>
              <a:rPr lang="en-US" sz="1275" b="1" dirty="0">
                <a:solidFill>
                  <a:srgbClr val="1A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communication patterns</a:t>
            </a:r>
            <a:pPr indent="0" marL="0">
              <a:lnSpc>
                <a:spcPts val="1658"/>
              </a:lnSpc>
              <a:buNone/>
            </a:pPr>
            <a:r>
              <a:rPr lang="en-US" sz="1275" b="1" dirty="0">
                <a:solidFill>
                  <a:srgbClr val="1A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58"/>
              </a:lnSpc>
              <a:buNone/>
            </a:pPr>
            <a:r>
              <a:rPr lang="en-US" sz="1275" b="1" dirty="0">
                <a:solidFill>
                  <a:srgbClr val="1A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Develop problem-solving</a:t>
            </a:r>
            <a:pPr indent="0" marL="0">
              <a:lnSpc>
                <a:spcPts val="1658"/>
              </a:lnSpc>
              <a:buNone/>
            </a:pPr>
            <a:r>
              <a:rPr lang="en-US" sz="1275" b="1" dirty="0">
                <a:solidFill>
                  <a:srgbClr val="1A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58"/>
              </a:lnSpc>
              <a:buNone/>
            </a:pPr>
            <a:r>
              <a:rPr lang="en-US" sz="1275" b="1" dirty="0">
                <a:solidFill>
                  <a:srgbClr val="1A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strategies</a:t>
            </a:r>
            <a:endParaRPr lang="en-US" sz="1275" dirty="0"/>
          </a:p>
        </p:txBody>
      </p:sp>
      <p:sp>
        <p:nvSpPr>
          <p:cNvPr id="11" name="Text 6"/>
          <p:cNvSpPr/>
          <p:nvPr/>
        </p:nvSpPr>
        <p:spPr>
          <a:xfrm>
            <a:off x="838200" y="4457700"/>
            <a:ext cx="9780270" cy="21044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58"/>
              </a:lnSpc>
              <a:buNone/>
            </a:pPr>
            <a:r>
              <a:rPr lang="en-US" sz="1275" b="1" dirty="0">
                <a:solidFill>
                  <a:srgbClr val="1A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Effectiveness: Reduces relapse rates by up to 70%</a:t>
            </a:r>
            <a:endParaRPr lang="en-US" sz="1275" dirty="0"/>
          </a:p>
        </p:txBody>
      </p:sp>
      <p:sp>
        <p:nvSpPr>
          <p:cNvPr id="12" name="Text 7"/>
          <p:cNvSpPr/>
          <p:nvPr/>
        </p:nvSpPr>
        <p:spPr>
          <a:xfrm>
            <a:off x="6505575" y="1800225"/>
            <a:ext cx="4610100" cy="4048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94"/>
              </a:lnSpc>
              <a:buNone/>
            </a:pPr>
            <a:r>
              <a:rPr lang="en-US" sz="1275" b="1" dirty="0">
                <a:solidFill>
                  <a:srgbClr val="1A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Principle: Operant conditioning for behaviour</a:t>
            </a:r>
            <a:pPr indent="0" marL="0">
              <a:lnSpc>
                <a:spcPts val="1594"/>
              </a:lnSpc>
              <a:buNone/>
            </a:pPr>
            <a:r>
              <a:rPr lang="en-US" sz="1275" b="1" dirty="0">
                <a:solidFill>
                  <a:srgbClr val="1A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94"/>
              </a:lnSpc>
              <a:buNone/>
            </a:pPr>
            <a:r>
              <a:rPr lang="en-US" sz="1275" b="1" dirty="0">
                <a:solidFill>
                  <a:srgbClr val="1A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modification</a:t>
            </a:r>
            <a:endParaRPr lang="en-US" sz="1275" dirty="0"/>
          </a:p>
        </p:txBody>
      </p:sp>
      <p:sp>
        <p:nvSpPr>
          <p:cNvPr id="13" name="Text 8"/>
          <p:cNvSpPr/>
          <p:nvPr/>
        </p:nvSpPr>
        <p:spPr>
          <a:xfrm>
            <a:off x="6505575" y="2495550"/>
            <a:ext cx="2409825" cy="59427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60"/>
              </a:lnSpc>
              <a:buNone/>
            </a:pPr>
            <a:r>
              <a:rPr lang="en-US" sz="1200" b="1" dirty="0">
                <a:solidFill>
                  <a:srgbClr val="1A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Application: Rewarding</a:t>
            </a:r>
            <a:pPr indent="0" marL="0">
              <a:lnSpc>
                <a:spcPts val="1560"/>
              </a:lnSpc>
              <a:buNone/>
            </a:pPr>
            <a:r>
              <a:rPr lang="en-US" sz="1200" b="1" dirty="0">
                <a:solidFill>
                  <a:srgbClr val="1A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60"/>
              </a:lnSpc>
              <a:buNone/>
            </a:pPr>
            <a:r>
              <a:rPr lang="en-US" sz="1200" b="1" dirty="0">
                <a:solidFill>
                  <a:srgbClr val="1A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desired behaviours with</a:t>
            </a:r>
            <a:pPr indent="0" marL="0">
              <a:lnSpc>
                <a:spcPts val="1560"/>
              </a:lnSpc>
              <a:buNone/>
            </a:pPr>
            <a:r>
              <a:rPr lang="en-US" sz="1200" b="1" dirty="0">
                <a:solidFill>
                  <a:srgbClr val="1A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60"/>
              </a:lnSpc>
              <a:buNone/>
            </a:pPr>
            <a:r>
              <a:rPr lang="en-US" sz="1200" b="1" dirty="0">
                <a:solidFill>
                  <a:srgbClr val="1A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redeemable tokens</a:t>
            </a:r>
            <a:endParaRPr lang="en-US" sz="1200" dirty="0"/>
          </a:p>
        </p:txBody>
      </p:sp>
      <p:sp>
        <p:nvSpPr>
          <p:cNvPr id="14" name="Text 9"/>
          <p:cNvSpPr/>
          <p:nvPr/>
        </p:nvSpPr>
        <p:spPr>
          <a:xfrm>
            <a:off x="6505575" y="3429000"/>
            <a:ext cx="2137321" cy="63132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58"/>
              </a:lnSpc>
              <a:buNone/>
            </a:pPr>
            <a:r>
              <a:rPr lang="en-US" sz="1275" b="1" dirty="0">
                <a:solidFill>
                  <a:srgbClr val="1A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Effectiveness: Useful</a:t>
            </a:r>
            <a:pPr indent="0" marL="0">
              <a:lnSpc>
                <a:spcPts val="1658"/>
              </a:lnSpc>
              <a:buNone/>
            </a:pPr>
            <a:r>
              <a:rPr lang="en-US" sz="1275" b="1" dirty="0">
                <a:solidFill>
                  <a:srgbClr val="1A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58"/>
              </a:lnSpc>
              <a:buNone/>
            </a:pPr>
            <a:r>
              <a:rPr lang="en-US" sz="1275" b="1" dirty="0">
                <a:solidFill>
                  <a:srgbClr val="1A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only in institutional</a:t>
            </a:r>
            <a:pPr indent="0" marL="0">
              <a:lnSpc>
                <a:spcPts val="1658"/>
              </a:lnSpc>
              <a:buNone/>
            </a:pPr>
            <a:r>
              <a:rPr lang="en-US" sz="1275" b="1" dirty="0">
                <a:solidFill>
                  <a:srgbClr val="1A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58"/>
              </a:lnSpc>
              <a:buNone/>
            </a:pPr>
            <a:r>
              <a:rPr lang="en-US" sz="1275" b="1" dirty="0">
                <a:solidFill>
                  <a:srgbClr val="1A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settings</a:t>
            </a:r>
            <a:endParaRPr lang="en-US" sz="1275" dirty="0"/>
          </a:p>
        </p:txBody>
      </p:sp>
      <p:sp>
        <p:nvSpPr>
          <p:cNvPr id="15" name="Text 10"/>
          <p:cNvSpPr/>
          <p:nvPr/>
        </p:nvSpPr>
        <p:spPr>
          <a:xfrm>
            <a:off x="6505575" y="4210050"/>
            <a:ext cx="3457575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1A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Limitations: Difficulty generalising</a:t>
            </a:r>
            <a:pPr indent="0" marL="0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1A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1A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outside the institution</a:t>
            </a:r>
            <a:endParaRPr lang="en-US" sz="1200" dirty="0"/>
          </a:p>
        </p:txBody>
      </p:sp>
      <p:sp>
        <p:nvSpPr>
          <p:cNvPr id="16" name="Text 11"/>
          <p:cNvSpPr/>
          <p:nvPr/>
        </p:nvSpPr>
        <p:spPr>
          <a:xfrm>
            <a:off x="1809750" y="5876925"/>
            <a:ext cx="9377363" cy="4342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A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Despite being the original psychological treatment, evidence has shown psychoanalysis to be</a:t>
            </a:r>
            <a:pPr algn="ctr"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A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A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ineffective for treating schizophrenia, and may even be harmful in acute psychotic states.</a:t>
            </a:r>
            <a:endParaRPr lang="en-US" sz="1425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475" y="1741884"/>
            <a:ext cx="4523184" cy="40735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90550" y="600075"/>
            <a:ext cx="19876770" cy="53727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4230"/>
              </a:lnSpc>
              <a:buNone/>
            </a:pPr>
            <a:r>
              <a:rPr lang="en-US" sz="3525" b="1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Role of the Clinical Psychologist</a:t>
            </a:r>
            <a:endParaRPr lang="en-US" sz="3525" dirty="0"/>
          </a:p>
        </p:txBody>
      </p:sp>
      <p:sp>
        <p:nvSpPr>
          <p:cNvPr id="5" name="Text 1"/>
          <p:cNvSpPr/>
          <p:nvPr/>
        </p:nvSpPr>
        <p:spPr>
          <a:xfrm>
            <a:off x="962025" y="4924425"/>
            <a:ext cx="5678686" cy="82287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160"/>
              </a:lnSpc>
              <a:buNone/>
            </a:pPr>
            <a:r>
              <a:rPr lang="en-US" sz="1800" b="1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Scientist-Practitioner Model</a:t>
            </a:r>
            <a:pPr algn="ctr" indent="0" marL="0">
              <a:lnSpc>
                <a:spcPts val="2160"/>
              </a:lnSpc>
              <a:buNone/>
            </a:pPr>
            <a:r>
              <a:rPr lang="en-US" sz="1800" b="1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160"/>
              </a:lnSpc>
              <a:buNone/>
            </a:pPr>
            <a:r>
              <a:rPr lang="en-US" sz="1800" b="1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Integrating scientific research and clinical</a:t>
            </a:r>
            <a:pPr algn="ctr" indent="0" marL="0">
              <a:lnSpc>
                <a:spcPts val="2160"/>
              </a:lnSpc>
              <a:buNone/>
            </a:pPr>
            <a:r>
              <a:rPr lang="en-US" sz="1800" b="1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160"/>
              </a:lnSpc>
              <a:buNone/>
            </a:pPr>
            <a:r>
              <a:rPr lang="en-US" sz="1800" b="1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practice to ensure evidence-based treatment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962025" y="1562100"/>
            <a:ext cx="6139755" cy="251519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80"/>
              </a:lnSpc>
              <a:buNone/>
            </a:pPr>
            <a:r>
              <a:rPr lang="en-US" sz="1650" b="1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Psychological Assessment: Gathering information</a:t>
            </a:r>
            <a:pPr indent="0" marL="0">
              <a:lnSpc>
                <a:spcPts val="1980"/>
              </a:lnSpc>
              <a:buNone/>
            </a:pPr>
            <a:r>
              <a:rPr lang="en-US" sz="1650" b="1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980"/>
              </a:lnSpc>
              <a:buNone/>
            </a:pPr>
            <a:r>
              <a:rPr lang="en-US" sz="1650" b="1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through clinical interviews and psychological tests</a:t>
            </a:r>
            <a:pPr indent="0" marL="0">
              <a:lnSpc>
                <a:spcPts val="1980"/>
              </a:lnSpc>
              <a:buNone/>
            </a:pPr>
            <a:r>
              <a:rPr lang="en-US" sz="1650" b="1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980"/>
              </a:lnSpc>
              <a:buNone/>
            </a:pPr>
            <a:r>
              <a:rPr lang="en-US" sz="1650" b="1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Psychological Formulation: Creating a shared</a:t>
            </a:r>
            <a:pPr indent="0" marL="0">
              <a:lnSpc>
                <a:spcPts val="1980"/>
              </a:lnSpc>
              <a:buNone/>
            </a:pPr>
            <a:r>
              <a:rPr lang="en-US" sz="1650" b="1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980"/>
              </a:lnSpc>
              <a:buNone/>
            </a:pPr>
            <a:r>
              <a:rPr lang="en-US" sz="1650" b="1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understanding of the origins of problems and factors</a:t>
            </a:r>
            <a:pPr indent="0" marL="0">
              <a:lnSpc>
                <a:spcPts val="1980"/>
              </a:lnSpc>
              <a:buNone/>
            </a:pPr>
            <a:r>
              <a:rPr lang="en-US" sz="1650" b="1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980"/>
              </a:lnSpc>
              <a:buNone/>
            </a:pPr>
            <a:r>
              <a:rPr lang="en-US" sz="1650" b="1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contributing to their persistence</a:t>
            </a:r>
            <a:pPr indent="0" marL="0">
              <a:lnSpc>
                <a:spcPts val="1980"/>
              </a:lnSpc>
              <a:buNone/>
            </a:pPr>
            <a:r>
              <a:rPr lang="en-US" sz="1650" b="1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980"/>
              </a:lnSpc>
              <a:buNone/>
            </a:pPr>
            <a:r>
              <a:rPr lang="en-US" sz="1650" b="1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Therapeutic Intervention: Providing evidence-based</a:t>
            </a:r>
            <a:pPr indent="0" marL="0">
              <a:lnSpc>
                <a:spcPts val="1980"/>
              </a:lnSpc>
              <a:buNone/>
            </a:pPr>
            <a:r>
              <a:rPr lang="en-US" sz="1650" b="1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980"/>
              </a:lnSpc>
              <a:buNone/>
            </a:pPr>
            <a:r>
              <a:rPr lang="en-US" sz="1650" b="1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psychological treatment</a:t>
            </a:r>
            <a:pPr indent="0" marL="0">
              <a:lnSpc>
                <a:spcPts val="1980"/>
              </a:lnSpc>
              <a:buNone/>
            </a:pPr>
            <a:r>
              <a:rPr lang="en-US" sz="1650" b="1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980"/>
              </a:lnSpc>
              <a:buNone/>
            </a:pPr>
            <a:r>
              <a:rPr lang="en-US" sz="1650" b="1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Evaluation and Follow-up: Monitoring progress and</a:t>
            </a:r>
            <a:pPr indent="0" marL="0">
              <a:lnSpc>
                <a:spcPts val="1980"/>
              </a:lnSpc>
              <a:buNone/>
            </a:pPr>
            <a:r>
              <a:rPr lang="en-US" sz="1650" b="1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980"/>
              </a:lnSpc>
              <a:buNone/>
            </a:pPr>
            <a:r>
              <a:rPr lang="en-US" sz="1650" b="1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systematically measuring the effectiveness of</a:t>
            </a:r>
            <a:pPr indent="0" marL="0">
              <a:lnSpc>
                <a:spcPts val="1980"/>
              </a:lnSpc>
              <a:buNone/>
            </a:pPr>
            <a:r>
              <a:rPr lang="en-US" sz="1650" b="1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980"/>
              </a:lnSpc>
              <a:buNone/>
            </a:pPr>
            <a:r>
              <a:rPr lang="en-US" sz="1650" b="1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intervention</a:t>
            </a:r>
            <a:endParaRPr lang="en-US" sz="16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98" y="1467594"/>
            <a:ext cx="11399490" cy="5088582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809750" y="314325"/>
            <a:ext cx="9419183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600"/>
              </a:lnSpc>
              <a:buNone/>
            </a:pPr>
            <a:r>
              <a:rPr lang="en-US" sz="3000" b="1" dirty="0">
                <a:solidFill>
                  <a:srgbClr val="00204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Depression: Clinical Characteristics and</a:t>
            </a:r>
            <a:pPr algn="ctr" indent="0" marL="0">
              <a:lnSpc>
                <a:spcPts val="3600"/>
              </a:lnSpc>
              <a:buNone/>
            </a:pPr>
            <a:r>
              <a:rPr lang="en-US" sz="3000" b="1" dirty="0">
                <a:solidFill>
                  <a:srgbClr val="00204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3600"/>
              </a:lnSpc>
              <a:buNone/>
            </a:pPr>
            <a:r>
              <a:rPr lang="en-US" sz="3000" b="1" dirty="0">
                <a:solidFill>
                  <a:srgbClr val="00204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Classification</a:t>
            </a:r>
            <a:endParaRPr lang="en-US" sz="3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8494" y="2235696"/>
            <a:ext cx="2413992" cy="2290465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584" y="2269927"/>
            <a:ext cx="2938165" cy="218762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-5168325" y="400050"/>
            <a:ext cx="23740110" cy="35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790"/>
              </a:lnSpc>
              <a:buNone/>
            </a:pPr>
            <a:r>
              <a:rPr lang="en-US" sz="2325" b="1" dirty="0">
                <a:solidFill>
                  <a:srgbClr val="162E4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Explanations of Depression: Biological and Psychological Approaches</a:t>
            </a:r>
            <a:endParaRPr lang="en-US" sz="2325" dirty="0"/>
          </a:p>
        </p:txBody>
      </p:sp>
      <p:sp>
        <p:nvSpPr>
          <p:cNvPr id="6" name="Text 1"/>
          <p:cNvSpPr/>
          <p:nvPr/>
        </p:nvSpPr>
        <p:spPr>
          <a:xfrm>
            <a:off x="-4400074" y="876300"/>
            <a:ext cx="21911310" cy="33426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633"/>
              </a:lnSpc>
              <a:buNone/>
            </a:pPr>
            <a:r>
              <a:rPr lang="en-US" sz="2025" dirty="0">
                <a:solidFill>
                  <a:srgbClr val="162E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 Integrated Model for Understanding the Causes of Depressive Disorder</a:t>
            </a:r>
            <a:endParaRPr lang="en-US" sz="2025" dirty="0"/>
          </a:p>
        </p:txBody>
      </p:sp>
      <p:sp>
        <p:nvSpPr>
          <p:cNvPr id="7" name="Text 2"/>
          <p:cNvSpPr/>
          <p:nvPr/>
        </p:nvSpPr>
        <p:spPr>
          <a:xfrm>
            <a:off x="4857750" y="3276600"/>
            <a:ext cx="2734568" cy="142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187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Biology + Psychology</a:t>
            </a:r>
            <a:pPr algn="ctr" indent="0" marL="0">
              <a:lnSpc>
                <a:spcPts val="2250"/>
              </a:lnSpc>
              <a:buNone/>
            </a:pPr>
            <a:r>
              <a:rPr lang="en-US" sz="187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2250"/>
              </a:lnSpc>
              <a:buNone/>
            </a:pPr>
            <a:r>
              <a:rPr lang="en-US" sz="187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=</a:t>
            </a:r>
            <a:pPr algn="ctr" indent="0" marL="0">
              <a:lnSpc>
                <a:spcPts val="2250"/>
              </a:lnSpc>
              <a:buNone/>
            </a:pPr>
            <a:r>
              <a:rPr lang="en-US" sz="187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2250"/>
              </a:lnSpc>
              <a:buNone/>
            </a:pPr>
            <a:r>
              <a:rPr lang="en-US" sz="187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Comprehensive</a:t>
            </a:r>
            <a:pPr algn="ctr" indent="0" marL="0">
              <a:lnSpc>
                <a:spcPts val="2250"/>
              </a:lnSpc>
              <a:buNone/>
            </a:pPr>
            <a:r>
              <a:rPr lang="en-US" sz="187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2250"/>
              </a:lnSpc>
              <a:buNone/>
            </a:pPr>
            <a:r>
              <a:rPr lang="en-US" sz="187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Understanding of</a:t>
            </a:r>
            <a:pPr algn="ctr" indent="0" marL="0">
              <a:lnSpc>
                <a:spcPts val="2250"/>
              </a:lnSpc>
              <a:buNone/>
            </a:pPr>
            <a:r>
              <a:rPr lang="en-US" sz="187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2250"/>
              </a:lnSpc>
              <a:buNone/>
            </a:pPr>
            <a:r>
              <a:rPr lang="en-US" sz="187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Depression</a:t>
            </a:r>
            <a:endParaRPr lang="en-US" sz="1875" dirty="0"/>
          </a:p>
        </p:txBody>
      </p:sp>
      <p:sp>
        <p:nvSpPr>
          <p:cNvPr id="8" name="Text 3"/>
          <p:cNvSpPr/>
          <p:nvPr/>
        </p:nvSpPr>
        <p:spPr>
          <a:xfrm>
            <a:off x="-666795" y="1657350"/>
            <a:ext cx="6309360" cy="27205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142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Biological Approach</a:t>
            </a:r>
            <a:endParaRPr lang="en-US" sz="1800" dirty="0"/>
          </a:p>
        </p:txBody>
      </p:sp>
      <p:sp>
        <p:nvSpPr>
          <p:cNvPr id="9" name="Text 4"/>
          <p:cNvSpPr/>
          <p:nvPr/>
        </p:nvSpPr>
        <p:spPr>
          <a:xfrm>
            <a:off x="3480420" y="2543175"/>
            <a:ext cx="5486400" cy="27205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142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Integrated Model</a:t>
            </a:r>
            <a:endParaRPr lang="en-US" sz="1800" dirty="0"/>
          </a:p>
        </p:txBody>
      </p:sp>
      <p:sp>
        <p:nvSpPr>
          <p:cNvPr id="10" name="Text 5"/>
          <p:cNvSpPr/>
          <p:nvPr/>
        </p:nvSpPr>
        <p:spPr>
          <a:xfrm>
            <a:off x="6539344" y="1657350"/>
            <a:ext cx="7132320" cy="27205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142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Psychological Approach</a:t>
            </a:r>
            <a:endParaRPr lang="en-US" sz="1800" dirty="0"/>
          </a:p>
        </p:txBody>
      </p:sp>
      <p:sp>
        <p:nvSpPr>
          <p:cNvPr id="11" name="Text 6"/>
          <p:cNvSpPr/>
          <p:nvPr/>
        </p:nvSpPr>
        <p:spPr>
          <a:xfrm>
            <a:off x="657225" y="4743450"/>
            <a:ext cx="3604171" cy="150911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Monoamine Hypothesis</a:t>
            </a:r>
            <a:pPr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○ Decreased serotonin levels</a:t>
            </a:r>
            <a:pPr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○ Effect on mood and sleep</a:t>
            </a:r>
            <a:pPr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regulation</a:t>
            </a:r>
            <a:pPr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○ Response to pharmacological</a:t>
            </a:r>
            <a:pPr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treatment (SSRIs)</a:t>
            </a:r>
            <a:endParaRPr lang="en-US" sz="1650" dirty="0"/>
          </a:p>
        </p:txBody>
      </p:sp>
      <p:sp>
        <p:nvSpPr>
          <p:cNvPr id="12" name="Text 7"/>
          <p:cNvSpPr/>
          <p:nvPr/>
        </p:nvSpPr>
        <p:spPr>
          <a:xfrm>
            <a:off x="8210550" y="4743450"/>
            <a:ext cx="3667125" cy="176063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Cognitive Models</a:t>
            </a:r>
            <a:pPr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○ Beck's Theory: The Cognitive</a:t>
            </a:r>
            <a:pPr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Triad (negative views of self,</a:t>
            </a:r>
            <a:pPr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world, and future)</a:t>
            </a:r>
            <a:pPr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○ Ellis's ABC Model: Activating</a:t>
            </a:r>
            <a:pPr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Events, Beliefs, Consequences</a:t>
            </a:r>
            <a:pPr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○ Distorted Thinking Patterns</a:t>
            </a:r>
            <a:endParaRPr lang="en-US" sz="16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3067" y="5136505"/>
            <a:ext cx="292596" cy="267444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067" y="3648373"/>
            <a:ext cx="292596" cy="260598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977" y="1796653"/>
            <a:ext cx="3779490" cy="3202632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0596" y="5143500"/>
            <a:ext cx="243780" cy="246757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0596" y="3655219"/>
            <a:ext cx="243780" cy="246757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-4772055" y="314325"/>
            <a:ext cx="22837140" cy="44053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469"/>
              </a:lnSpc>
              <a:buNone/>
            </a:pPr>
            <a:r>
              <a:rPr lang="en-US" sz="2775" b="1" dirty="0">
                <a:solidFill>
                  <a:srgbClr val="377DA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Biological and Psychological Treatments for Depression</a:t>
            </a:r>
            <a:endParaRPr lang="en-US" sz="2775" dirty="0"/>
          </a:p>
        </p:txBody>
      </p:sp>
      <p:sp>
        <p:nvSpPr>
          <p:cNvPr id="9" name="Text 1"/>
          <p:cNvSpPr/>
          <p:nvPr/>
        </p:nvSpPr>
        <p:spPr>
          <a:xfrm>
            <a:off x="119985" y="914400"/>
            <a:ext cx="12653010" cy="28798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268"/>
              </a:lnSpc>
              <a:buNone/>
            </a:pPr>
            <a:r>
              <a:rPr lang="en-US" sz="2025" b="1" dirty="0">
                <a:solidFill>
                  <a:srgbClr val="21466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Comparing Efficacy and Relapse Prevention</a:t>
            </a:r>
            <a:endParaRPr lang="en-US" sz="2025" dirty="0"/>
          </a:p>
        </p:txBody>
      </p:sp>
      <p:sp>
        <p:nvSpPr>
          <p:cNvPr id="10" name="Text 2"/>
          <p:cNvSpPr/>
          <p:nvPr/>
        </p:nvSpPr>
        <p:spPr>
          <a:xfrm>
            <a:off x="895350" y="1571625"/>
            <a:ext cx="2587823" cy="38070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499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Biological Treatments:</a:t>
            </a:r>
            <a:pPr algn="ctr" indent="0" marL="0">
              <a:lnSpc>
                <a:spcPts val="1499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1499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Antidepressants (SSRIs)</a:t>
            </a:r>
            <a:endParaRPr lang="en-US" sz="1350" dirty="0"/>
          </a:p>
        </p:txBody>
      </p:sp>
      <p:sp>
        <p:nvSpPr>
          <p:cNvPr id="11" name="Text 3"/>
          <p:cNvSpPr/>
          <p:nvPr/>
        </p:nvSpPr>
        <p:spPr>
          <a:xfrm>
            <a:off x="8515350" y="1562100"/>
            <a:ext cx="3677543" cy="33843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332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Psychological Treatments:</a:t>
            </a:r>
            <a:pPr algn="ctr" indent="0" marL="0">
              <a:lnSpc>
                <a:spcPts val="1332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1332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Cognitive Behavioural Therapy (CBT)</a:t>
            </a:r>
            <a:endParaRPr lang="en-US" sz="1200" dirty="0"/>
          </a:p>
        </p:txBody>
      </p:sp>
      <p:sp>
        <p:nvSpPr>
          <p:cNvPr id="12" name="Text 4"/>
          <p:cNvSpPr/>
          <p:nvPr/>
        </p:nvSpPr>
        <p:spPr>
          <a:xfrm>
            <a:off x="4374773" y="5248275"/>
            <a:ext cx="3691890" cy="17159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352"/>
              </a:lnSpc>
              <a:buNone/>
            </a:pPr>
            <a:r>
              <a:rPr lang="en-US" sz="1275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Integrated Approach</a:t>
            </a:r>
            <a:endParaRPr lang="en-US" sz="1275" dirty="0"/>
          </a:p>
        </p:txBody>
      </p:sp>
      <p:sp>
        <p:nvSpPr>
          <p:cNvPr id="13" name="Text 5"/>
          <p:cNvSpPr/>
          <p:nvPr/>
        </p:nvSpPr>
        <p:spPr>
          <a:xfrm>
            <a:off x="1545431" y="3686175"/>
            <a:ext cx="2895600" cy="21148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65"/>
              </a:lnSpc>
              <a:buNone/>
            </a:pPr>
            <a:r>
              <a:rPr lang="en-US" sz="1500" b="1" dirty="0">
                <a:solidFill>
                  <a:srgbClr val="21883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Advantages ✅</a:t>
            </a:r>
            <a:endParaRPr lang="en-US" sz="1500" dirty="0"/>
          </a:p>
        </p:txBody>
      </p:sp>
      <p:sp>
        <p:nvSpPr>
          <p:cNvPr id="14" name="Text 6"/>
          <p:cNvSpPr/>
          <p:nvPr/>
        </p:nvSpPr>
        <p:spPr>
          <a:xfrm>
            <a:off x="8060531" y="3686175"/>
            <a:ext cx="2895600" cy="21148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65"/>
              </a:lnSpc>
              <a:buNone/>
            </a:pPr>
            <a:r>
              <a:rPr lang="en-US" sz="1500" b="1" dirty="0">
                <a:solidFill>
                  <a:srgbClr val="21883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Advantages ✅</a:t>
            </a:r>
            <a:endParaRPr lang="en-US" sz="1500" dirty="0"/>
          </a:p>
        </p:txBody>
      </p:sp>
      <p:sp>
        <p:nvSpPr>
          <p:cNvPr id="15" name="Text 7"/>
          <p:cNvSpPr/>
          <p:nvPr/>
        </p:nvSpPr>
        <p:spPr>
          <a:xfrm>
            <a:off x="1555403" y="5172075"/>
            <a:ext cx="2895600" cy="21148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65"/>
              </a:lnSpc>
              <a:buNone/>
            </a:pPr>
            <a:r>
              <a:rPr lang="en-US" sz="1500" b="1" dirty="0">
                <a:solidFill>
                  <a:srgbClr val="D354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Challenges 🤕</a:t>
            </a:r>
            <a:endParaRPr lang="en-US" sz="1500" dirty="0"/>
          </a:p>
        </p:txBody>
      </p:sp>
      <p:sp>
        <p:nvSpPr>
          <p:cNvPr id="16" name="Text 8"/>
          <p:cNvSpPr/>
          <p:nvPr/>
        </p:nvSpPr>
        <p:spPr>
          <a:xfrm>
            <a:off x="7904798" y="5172075"/>
            <a:ext cx="3040380" cy="22205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748"/>
              </a:lnSpc>
              <a:buNone/>
            </a:pPr>
            <a:r>
              <a:rPr lang="en-US" sz="1575" b="1" dirty="0">
                <a:solidFill>
                  <a:srgbClr val="D354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Challenges 🤕</a:t>
            </a:r>
            <a:endParaRPr lang="en-US" sz="1575" dirty="0"/>
          </a:p>
        </p:txBody>
      </p:sp>
      <p:sp>
        <p:nvSpPr>
          <p:cNvPr id="17" name="Text 9"/>
          <p:cNvSpPr/>
          <p:nvPr/>
        </p:nvSpPr>
        <p:spPr>
          <a:xfrm>
            <a:off x="466725" y="2238375"/>
            <a:ext cx="3824288" cy="91454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Includes Fluoxetine (Prozac) and Sertraline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Increases serotonin availability in the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synapse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Effective within 4–6 weeks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Suitable for moderate to severe depression</a:t>
            </a:r>
            <a:endParaRPr lang="en-US" sz="1200" dirty="0"/>
          </a:p>
        </p:txBody>
      </p:sp>
      <p:sp>
        <p:nvSpPr>
          <p:cNvPr id="18" name="Text 10"/>
          <p:cNvSpPr/>
          <p:nvPr/>
        </p:nvSpPr>
        <p:spPr>
          <a:xfrm>
            <a:off x="466725" y="4029075"/>
            <a:ext cx="2661196" cy="54872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Relatively quick response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Ease of use and adherence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Scientifically proven efficacy</a:t>
            </a:r>
            <a:endParaRPr lang="en-US" sz="1200" dirty="0"/>
          </a:p>
        </p:txBody>
      </p:sp>
      <p:sp>
        <p:nvSpPr>
          <p:cNvPr id="19" name="Text 11"/>
          <p:cNvSpPr/>
          <p:nvPr/>
        </p:nvSpPr>
        <p:spPr>
          <a:xfrm>
            <a:off x="466725" y="5524500"/>
            <a:ext cx="3394621" cy="58310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Side effects (nausea, insomnia)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Risk of relapse upon discontinuation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Does not teach coping skills</a:t>
            </a:r>
            <a:endParaRPr lang="en-US" sz="1275" dirty="0"/>
          </a:p>
        </p:txBody>
      </p:sp>
      <p:sp>
        <p:nvSpPr>
          <p:cNvPr id="20" name="Text 12"/>
          <p:cNvSpPr/>
          <p:nvPr/>
        </p:nvSpPr>
        <p:spPr>
          <a:xfrm>
            <a:off x="8582025" y="2238375"/>
            <a:ext cx="3499396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Challenges negative automatic thoughts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Behavioural activation and positive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activities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Develops coping strategies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Involves 16–20 therapy sessions</a:t>
            </a:r>
            <a:endParaRPr lang="en-US" sz="1125" dirty="0"/>
          </a:p>
        </p:txBody>
      </p:sp>
      <p:sp>
        <p:nvSpPr>
          <p:cNvPr id="21" name="Text 13"/>
          <p:cNvSpPr/>
          <p:nvPr/>
        </p:nvSpPr>
        <p:spPr>
          <a:xfrm>
            <a:off x="8582025" y="4029075"/>
            <a:ext cx="2786955" cy="61704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Lower relapse rate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Lifelong skills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No drug-related side effects</a:t>
            </a:r>
            <a:endParaRPr lang="en-US" sz="1350" dirty="0"/>
          </a:p>
        </p:txBody>
      </p:sp>
      <p:sp>
        <p:nvSpPr>
          <p:cNvPr id="22" name="Text 14"/>
          <p:cNvSpPr/>
          <p:nvPr/>
        </p:nvSpPr>
        <p:spPr>
          <a:xfrm>
            <a:off x="8582025" y="5524500"/>
            <a:ext cx="3572768" cy="77747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Requires more time for improvement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Needs active patient commitment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Limited availability of qualified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therapists</a:t>
            </a:r>
            <a:endParaRPr lang="en-US" sz="1275" dirty="0"/>
          </a:p>
        </p:txBody>
      </p:sp>
      <p:sp>
        <p:nvSpPr>
          <p:cNvPr id="23" name="Text 15"/>
          <p:cNvSpPr/>
          <p:nvPr/>
        </p:nvSpPr>
        <p:spPr>
          <a:xfrm>
            <a:off x="3886200" y="5657850"/>
            <a:ext cx="4997648" cy="7316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Combining pharmacological and psychological treatment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often achieves the best results for severe depression,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benefiting from the immediate advantages of medication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and the long-term benefits of psychological treatment.</a:t>
            </a:r>
            <a:endParaRPr lang="en-US" sz="1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5655" y="4910286"/>
            <a:ext cx="2426196" cy="1947565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8267" y="3922663"/>
            <a:ext cx="1840855" cy="1892796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0063" y="2516832"/>
            <a:ext cx="2401788" cy="2256234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80" y="1693813"/>
            <a:ext cx="4998690" cy="2365921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-4257705" y="400050"/>
            <a:ext cx="21808440" cy="37370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943"/>
              </a:lnSpc>
              <a:buNone/>
            </a:pPr>
            <a:r>
              <a:rPr lang="en-US" sz="2700" b="1" dirty="0">
                <a:solidFill>
                  <a:srgbClr val="16316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Evaluation of Treatments and Public Health Approaches</a:t>
            </a:r>
            <a:endParaRPr lang="en-US" sz="2700" dirty="0"/>
          </a:p>
        </p:txBody>
      </p:sp>
      <p:sp>
        <p:nvSpPr>
          <p:cNvPr id="8" name="Text 1"/>
          <p:cNvSpPr/>
          <p:nvPr/>
        </p:nvSpPr>
        <p:spPr>
          <a:xfrm>
            <a:off x="838200" y="1219200"/>
            <a:ext cx="9601200" cy="24913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62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Analysis of Treatment Effectiveness</a:t>
            </a:r>
            <a:endParaRPr lang="en-US" sz="1800" dirty="0"/>
          </a:p>
        </p:txBody>
      </p:sp>
      <p:sp>
        <p:nvSpPr>
          <p:cNvPr id="9" name="Text 2"/>
          <p:cNvSpPr/>
          <p:nvPr/>
        </p:nvSpPr>
        <p:spPr>
          <a:xfrm>
            <a:off x="7543800" y="1219200"/>
            <a:ext cx="6583680" cy="24913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62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Public Health Strategies</a:t>
            </a:r>
            <a:endParaRPr lang="en-US" sz="1800" dirty="0"/>
          </a:p>
        </p:txBody>
      </p:sp>
      <p:sp>
        <p:nvSpPr>
          <p:cNvPr id="10" name="Text 3"/>
          <p:cNvSpPr/>
          <p:nvPr/>
        </p:nvSpPr>
        <p:spPr>
          <a:xfrm>
            <a:off x="4429125" y="4581525"/>
            <a:ext cx="6480810" cy="21803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17"/>
              </a:lnSpc>
              <a:buNone/>
            </a:pPr>
            <a:r>
              <a:rPr lang="en-US" sz="15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Comprehensive Approach:</a:t>
            </a:r>
            <a:endParaRPr lang="en-US" sz="1575" dirty="0"/>
          </a:p>
        </p:txBody>
      </p:sp>
      <p:sp>
        <p:nvSpPr>
          <p:cNvPr id="11" name="Text 4"/>
          <p:cNvSpPr/>
          <p:nvPr/>
        </p:nvSpPr>
        <p:spPr>
          <a:xfrm>
            <a:off x="4495800" y="5019675"/>
            <a:ext cx="3834705" cy="116502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294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Integrating individual treatment</a:t>
            </a:r>
            <a:pPr indent="0" marL="0">
              <a:lnSpc>
                <a:spcPts val="2294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294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with public health strategies to</a:t>
            </a:r>
            <a:pPr indent="0" marL="0">
              <a:lnSpc>
                <a:spcPts val="2294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294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achieve maximum impact on</a:t>
            </a:r>
            <a:pPr indent="0" marL="0">
              <a:lnSpc>
                <a:spcPts val="2294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294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community mental health</a:t>
            </a:r>
            <a:endParaRPr lang="en-US" sz="1650" dirty="0"/>
          </a:p>
        </p:txBody>
      </p:sp>
      <p:sp>
        <p:nvSpPr>
          <p:cNvPr id="12" name="Text 5"/>
          <p:cNvSpPr/>
          <p:nvPr/>
        </p:nvSpPr>
        <p:spPr>
          <a:xfrm>
            <a:off x="838200" y="4343400"/>
            <a:ext cx="3614738" cy="47595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74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Criteria for evaluating treatment</a:t>
            </a:r>
            <a:pPr indent="0" marL="0">
              <a:lnSpc>
                <a:spcPts val="1874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874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success</a:t>
            </a:r>
            <a:endParaRPr lang="en-US" sz="1575" dirty="0"/>
          </a:p>
        </p:txBody>
      </p:sp>
      <p:sp>
        <p:nvSpPr>
          <p:cNvPr id="13" name="Text 6"/>
          <p:cNvSpPr/>
          <p:nvPr/>
        </p:nvSpPr>
        <p:spPr>
          <a:xfrm>
            <a:off x="838200" y="4972050"/>
            <a:ext cx="3803303" cy="47595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74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Comparing effectiveness between</a:t>
            </a:r>
            <a:pPr indent="0" marL="0">
              <a:lnSpc>
                <a:spcPts val="1874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874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different treatments</a:t>
            </a:r>
            <a:endParaRPr lang="en-US" sz="1575" dirty="0"/>
          </a:p>
        </p:txBody>
      </p:sp>
      <p:sp>
        <p:nvSpPr>
          <p:cNvPr id="14" name="Text 7"/>
          <p:cNvSpPr/>
          <p:nvPr/>
        </p:nvSpPr>
        <p:spPr>
          <a:xfrm>
            <a:off x="838200" y="5581650"/>
            <a:ext cx="7680960" cy="23797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74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Importance of relapse prevention</a:t>
            </a:r>
            <a:endParaRPr lang="en-US" sz="1575" dirty="0"/>
          </a:p>
        </p:txBody>
      </p:sp>
      <p:sp>
        <p:nvSpPr>
          <p:cNvPr id="15" name="Text 8"/>
          <p:cNvSpPr/>
          <p:nvPr/>
        </p:nvSpPr>
        <p:spPr>
          <a:xfrm>
            <a:off x="838200" y="6010275"/>
            <a:ext cx="3321248" cy="47595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74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Avoiding the causal fallacy in</a:t>
            </a:r>
            <a:pPr indent="0" marL="0">
              <a:lnSpc>
                <a:spcPts val="1874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874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treatment</a:t>
            </a:r>
            <a:endParaRPr lang="en-US" sz="1575" dirty="0"/>
          </a:p>
        </p:txBody>
      </p:sp>
      <p:sp>
        <p:nvSpPr>
          <p:cNvPr id="16" name="Text 9"/>
          <p:cNvSpPr/>
          <p:nvPr/>
        </p:nvSpPr>
        <p:spPr>
          <a:xfrm>
            <a:off x="6934200" y="1771650"/>
            <a:ext cx="2587823" cy="47595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74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Reducing the stigma of</a:t>
            </a:r>
            <a:pPr indent="0" marL="0">
              <a:lnSpc>
                <a:spcPts val="1874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874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mental illness</a:t>
            </a:r>
            <a:endParaRPr lang="en-US" sz="1575" dirty="0"/>
          </a:p>
        </p:txBody>
      </p:sp>
      <p:sp>
        <p:nvSpPr>
          <p:cNvPr id="17" name="Text 10"/>
          <p:cNvSpPr/>
          <p:nvPr/>
        </p:nvSpPr>
        <p:spPr>
          <a:xfrm>
            <a:off x="6934200" y="2400300"/>
            <a:ext cx="6629400" cy="22666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Strengthening social networks</a:t>
            </a:r>
            <a:endParaRPr lang="en-US" sz="1500" dirty="0"/>
          </a:p>
        </p:txBody>
      </p:sp>
      <p:sp>
        <p:nvSpPr>
          <p:cNvPr id="18" name="Text 11"/>
          <p:cNvSpPr/>
          <p:nvPr/>
        </p:nvSpPr>
        <p:spPr>
          <a:xfrm>
            <a:off x="6934200" y="2800350"/>
            <a:ext cx="6720840" cy="23797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74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Addressing social inequality</a:t>
            </a:r>
            <a:endParaRPr lang="en-US" sz="1575" dirty="0"/>
          </a:p>
        </p:txBody>
      </p:sp>
      <p:sp>
        <p:nvSpPr>
          <p:cNvPr id="19" name="Text 12"/>
          <p:cNvSpPr/>
          <p:nvPr/>
        </p:nvSpPr>
        <p:spPr>
          <a:xfrm>
            <a:off x="6934200" y="3209925"/>
            <a:ext cx="2724150" cy="47595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74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Programmes to promote</a:t>
            </a:r>
            <a:pPr indent="0" marL="0">
              <a:lnSpc>
                <a:spcPts val="1874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874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community well-being</a:t>
            </a:r>
            <a:endParaRPr lang="en-US" sz="1575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267" y="1927027"/>
            <a:ext cx="4901059" cy="4341019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181225" y="314325"/>
            <a:ext cx="8633371" cy="89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510"/>
              </a:lnSpc>
              <a:buNone/>
            </a:pPr>
            <a:r>
              <a:rPr lang="en-US" sz="2925" b="1" dirty="0">
                <a:solidFill>
                  <a:srgbClr val="1234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Introduction to Psychopathology and</a:t>
            </a:r>
            <a:pPr algn="ctr" indent="0" marL="0">
              <a:lnSpc>
                <a:spcPts val="3510"/>
              </a:lnSpc>
              <a:buNone/>
            </a:pPr>
            <a:r>
              <a:rPr lang="en-US" sz="2925" b="1" dirty="0">
                <a:solidFill>
                  <a:srgbClr val="1234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3510"/>
              </a:lnSpc>
              <a:buNone/>
            </a:pPr>
            <a:r>
              <a:rPr lang="en-US" sz="2925" b="1" dirty="0">
                <a:solidFill>
                  <a:srgbClr val="1234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Definition of Normality</a:t>
            </a:r>
            <a:endParaRPr lang="en-US" sz="2925" dirty="0"/>
          </a:p>
        </p:txBody>
      </p:sp>
      <p:sp>
        <p:nvSpPr>
          <p:cNvPr id="5" name="Text 1"/>
          <p:cNvSpPr/>
          <p:nvPr/>
        </p:nvSpPr>
        <p:spPr>
          <a:xfrm>
            <a:off x="-280050" y="1628775"/>
            <a:ext cx="5349240" cy="2946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321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Statistical Rarity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6367433" y="1628775"/>
            <a:ext cx="7406640" cy="27205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142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Deviation from Social Norms</a:t>
            </a:r>
            <a:endParaRPr lang="en-US" sz="1800" dirty="0"/>
          </a:p>
        </p:txBody>
      </p:sp>
      <p:sp>
        <p:nvSpPr>
          <p:cNvPr id="7" name="Text 3"/>
          <p:cNvSpPr/>
          <p:nvPr/>
        </p:nvSpPr>
        <p:spPr>
          <a:xfrm>
            <a:off x="533400" y="2085975"/>
            <a:ext cx="3635573" cy="61213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07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Definition: Behaviour or</a:t>
            </a:r>
            <a:pPr indent="0" marL="0">
              <a:lnSpc>
                <a:spcPts val="1607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07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characteristic that is statistically</a:t>
            </a:r>
            <a:pPr indent="0" marL="0">
              <a:lnSpc>
                <a:spcPts val="1607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07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rare in society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533400" y="3048000"/>
            <a:ext cx="3457575" cy="43070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96"/>
              </a:lnSpc>
              <a:buNone/>
            </a:pPr>
            <a:r>
              <a:rPr lang="en-US" sz="14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Example: IQ score below 70 or</a:t>
            </a:r>
            <a:pPr indent="0" marL="0">
              <a:lnSpc>
                <a:spcPts val="1696"/>
              </a:lnSpc>
              <a:buNone/>
            </a:pPr>
            <a:r>
              <a:rPr lang="en-US" sz="14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96"/>
              </a:lnSpc>
              <a:buNone/>
            </a:pPr>
            <a:r>
              <a:rPr lang="en-US" sz="14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above 130</a:t>
            </a:r>
            <a:endParaRPr lang="en-US" sz="1425" dirty="0"/>
          </a:p>
        </p:txBody>
      </p:sp>
      <p:sp>
        <p:nvSpPr>
          <p:cNvPr id="9" name="Text 5"/>
          <p:cNvSpPr/>
          <p:nvPr/>
        </p:nvSpPr>
        <p:spPr>
          <a:xfrm>
            <a:off x="533400" y="3543300"/>
            <a:ext cx="2171700" cy="21535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96"/>
              </a:lnSpc>
              <a:buNone/>
            </a:pPr>
            <a:r>
              <a:rPr lang="en-US" sz="14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Strengths:</a:t>
            </a:r>
            <a:endParaRPr lang="en-US" sz="1425" dirty="0"/>
          </a:p>
        </p:txBody>
      </p:sp>
      <p:sp>
        <p:nvSpPr>
          <p:cNvPr id="10" name="Text 6"/>
          <p:cNvSpPr/>
          <p:nvPr/>
        </p:nvSpPr>
        <p:spPr>
          <a:xfrm>
            <a:off x="657225" y="3829050"/>
            <a:ext cx="3122265" cy="95190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74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Objective and quantitative</a:t>
            </a:r>
            <a:pPr indent="0" marL="0">
              <a:lnSpc>
                <a:spcPts val="1874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874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criterion</a:t>
            </a:r>
            <a:pPr indent="0" marL="0">
              <a:lnSpc>
                <a:spcPts val="1874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874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Clear cut-off point for</a:t>
            </a:r>
            <a:pPr indent="0" marL="0">
              <a:lnSpc>
                <a:spcPts val="1874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874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diagnosis</a:t>
            </a:r>
            <a:endParaRPr lang="en-US" sz="1575" dirty="0"/>
          </a:p>
        </p:txBody>
      </p:sp>
      <p:sp>
        <p:nvSpPr>
          <p:cNvPr id="11" name="Text 7"/>
          <p:cNvSpPr/>
          <p:nvPr/>
        </p:nvSpPr>
        <p:spPr>
          <a:xfrm>
            <a:off x="533400" y="5057775"/>
            <a:ext cx="2606040" cy="21535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96"/>
              </a:lnSpc>
              <a:buNone/>
            </a:pPr>
            <a:r>
              <a:rPr lang="en-US" sz="14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Limitations:</a:t>
            </a:r>
            <a:endParaRPr lang="en-US" sz="1425" dirty="0"/>
          </a:p>
        </p:txBody>
      </p:sp>
      <p:sp>
        <p:nvSpPr>
          <p:cNvPr id="12" name="Text 8"/>
          <p:cNvSpPr/>
          <p:nvPr/>
        </p:nvSpPr>
        <p:spPr>
          <a:xfrm>
            <a:off x="657225" y="5334000"/>
            <a:ext cx="3750915" cy="99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63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Does not distinguish between</a:t>
            </a:r>
            <a:pPr indent="0" marL="0">
              <a:lnSpc>
                <a:spcPts val="1963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963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desirable and undesirable rarity</a:t>
            </a:r>
            <a:pPr indent="0" marL="0">
              <a:lnSpc>
                <a:spcPts val="1963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963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Common conditions may be</a:t>
            </a:r>
            <a:pPr indent="0" marL="0">
              <a:lnSpc>
                <a:spcPts val="1963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963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pathological</a:t>
            </a:r>
            <a:endParaRPr lang="en-US" sz="1650" dirty="0"/>
          </a:p>
        </p:txBody>
      </p:sp>
      <p:sp>
        <p:nvSpPr>
          <p:cNvPr id="13" name="Text 9"/>
          <p:cNvSpPr/>
          <p:nvPr/>
        </p:nvSpPr>
        <p:spPr>
          <a:xfrm>
            <a:off x="8943975" y="2085975"/>
            <a:ext cx="2839343" cy="40808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07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Definition: Behaviour that</a:t>
            </a:r>
            <a:pPr indent="0" marL="0">
              <a:lnSpc>
                <a:spcPts val="1607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07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violates social rules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8943975" y="3048000"/>
            <a:ext cx="2933700" cy="40808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07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Example: Talking loudly to</a:t>
            </a:r>
            <a:pPr indent="0" marL="0">
              <a:lnSpc>
                <a:spcPts val="1607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07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oneself in public places</a:t>
            </a:r>
            <a:endParaRPr lang="en-US" sz="1350" dirty="0"/>
          </a:p>
        </p:txBody>
      </p:sp>
      <p:sp>
        <p:nvSpPr>
          <p:cNvPr id="15" name="Text 11"/>
          <p:cNvSpPr/>
          <p:nvPr/>
        </p:nvSpPr>
        <p:spPr>
          <a:xfrm>
            <a:off x="8943975" y="3800475"/>
            <a:ext cx="3111698" cy="99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63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Strengths:</a:t>
            </a:r>
            <a:pPr indent="0" marL="0">
              <a:lnSpc>
                <a:spcPts val="1963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963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Considers social context</a:t>
            </a:r>
            <a:pPr indent="0" marL="0">
              <a:lnSpc>
                <a:spcPts val="1963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963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Appropriate for cultural</a:t>
            </a:r>
            <a:pPr indent="0" marL="0">
              <a:lnSpc>
                <a:spcPts val="1963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963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situation</a:t>
            </a:r>
            <a:endParaRPr lang="en-US" sz="1650" dirty="0"/>
          </a:p>
        </p:txBody>
      </p:sp>
      <p:sp>
        <p:nvSpPr>
          <p:cNvPr id="16" name="Text 12"/>
          <p:cNvSpPr/>
          <p:nvPr/>
        </p:nvSpPr>
        <p:spPr>
          <a:xfrm>
            <a:off x="8943975" y="5057775"/>
            <a:ext cx="2468880" cy="20404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07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Limitations:</a:t>
            </a:r>
            <a:endParaRPr lang="en-US" sz="1350" dirty="0"/>
          </a:p>
        </p:txBody>
      </p:sp>
      <p:sp>
        <p:nvSpPr>
          <p:cNvPr id="17" name="Text 13"/>
          <p:cNvSpPr/>
          <p:nvPr/>
        </p:nvSpPr>
        <p:spPr>
          <a:xfrm>
            <a:off x="9067800" y="5334000"/>
            <a:ext cx="2944118" cy="71392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74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Cultural and temporal</a:t>
            </a:r>
            <a:pPr indent="0" marL="0">
              <a:lnSpc>
                <a:spcPts val="1874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874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relativity</a:t>
            </a:r>
            <a:pPr indent="0" marL="0">
              <a:lnSpc>
                <a:spcPts val="1874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874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Risk of societal labelling</a:t>
            </a:r>
            <a:endParaRPr lang="en-US" sz="1575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553" y="4382244"/>
            <a:ext cx="3108871" cy="2393305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075" y="4443859"/>
            <a:ext cx="3133279" cy="2345382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2419350" y="400050"/>
            <a:ext cx="7858125" cy="97482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838"/>
              </a:lnSpc>
              <a:buNone/>
            </a:pPr>
            <a:r>
              <a:rPr lang="en-US" sz="322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Abnormality: Failure in Functioning</a:t>
            </a:r>
            <a:pPr algn="ctr" indent="0" marL="0">
              <a:lnSpc>
                <a:spcPts val="3838"/>
              </a:lnSpc>
              <a:buNone/>
            </a:pPr>
            <a:r>
              <a:rPr lang="en-US" sz="322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3838"/>
              </a:lnSpc>
              <a:buNone/>
            </a:pPr>
            <a:r>
              <a:rPr lang="en-US" sz="322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and Ideal Mental Health</a:t>
            </a:r>
            <a:endParaRPr lang="en-US" sz="3225" dirty="0"/>
          </a:p>
        </p:txBody>
      </p:sp>
      <p:sp>
        <p:nvSpPr>
          <p:cNvPr id="6" name="Text 1"/>
          <p:cNvSpPr/>
          <p:nvPr/>
        </p:nvSpPr>
        <p:spPr>
          <a:xfrm>
            <a:off x="-1170667" y="1628775"/>
            <a:ext cx="9212580" cy="2946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321"/>
              </a:lnSpc>
              <a:buNone/>
            </a:pPr>
            <a:r>
              <a:rPr lang="en-US" sz="1950" b="1" dirty="0">
                <a:solidFill>
                  <a:srgbClr val="4079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Failure in Adequate Functioning</a:t>
            </a:r>
            <a:endParaRPr lang="en-US" sz="1950" dirty="0"/>
          </a:p>
        </p:txBody>
      </p:sp>
      <p:sp>
        <p:nvSpPr>
          <p:cNvPr id="7" name="Text 2"/>
          <p:cNvSpPr/>
          <p:nvPr/>
        </p:nvSpPr>
        <p:spPr>
          <a:xfrm>
            <a:off x="-1525965" y="1628775"/>
            <a:ext cx="13571220" cy="2946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2321"/>
              </a:lnSpc>
              <a:buNone/>
            </a:pPr>
            <a:r>
              <a:rPr lang="en-US" sz="1950" b="1" dirty="0">
                <a:solidFill>
                  <a:srgbClr val="4079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Ideal Mental Health Criteria (Jahoda, 1958)</a:t>
            </a:r>
            <a:endParaRPr lang="en-US" sz="1950" dirty="0"/>
          </a:p>
        </p:txBody>
      </p:sp>
      <p:sp>
        <p:nvSpPr>
          <p:cNvPr id="8" name="Text 3"/>
          <p:cNvSpPr/>
          <p:nvPr/>
        </p:nvSpPr>
        <p:spPr>
          <a:xfrm>
            <a:off x="657225" y="2181225"/>
            <a:ext cx="6150173" cy="145375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862"/>
              </a:lnSpc>
              <a:buNone/>
            </a:pPr>
            <a:r>
              <a:rPr lang="en-US" sz="18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► Personal distress and psychological suffering</a:t>
            </a:r>
            <a:pPr indent="0" marL="0">
              <a:lnSpc>
                <a:spcPts val="2862"/>
              </a:lnSpc>
              <a:buNone/>
            </a:pPr>
            <a:r>
              <a:rPr lang="en-US" sz="18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862"/>
              </a:lnSpc>
              <a:buNone/>
            </a:pPr>
            <a:r>
              <a:rPr lang="en-US" sz="18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► Maladaptive behaviour in daily life</a:t>
            </a:r>
            <a:pPr indent="0" marL="0">
              <a:lnSpc>
                <a:spcPts val="2862"/>
              </a:lnSpc>
              <a:buNone/>
            </a:pPr>
            <a:r>
              <a:rPr lang="en-US" sz="18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862"/>
              </a:lnSpc>
              <a:buNone/>
            </a:pPr>
            <a:r>
              <a:rPr lang="en-US" sz="18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► Inability to predict behaviour and irrationality</a:t>
            </a:r>
            <a:pPr indent="0" marL="0">
              <a:lnSpc>
                <a:spcPts val="2862"/>
              </a:lnSpc>
              <a:buNone/>
            </a:pPr>
            <a:r>
              <a:rPr lang="en-US" sz="18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862"/>
              </a:lnSpc>
              <a:buNone/>
            </a:pPr>
            <a:r>
              <a:rPr lang="en-US" sz="18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► Discomfort caused to observers and those around</a:t>
            </a:r>
            <a:endParaRPr lang="en-US" sz="1800" dirty="0"/>
          </a:p>
        </p:txBody>
      </p:sp>
      <p:sp>
        <p:nvSpPr>
          <p:cNvPr id="9" name="Text 4"/>
          <p:cNvSpPr/>
          <p:nvPr/>
        </p:nvSpPr>
        <p:spPr>
          <a:xfrm>
            <a:off x="7058025" y="2181225"/>
            <a:ext cx="4913858" cy="208954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743"/>
              </a:lnSpc>
              <a:buNone/>
            </a:pPr>
            <a:r>
              <a:rPr lang="en-US" sz="17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1. Positive self-attitude</a:t>
            </a:r>
            <a:pPr indent="0" marL="0">
              <a:lnSpc>
                <a:spcPts val="2743"/>
              </a:lnSpc>
              <a:buNone/>
            </a:pPr>
            <a:r>
              <a:rPr lang="en-US" sz="17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743"/>
              </a:lnSpc>
              <a:buNone/>
            </a:pPr>
            <a:r>
              <a:rPr lang="en-US" sz="17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2. Self-actualisation and realising potential</a:t>
            </a:r>
            <a:pPr indent="0" marL="0">
              <a:lnSpc>
                <a:spcPts val="2743"/>
              </a:lnSpc>
              <a:buNone/>
            </a:pPr>
            <a:r>
              <a:rPr lang="en-US" sz="17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743"/>
              </a:lnSpc>
              <a:buNone/>
            </a:pPr>
            <a:r>
              <a:rPr lang="en-US" sz="17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3. Autonomy and self-determination</a:t>
            </a:r>
            <a:pPr indent="0" marL="0">
              <a:lnSpc>
                <a:spcPts val="2743"/>
              </a:lnSpc>
              <a:buNone/>
            </a:pPr>
            <a:r>
              <a:rPr lang="en-US" sz="17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743"/>
              </a:lnSpc>
              <a:buNone/>
            </a:pPr>
            <a:r>
              <a:rPr lang="en-US" sz="17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4. Resistance to stress and resilience</a:t>
            </a:r>
            <a:pPr indent="0" marL="0">
              <a:lnSpc>
                <a:spcPts val="2743"/>
              </a:lnSpc>
              <a:buNone/>
            </a:pPr>
            <a:r>
              <a:rPr lang="en-US" sz="17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743"/>
              </a:lnSpc>
              <a:buNone/>
            </a:pPr>
            <a:r>
              <a:rPr lang="en-US" sz="17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5. Accurate perception of reality</a:t>
            </a:r>
            <a:pPr indent="0" marL="0">
              <a:lnSpc>
                <a:spcPts val="2743"/>
              </a:lnSpc>
              <a:buNone/>
            </a:pPr>
            <a:r>
              <a:rPr lang="en-US" sz="17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743"/>
              </a:lnSpc>
              <a:buNone/>
            </a:pPr>
            <a:r>
              <a:rPr lang="en-US" sz="17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6. Environmental mastery</a:t>
            </a:r>
            <a:endParaRPr lang="en-US" sz="1725" dirty="0"/>
          </a:p>
        </p:txBody>
      </p:sp>
      <p:sp>
        <p:nvSpPr>
          <p:cNvPr id="10" name="Text 5"/>
          <p:cNvSpPr/>
          <p:nvPr/>
        </p:nvSpPr>
        <p:spPr>
          <a:xfrm>
            <a:off x="838200" y="3829050"/>
            <a:ext cx="5573911" cy="49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63"/>
              </a:lnSpc>
              <a:buNone/>
            </a:pPr>
            <a:r>
              <a:rPr lang="en-US" sz="1650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Example: A person with agoraphobia who has not</a:t>
            </a:r>
            <a:pPr indent="0" marL="0">
              <a:lnSpc>
                <a:spcPts val="1963"/>
              </a:lnSpc>
              <a:buNone/>
            </a:pPr>
            <a:r>
              <a:rPr lang="en-US" sz="1650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963"/>
              </a:lnSpc>
              <a:buNone/>
            </a:pPr>
            <a:r>
              <a:rPr lang="en-US" sz="1650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left their home for years, unable to work or shop</a:t>
            </a:r>
            <a:endParaRPr lang="en-US" sz="16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3059" y="1645890"/>
            <a:ext cx="694879" cy="699492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055" y="2167086"/>
            <a:ext cx="3023592" cy="256475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1809750" y="314325"/>
            <a:ext cx="9387780" cy="101530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997"/>
              </a:lnSpc>
              <a:buNone/>
            </a:pPr>
            <a:r>
              <a:rPr lang="en-US" sz="3075" b="1" dirty="0">
                <a:solidFill>
                  <a:srgbClr val="162E4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Schizophrenia: Clinical Characteristics</a:t>
            </a:r>
            <a:pPr algn="ctr" indent="0" marL="0">
              <a:lnSpc>
                <a:spcPts val="3997"/>
              </a:lnSpc>
              <a:buNone/>
            </a:pPr>
            <a:r>
              <a:rPr lang="en-US" sz="3075" b="1" dirty="0">
                <a:solidFill>
                  <a:srgbClr val="162E4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3997"/>
              </a:lnSpc>
              <a:buNone/>
            </a:pPr>
            <a:r>
              <a:rPr lang="en-US" sz="3075" b="1" dirty="0">
                <a:solidFill>
                  <a:srgbClr val="162E4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and Diagnostic Criteria</a:t>
            </a:r>
            <a:endParaRPr lang="en-US" sz="3075" dirty="0"/>
          </a:p>
        </p:txBody>
      </p:sp>
      <p:sp>
        <p:nvSpPr>
          <p:cNvPr id="6" name="Text 1"/>
          <p:cNvSpPr/>
          <p:nvPr/>
        </p:nvSpPr>
        <p:spPr>
          <a:xfrm>
            <a:off x="962025" y="2457450"/>
            <a:ext cx="3185071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725"/>
              </a:lnSpc>
              <a:buNone/>
            </a:pPr>
            <a:r>
              <a:rPr lang="en-US" sz="1500" b="1" dirty="0">
                <a:solidFill>
                  <a:srgbClr val="162E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Negative Symptoms</a:t>
            </a:r>
            <a:pPr algn="ctr" indent="0" marL="0">
              <a:lnSpc>
                <a:spcPts val="1725"/>
              </a:lnSpc>
              <a:buNone/>
            </a:pPr>
            <a:r>
              <a:rPr lang="en-US" sz="1500" b="1" dirty="0">
                <a:solidFill>
                  <a:srgbClr val="162E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1725"/>
              </a:lnSpc>
              <a:buNone/>
            </a:pPr>
            <a:r>
              <a:rPr lang="en-US" sz="1500" b="1" dirty="0">
                <a:solidFill>
                  <a:srgbClr val="162E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(Loss of normal functions)</a:t>
            </a:r>
            <a:endParaRPr lang="en-US" sz="1500" dirty="0"/>
          </a:p>
        </p:txBody>
      </p:sp>
      <p:sp>
        <p:nvSpPr>
          <p:cNvPr id="7" name="Text 2"/>
          <p:cNvSpPr/>
          <p:nvPr/>
        </p:nvSpPr>
        <p:spPr>
          <a:xfrm>
            <a:off x="8515350" y="2457450"/>
            <a:ext cx="2912715" cy="32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162E4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Positive Symptoms</a:t>
            </a:r>
            <a:pPr algn="ctr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162E4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162E4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(Addition of abnormal experiences)</a:t>
            </a:r>
            <a:endParaRPr lang="en-US" sz="975" dirty="0"/>
          </a:p>
        </p:txBody>
      </p:sp>
      <p:sp>
        <p:nvSpPr>
          <p:cNvPr id="8" name="Text 3"/>
          <p:cNvSpPr/>
          <p:nvPr/>
        </p:nvSpPr>
        <p:spPr>
          <a:xfrm>
            <a:off x="3634695" y="5200650"/>
            <a:ext cx="5212080" cy="29721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340"/>
              </a:lnSpc>
              <a:buNone/>
            </a:pPr>
            <a:r>
              <a:rPr lang="en-US" sz="1800" b="1" dirty="0">
                <a:solidFill>
                  <a:srgbClr val="162E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Diagnostic Criteria</a:t>
            </a:r>
            <a:endParaRPr lang="en-US" sz="1800" dirty="0"/>
          </a:p>
        </p:txBody>
      </p:sp>
      <p:sp>
        <p:nvSpPr>
          <p:cNvPr id="9" name="Text 4"/>
          <p:cNvSpPr/>
          <p:nvPr/>
        </p:nvSpPr>
        <p:spPr>
          <a:xfrm>
            <a:off x="714375" y="3276600"/>
            <a:ext cx="3551783" cy="120476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98"/>
              </a:lnSpc>
              <a:buNone/>
            </a:pPr>
            <a:r>
              <a:rPr lang="en-US" sz="1650" dirty="0">
                <a:solidFill>
                  <a:srgbClr val="162E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Flat affect</a:t>
            </a:r>
            <a:pPr indent="0" marL="0">
              <a:lnSpc>
                <a:spcPts val="1898"/>
              </a:lnSpc>
              <a:buNone/>
            </a:pPr>
            <a:r>
              <a:rPr lang="en-US" sz="1650" dirty="0">
                <a:solidFill>
                  <a:srgbClr val="162E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898"/>
              </a:lnSpc>
              <a:buNone/>
            </a:pPr>
            <a:r>
              <a:rPr lang="en-US" sz="1650" dirty="0">
                <a:solidFill>
                  <a:srgbClr val="162E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Alogia (poverty of speech)</a:t>
            </a:r>
            <a:pPr indent="0" marL="0">
              <a:lnSpc>
                <a:spcPts val="1898"/>
              </a:lnSpc>
              <a:buNone/>
            </a:pPr>
            <a:r>
              <a:rPr lang="en-US" sz="1650" dirty="0">
                <a:solidFill>
                  <a:srgbClr val="162E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898"/>
              </a:lnSpc>
              <a:buNone/>
            </a:pPr>
            <a:r>
              <a:rPr lang="en-US" sz="1650" dirty="0">
                <a:solidFill>
                  <a:srgbClr val="162E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Avolition (lack of motivation)</a:t>
            </a:r>
            <a:pPr indent="0" marL="0">
              <a:lnSpc>
                <a:spcPts val="1898"/>
              </a:lnSpc>
              <a:buNone/>
            </a:pPr>
            <a:r>
              <a:rPr lang="en-US" sz="1650" dirty="0">
                <a:solidFill>
                  <a:srgbClr val="162E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898"/>
              </a:lnSpc>
              <a:buNone/>
            </a:pPr>
            <a:r>
              <a:rPr lang="en-US" sz="1650" dirty="0">
                <a:solidFill>
                  <a:srgbClr val="162E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Decreased motivation and</a:t>
            </a:r>
            <a:pPr indent="0" marL="0">
              <a:lnSpc>
                <a:spcPts val="1898"/>
              </a:lnSpc>
              <a:buNone/>
            </a:pPr>
            <a:r>
              <a:rPr lang="en-US" sz="1650" dirty="0">
                <a:solidFill>
                  <a:srgbClr val="162E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898"/>
              </a:lnSpc>
              <a:buNone/>
            </a:pPr>
            <a:r>
              <a:rPr lang="en-US" sz="1650" dirty="0">
                <a:solidFill>
                  <a:srgbClr val="162E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energy</a:t>
            </a:r>
            <a:endParaRPr lang="en-US" sz="1650" dirty="0"/>
          </a:p>
        </p:txBody>
      </p:sp>
      <p:sp>
        <p:nvSpPr>
          <p:cNvPr id="10" name="Text 5"/>
          <p:cNvSpPr/>
          <p:nvPr/>
        </p:nvSpPr>
        <p:spPr>
          <a:xfrm>
            <a:off x="8277225" y="3276600"/>
            <a:ext cx="3698528" cy="92035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11"/>
              </a:lnSpc>
              <a:buNone/>
            </a:pPr>
            <a:r>
              <a:rPr lang="en-US" sz="1575" dirty="0">
                <a:solidFill>
                  <a:srgbClr val="162E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Hallucinations (hearing voices)</a:t>
            </a:r>
            <a:pPr indent="0" marL="0">
              <a:lnSpc>
                <a:spcPts val="1811"/>
              </a:lnSpc>
              <a:buNone/>
            </a:pPr>
            <a:r>
              <a:rPr lang="en-US" sz="1575" dirty="0">
                <a:solidFill>
                  <a:srgbClr val="162E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811"/>
              </a:lnSpc>
              <a:buNone/>
            </a:pPr>
            <a:r>
              <a:rPr lang="en-US" sz="1575" dirty="0">
                <a:solidFill>
                  <a:srgbClr val="162E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Delusions (fixed false beliefs)</a:t>
            </a:r>
            <a:pPr indent="0" marL="0">
              <a:lnSpc>
                <a:spcPts val="1811"/>
              </a:lnSpc>
              <a:buNone/>
            </a:pPr>
            <a:r>
              <a:rPr lang="en-US" sz="1575" dirty="0">
                <a:solidFill>
                  <a:srgbClr val="162E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811"/>
              </a:lnSpc>
              <a:buNone/>
            </a:pPr>
            <a:r>
              <a:rPr lang="en-US" sz="1575" dirty="0">
                <a:solidFill>
                  <a:srgbClr val="162E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Disorganised speech</a:t>
            </a:r>
            <a:pPr indent="0" marL="0">
              <a:lnSpc>
                <a:spcPts val="1811"/>
              </a:lnSpc>
              <a:buNone/>
            </a:pPr>
            <a:r>
              <a:rPr lang="en-US" sz="1575" dirty="0">
                <a:solidFill>
                  <a:srgbClr val="162E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811"/>
              </a:lnSpc>
              <a:buNone/>
            </a:pPr>
            <a:r>
              <a:rPr lang="en-US" sz="1575" dirty="0">
                <a:solidFill>
                  <a:srgbClr val="162E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Disorganised behaviour</a:t>
            </a:r>
            <a:endParaRPr lang="en-US" sz="1575" dirty="0"/>
          </a:p>
        </p:txBody>
      </p:sp>
      <p:sp>
        <p:nvSpPr>
          <p:cNvPr id="11" name="Text 6"/>
          <p:cNvSpPr/>
          <p:nvPr/>
        </p:nvSpPr>
        <p:spPr>
          <a:xfrm>
            <a:off x="714375" y="5810250"/>
            <a:ext cx="5689253" cy="52387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063"/>
              </a:lnSpc>
              <a:buNone/>
            </a:pPr>
            <a:r>
              <a:rPr lang="en-US" sz="1650" dirty="0">
                <a:solidFill>
                  <a:srgbClr val="162E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DSM-5: At least two symptoms for one month +</a:t>
            </a:r>
            <a:pPr algn="ctr" indent="0" marL="0">
              <a:lnSpc>
                <a:spcPts val="2063"/>
              </a:lnSpc>
              <a:buNone/>
            </a:pPr>
            <a:r>
              <a:rPr lang="en-US" sz="1650" dirty="0">
                <a:solidFill>
                  <a:srgbClr val="162E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2063"/>
              </a:lnSpc>
              <a:buNone/>
            </a:pPr>
            <a:r>
              <a:rPr lang="en-US" sz="1650" dirty="0">
                <a:solidFill>
                  <a:srgbClr val="162E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functional impairment for 6 months</a:t>
            </a:r>
            <a:endParaRPr lang="en-US" sz="1650" dirty="0"/>
          </a:p>
        </p:txBody>
      </p:sp>
      <p:sp>
        <p:nvSpPr>
          <p:cNvPr id="12" name="Text 7"/>
          <p:cNvSpPr/>
          <p:nvPr/>
        </p:nvSpPr>
        <p:spPr>
          <a:xfrm>
            <a:off x="3930968" y="5915025"/>
            <a:ext cx="10645140" cy="26193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063"/>
              </a:lnSpc>
              <a:buNone/>
            </a:pPr>
            <a:r>
              <a:rPr lang="en-US" sz="1650" dirty="0">
                <a:solidFill>
                  <a:srgbClr val="162E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ICD-10: First-rank symptoms for one month</a:t>
            </a:r>
            <a:endParaRPr lang="en-US" sz="16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9984" y="2846040"/>
            <a:ext cx="2438400" cy="1844725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619673"/>
            <a:ext cx="2548086" cy="2413992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657225" y="533400"/>
            <a:ext cx="10131623" cy="10057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3960"/>
              </a:lnSpc>
              <a:buNone/>
            </a:pPr>
            <a:r>
              <a:rPr lang="en-US" sz="3300" b="1" dirty="0">
                <a:solidFill>
                  <a:srgbClr val="29354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Issues of Reliability and Validity in the</a:t>
            </a:r>
            <a:pPr indent="0" marL="0">
              <a:lnSpc>
                <a:spcPts val="3960"/>
              </a:lnSpc>
              <a:buNone/>
            </a:pPr>
            <a:r>
              <a:rPr lang="en-US" sz="3300" b="1" dirty="0">
                <a:solidFill>
                  <a:srgbClr val="29354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3960"/>
              </a:lnSpc>
              <a:buNone/>
            </a:pPr>
            <a:r>
              <a:rPr lang="en-US" sz="3300" b="1" dirty="0">
                <a:solidFill>
                  <a:srgbClr val="29354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Diagnosis of Schizophrenia</a:t>
            </a:r>
            <a:endParaRPr lang="en-US" sz="3300" dirty="0"/>
          </a:p>
        </p:txBody>
      </p:sp>
      <p:sp>
        <p:nvSpPr>
          <p:cNvPr id="6" name="Text 1"/>
          <p:cNvSpPr/>
          <p:nvPr/>
        </p:nvSpPr>
        <p:spPr>
          <a:xfrm>
            <a:off x="1685925" y="5610225"/>
            <a:ext cx="9670703" cy="64383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535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People of Afro-Caribbean descent are several times more likely to be</a:t>
            </a:r>
            <a:pPr algn="ctr" indent="0" marL="0">
              <a:lnSpc>
                <a:spcPts val="2535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535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diagnosed with schizophrenia than white people in the United Kingdom</a:t>
            </a:r>
            <a:endParaRPr lang="en-US" sz="1950" dirty="0"/>
          </a:p>
        </p:txBody>
      </p:sp>
      <p:sp>
        <p:nvSpPr>
          <p:cNvPr id="7" name="Text 2"/>
          <p:cNvSpPr/>
          <p:nvPr/>
        </p:nvSpPr>
        <p:spPr>
          <a:xfrm>
            <a:off x="657225" y="2047875"/>
            <a:ext cx="9464040" cy="32920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592"/>
              </a:lnSpc>
              <a:buNone/>
            </a:pPr>
            <a:r>
              <a:rPr lang="en-US" sz="2025" b="1" dirty="0">
                <a:solidFill>
                  <a:srgbClr val="7B5EE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Section 1: The Main Challenges</a:t>
            </a:r>
            <a:endParaRPr lang="en-US" sz="2025" dirty="0"/>
          </a:p>
        </p:txBody>
      </p:sp>
      <p:sp>
        <p:nvSpPr>
          <p:cNvPr id="8" name="Text 3"/>
          <p:cNvSpPr/>
          <p:nvPr/>
        </p:nvSpPr>
        <p:spPr>
          <a:xfrm>
            <a:off x="6562725" y="2047875"/>
            <a:ext cx="9113520" cy="31700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496"/>
              </a:lnSpc>
              <a:buNone/>
            </a:pPr>
            <a:r>
              <a:rPr lang="en-US" sz="1950" b="1" dirty="0">
                <a:solidFill>
                  <a:srgbClr val="7B5EE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Section 2: Biases in Diagnosis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3457575" y="2800350"/>
            <a:ext cx="2566988" cy="190023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2138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Overlapping symptoms</a:t>
            </a:r>
            <a:pPr algn="l" indent="0" marL="0">
              <a:lnSpc>
                <a:spcPts val="2138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2138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with other disorders</a:t>
            </a:r>
            <a:pPr algn="l" indent="0" marL="0">
              <a:lnSpc>
                <a:spcPts val="2138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2138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Co-morbidity</a:t>
            </a:r>
            <a:pPr algn="l" indent="0" marL="0">
              <a:lnSpc>
                <a:spcPts val="2138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2138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Difficulty in differential</a:t>
            </a:r>
            <a:pPr algn="l" indent="0" marL="0">
              <a:lnSpc>
                <a:spcPts val="2138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2138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diagnosis</a:t>
            </a:r>
            <a:pPr algn="l" indent="0" marL="0">
              <a:lnSpc>
                <a:spcPts val="2138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2138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Lack of specific</a:t>
            </a:r>
            <a:pPr algn="l" indent="0" marL="0">
              <a:lnSpc>
                <a:spcPts val="2138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2138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biological tests</a:t>
            </a:r>
            <a:endParaRPr lang="en-US" sz="1425" dirty="0"/>
          </a:p>
        </p:txBody>
      </p:sp>
      <p:sp>
        <p:nvSpPr>
          <p:cNvPr id="10" name="Text 5"/>
          <p:cNvSpPr/>
          <p:nvPr/>
        </p:nvSpPr>
        <p:spPr>
          <a:xfrm>
            <a:off x="6629400" y="2800350"/>
            <a:ext cx="3101280" cy="20002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Cultural bias: interpreting</a:t>
            </a:r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cultural beliefs as symptoms</a:t>
            </a:r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Gender bias: differences in</a:t>
            </a:r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diagnosis rates between</a:t>
            </a:r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genders</a:t>
            </a:r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Impact of socio-economic</a:t>
            </a:r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background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169" y="4149030"/>
            <a:ext cx="5303490" cy="1981944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757" y="3641527"/>
            <a:ext cx="3364855" cy="3003798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0769" y="2784277"/>
            <a:ext cx="402282" cy="329059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267" y="1947565"/>
            <a:ext cx="451098" cy="315367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-6771367" y="466725"/>
            <a:ext cx="26814780" cy="52134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4106"/>
              </a:lnSpc>
              <a:buNone/>
            </a:pPr>
            <a:r>
              <a:rPr lang="en-US" sz="3450" b="1" dirty="0">
                <a:solidFill>
                  <a:srgbClr val="0B214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Biological Explanations for Schizophrenia: Genetics</a:t>
            </a:r>
            <a:endParaRPr lang="en-US" sz="3450" dirty="0"/>
          </a:p>
        </p:txBody>
      </p:sp>
      <p:sp>
        <p:nvSpPr>
          <p:cNvPr id="8" name="Text 1"/>
          <p:cNvSpPr/>
          <p:nvPr/>
        </p:nvSpPr>
        <p:spPr>
          <a:xfrm>
            <a:off x="-1069211" y="1428750"/>
            <a:ext cx="8949690" cy="35629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806"/>
              </a:lnSpc>
              <a:buNone/>
            </a:pPr>
            <a:r>
              <a:rPr lang="en-US" sz="2175" b="1" dirty="0">
                <a:solidFill>
                  <a:srgbClr val="31949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Methods of Genetic Research</a:t>
            </a:r>
            <a:endParaRPr lang="en-US" sz="2175" dirty="0"/>
          </a:p>
        </p:txBody>
      </p:sp>
      <p:sp>
        <p:nvSpPr>
          <p:cNvPr id="9" name="Text 2"/>
          <p:cNvSpPr/>
          <p:nvPr/>
        </p:nvSpPr>
        <p:spPr>
          <a:xfrm>
            <a:off x="7273766" y="1428750"/>
            <a:ext cx="3840480" cy="34409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709"/>
              </a:lnSpc>
              <a:buNone/>
            </a:pPr>
            <a:r>
              <a:rPr lang="en-US" sz="2100" b="1" dirty="0">
                <a:solidFill>
                  <a:srgbClr val="31949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Key Findings</a:t>
            </a:r>
            <a:endParaRPr lang="en-US" sz="2100" dirty="0"/>
          </a:p>
        </p:txBody>
      </p:sp>
      <p:sp>
        <p:nvSpPr>
          <p:cNvPr id="10" name="Text 3"/>
          <p:cNvSpPr/>
          <p:nvPr/>
        </p:nvSpPr>
        <p:spPr>
          <a:xfrm>
            <a:off x="5678775" y="3752850"/>
            <a:ext cx="7040880" cy="31730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499"/>
              </a:lnSpc>
              <a:buNone/>
            </a:pPr>
            <a:r>
              <a:rPr lang="en-US" sz="2100" b="1" dirty="0">
                <a:solidFill>
                  <a:srgbClr val="31949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Diathesis-Stress Model</a:t>
            </a:r>
            <a:endParaRPr lang="en-US" sz="2100" dirty="0"/>
          </a:p>
        </p:txBody>
      </p:sp>
      <p:sp>
        <p:nvSpPr>
          <p:cNvPr id="11" name="Text 4"/>
          <p:cNvSpPr/>
          <p:nvPr/>
        </p:nvSpPr>
        <p:spPr>
          <a:xfrm>
            <a:off x="590550" y="1905000"/>
            <a:ext cx="5752058" cy="117648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3088"/>
              </a:lnSpc>
              <a:buNone/>
            </a:pPr>
            <a:r>
              <a:rPr lang="en-US" sz="1725" dirty="0">
                <a:solidFill>
                  <a:srgbClr val="0B214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Studies of identical vs. non-identical twins •</a:t>
            </a:r>
            <a:pPr indent="0" marL="0">
              <a:lnSpc>
                <a:spcPts val="3088"/>
              </a:lnSpc>
              <a:buNone/>
            </a:pPr>
            <a:r>
              <a:rPr lang="en-US" sz="1725" dirty="0">
                <a:solidFill>
                  <a:srgbClr val="0B214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3088"/>
              </a:lnSpc>
              <a:buNone/>
            </a:pPr>
            <a:r>
              <a:rPr lang="en-US" sz="1725" dirty="0">
                <a:solidFill>
                  <a:srgbClr val="0B214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Adoption studies to separate nature from nurture •</a:t>
            </a:r>
            <a:pPr indent="0" marL="0">
              <a:lnSpc>
                <a:spcPts val="3088"/>
              </a:lnSpc>
              <a:buNone/>
            </a:pPr>
            <a:r>
              <a:rPr lang="en-US" sz="1725" dirty="0">
                <a:solidFill>
                  <a:srgbClr val="0B214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3088"/>
              </a:lnSpc>
              <a:buNone/>
            </a:pPr>
            <a:r>
              <a:rPr lang="en-US" sz="1725" dirty="0">
                <a:solidFill>
                  <a:srgbClr val="0B214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Family and kinship studies •</a:t>
            </a:r>
            <a:endParaRPr lang="en-US" sz="1725" dirty="0"/>
          </a:p>
        </p:txBody>
      </p:sp>
      <p:sp>
        <p:nvSpPr>
          <p:cNvPr id="12" name="Text 5"/>
          <p:cNvSpPr/>
          <p:nvPr/>
        </p:nvSpPr>
        <p:spPr>
          <a:xfrm>
            <a:off x="7543800" y="1905000"/>
            <a:ext cx="10142220" cy="31224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459"/>
              </a:lnSpc>
              <a:buNone/>
            </a:pPr>
            <a:r>
              <a:rPr lang="en-US" sz="1650" dirty="0">
                <a:solidFill>
                  <a:srgbClr val="0B214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Identical twins: 48% concordance rate</a:t>
            </a:r>
            <a:endParaRPr lang="en-US" sz="1650" dirty="0"/>
          </a:p>
        </p:txBody>
      </p:sp>
      <p:sp>
        <p:nvSpPr>
          <p:cNvPr id="13" name="Text 6"/>
          <p:cNvSpPr/>
          <p:nvPr/>
        </p:nvSpPr>
        <p:spPr>
          <a:xfrm>
            <a:off x="7058025" y="2457450"/>
            <a:ext cx="11148060" cy="31224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459"/>
              </a:lnSpc>
              <a:buNone/>
            </a:pPr>
            <a:r>
              <a:rPr lang="en-US" sz="1650" dirty="0">
                <a:solidFill>
                  <a:srgbClr val="0B214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Non-identical twins: 17% concordance rate</a:t>
            </a:r>
            <a:endParaRPr lang="en-US" sz="1650" dirty="0"/>
          </a:p>
        </p:txBody>
      </p:sp>
      <p:sp>
        <p:nvSpPr>
          <p:cNvPr id="14" name="Text 7"/>
          <p:cNvSpPr/>
          <p:nvPr/>
        </p:nvSpPr>
        <p:spPr>
          <a:xfrm>
            <a:off x="7543800" y="3000375"/>
            <a:ext cx="10226040" cy="31224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459"/>
              </a:lnSpc>
              <a:buNone/>
            </a:pPr>
            <a:r>
              <a:rPr lang="en-US" sz="1650" dirty="0">
                <a:solidFill>
                  <a:srgbClr val="0B214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General population: 1% prevalence rate</a:t>
            </a:r>
            <a:endParaRPr lang="en-US" sz="1650" dirty="0"/>
          </a:p>
        </p:txBody>
      </p:sp>
      <p:sp>
        <p:nvSpPr>
          <p:cNvPr id="15" name="Text 8"/>
          <p:cNvSpPr/>
          <p:nvPr/>
        </p:nvSpPr>
        <p:spPr>
          <a:xfrm>
            <a:off x="10106025" y="6153150"/>
            <a:ext cx="1655415" cy="39439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53"/>
              </a:lnSpc>
              <a:buNone/>
            </a:pPr>
            <a:r>
              <a:rPr lang="en-US" sz="1425" b="1" dirty="0">
                <a:solidFill>
                  <a:srgbClr val="0B214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Development of</a:t>
            </a:r>
            <a:pPr algn="ctr" indent="0" marL="0">
              <a:lnSpc>
                <a:spcPts val="1553"/>
              </a:lnSpc>
              <a:buNone/>
            </a:pPr>
            <a:r>
              <a:rPr lang="en-US" sz="1425" b="1" dirty="0">
                <a:solidFill>
                  <a:srgbClr val="0B214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53"/>
              </a:lnSpc>
              <a:buNone/>
            </a:pPr>
            <a:r>
              <a:rPr lang="en-US" sz="1425" b="1" dirty="0">
                <a:solidFill>
                  <a:srgbClr val="0B214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Schizophrenia</a:t>
            </a:r>
            <a:endParaRPr lang="en-US" sz="1425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7161" y="6000750"/>
            <a:ext cx="597396" cy="390823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7161" y="5520630"/>
            <a:ext cx="597396" cy="383977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792" y="5740003"/>
            <a:ext cx="597396" cy="418207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2196" y="3703290"/>
            <a:ext cx="438894" cy="438894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2196" y="2729359"/>
            <a:ext cx="438894" cy="438894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2196" y="2160240"/>
            <a:ext cx="438894" cy="445740"/>
          </a:xfrm>
          <a:prstGeom prst="rect">
            <a:avLst/>
          </a:prstGeom>
        </p:spPr>
      </p:pic>
      <p:pic>
        <p:nvPicPr>
          <p:cNvPr id="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6659" y="1645890"/>
            <a:ext cx="4218384" cy="3113484"/>
          </a:xfrm>
          <a:prstGeom prst="rect">
            <a:avLst/>
          </a:prstGeom>
        </p:spPr>
      </p:pic>
      <p:pic>
        <p:nvPicPr>
          <p:cNvPr id="10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192" y="3908971"/>
            <a:ext cx="463153" cy="473125"/>
          </a:xfrm>
          <a:prstGeom prst="rect">
            <a:avLst/>
          </a:prstGeom>
        </p:spPr>
      </p:pic>
      <p:pic>
        <p:nvPicPr>
          <p:cNvPr id="11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192" y="2935188"/>
            <a:ext cx="451098" cy="459432"/>
          </a:xfrm>
          <a:prstGeom prst="rect">
            <a:avLst/>
          </a:prstGeom>
        </p:spPr>
      </p:pic>
      <p:pic>
        <p:nvPicPr>
          <p:cNvPr id="12" name="Image 10" descr="preencoded.pn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5192" y="2194471"/>
            <a:ext cx="451098" cy="459432"/>
          </a:xfrm>
          <a:prstGeom prst="rect">
            <a:avLst/>
          </a:prstGeom>
        </p:spPr>
      </p:pic>
      <p:sp>
        <p:nvSpPr>
          <p:cNvPr id="13" name="Text 0"/>
          <p:cNvSpPr/>
          <p:nvPr/>
        </p:nvSpPr>
        <p:spPr>
          <a:xfrm>
            <a:off x="-4471571" y="314325"/>
            <a:ext cx="22151340" cy="4342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420"/>
              </a:lnSpc>
              <a:buNone/>
            </a:pPr>
            <a:r>
              <a:rPr lang="en-US" sz="285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Dopamine Hypothesis in Explaining Schizophrenia</a:t>
            </a:r>
            <a:endParaRPr lang="en-US" sz="2850" dirty="0"/>
          </a:p>
        </p:txBody>
      </p:sp>
      <p:sp>
        <p:nvSpPr>
          <p:cNvPr id="14" name="Text 1"/>
          <p:cNvSpPr/>
          <p:nvPr/>
        </p:nvSpPr>
        <p:spPr>
          <a:xfrm>
            <a:off x="-542925" y="1714500"/>
            <a:ext cx="5715000" cy="19615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45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Original Simple Model</a:t>
            </a:r>
            <a:endParaRPr lang="en-US" sz="1500" dirty="0"/>
          </a:p>
        </p:txBody>
      </p:sp>
      <p:sp>
        <p:nvSpPr>
          <p:cNvPr id="15" name="Text 2"/>
          <p:cNvSpPr/>
          <p:nvPr/>
        </p:nvSpPr>
        <p:spPr>
          <a:xfrm>
            <a:off x="7312343" y="1714500"/>
            <a:ext cx="5863590" cy="18633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468"/>
              </a:lnSpc>
              <a:buNone/>
            </a:pPr>
            <a:r>
              <a:rPr lang="en-US" sz="14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Refined Developed Model</a:t>
            </a:r>
            <a:endParaRPr lang="en-US" sz="1425" dirty="0"/>
          </a:p>
        </p:txBody>
      </p:sp>
      <p:sp>
        <p:nvSpPr>
          <p:cNvPr id="16" name="Text 3"/>
          <p:cNvSpPr/>
          <p:nvPr/>
        </p:nvSpPr>
        <p:spPr>
          <a:xfrm>
            <a:off x="1808262" y="5057775"/>
            <a:ext cx="2971800" cy="19615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45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Old Model</a:t>
            </a:r>
            <a:endParaRPr lang="en-US" sz="1500" dirty="0"/>
          </a:p>
        </p:txBody>
      </p:sp>
      <p:sp>
        <p:nvSpPr>
          <p:cNvPr id="17" name="Text 4"/>
          <p:cNvSpPr/>
          <p:nvPr/>
        </p:nvSpPr>
        <p:spPr>
          <a:xfrm>
            <a:off x="7316614" y="5057775"/>
            <a:ext cx="3657600" cy="19615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45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Modern Model</a:t>
            </a:r>
            <a:endParaRPr lang="en-US" sz="1500" dirty="0"/>
          </a:p>
        </p:txBody>
      </p:sp>
      <p:sp>
        <p:nvSpPr>
          <p:cNvPr id="18" name="Text 5"/>
          <p:cNvSpPr/>
          <p:nvPr/>
        </p:nvSpPr>
        <p:spPr>
          <a:xfrm>
            <a:off x="1200150" y="2238375"/>
            <a:ext cx="2619375" cy="43070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Excess dopamine activity</a:t>
            </a:r>
            <a:pPr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causes all symptoms</a:t>
            </a:r>
            <a:endParaRPr lang="en-US" sz="1425" dirty="0"/>
          </a:p>
        </p:txBody>
      </p:sp>
      <p:sp>
        <p:nvSpPr>
          <p:cNvPr id="19" name="Text 6"/>
          <p:cNvSpPr/>
          <p:nvPr/>
        </p:nvSpPr>
        <p:spPr>
          <a:xfrm>
            <a:off x="1200150" y="2962275"/>
            <a:ext cx="2577405" cy="64606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Evidence: Amphetamines</a:t>
            </a:r>
            <a:pPr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induce psychosis-like</a:t>
            </a:r>
            <a:pPr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symptoms</a:t>
            </a:r>
            <a:endParaRPr lang="en-US" sz="1425" dirty="0"/>
          </a:p>
        </p:txBody>
      </p:sp>
      <p:sp>
        <p:nvSpPr>
          <p:cNvPr id="20" name="Text 7"/>
          <p:cNvSpPr/>
          <p:nvPr/>
        </p:nvSpPr>
        <p:spPr>
          <a:xfrm>
            <a:off x="1200150" y="3962400"/>
            <a:ext cx="2116336" cy="43070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Antipsychotics block</a:t>
            </a:r>
            <a:pPr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dopamine receptors</a:t>
            </a:r>
            <a:endParaRPr lang="en-US" sz="1425" dirty="0"/>
          </a:p>
        </p:txBody>
      </p:sp>
      <p:sp>
        <p:nvSpPr>
          <p:cNvPr id="21" name="Text 8"/>
          <p:cNvSpPr/>
          <p:nvPr/>
        </p:nvSpPr>
        <p:spPr>
          <a:xfrm>
            <a:off x="9124950" y="2238375"/>
            <a:ext cx="5863590" cy="25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81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Specialised neural pathways</a:t>
            </a:r>
            <a:endParaRPr lang="en-US" sz="1425" dirty="0"/>
          </a:p>
        </p:txBody>
      </p:sp>
      <p:sp>
        <p:nvSpPr>
          <p:cNvPr id="22" name="Text 9"/>
          <p:cNvSpPr/>
          <p:nvPr/>
        </p:nvSpPr>
        <p:spPr>
          <a:xfrm>
            <a:off x="9124950" y="2743200"/>
            <a:ext cx="2189708" cy="64606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Mesolimbic pathway:</a:t>
            </a:r>
            <a:pPr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Excess dopamine →</a:t>
            </a:r>
            <a:pPr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Positive symptoms</a:t>
            </a:r>
            <a:endParaRPr lang="en-US" sz="1425" dirty="0"/>
          </a:p>
        </p:txBody>
      </p:sp>
      <p:sp>
        <p:nvSpPr>
          <p:cNvPr id="23" name="Text 10"/>
          <p:cNvSpPr/>
          <p:nvPr/>
        </p:nvSpPr>
        <p:spPr>
          <a:xfrm>
            <a:off x="9124950" y="3752850"/>
            <a:ext cx="2472630" cy="67999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Mesocortical pathway: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Dopamine deficiency →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Negative symptoms</a:t>
            </a:r>
            <a:endParaRPr lang="en-US" sz="1500" dirty="0"/>
          </a:p>
        </p:txBody>
      </p:sp>
      <p:sp>
        <p:nvSpPr>
          <p:cNvPr id="24" name="Text 11"/>
          <p:cNvSpPr/>
          <p:nvPr/>
        </p:nvSpPr>
        <p:spPr>
          <a:xfrm>
            <a:off x="895350" y="5781675"/>
            <a:ext cx="3429000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Excess dopamine</a:t>
            </a:r>
            <a:endParaRPr lang="en-US" sz="1500" dirty="0"/>
          </a:p>
        </p:txBody>
      </p:sp>
      <p:sp>
        <p:nvSpPr>
          <p:cNvPr id="25" name="Text 12"/>
          <p:cNvSpPr/>
          <p:nvPr/>
        </p:nvSpPr>
        <p:spPr>
          <a:xfrm>
            <a:off x="3457575" y="5686425"/>
            <a:ext cx="2388840" cy="43070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Symptoms</a:t>
            </a:r>
            <a:pPr algn="ctr"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(Positive and Negative)</a:t>
            </a:r>
            <a:endParaRPr lang="en-US" sz="1425" dirty="0"/>
          </a:p>
        </p:txBody>
      </p:sp>
      <p:sp>
        <p:nvSpPr>
          <p:cNvPr id="26" name="Text 13"/>
          <p:cNvSpPr/>
          <p:nvPr/>
        </p:nvSpPr>
        <p:spPr>
          <a:xfrm>
            <a:off x="6867525" y="5543550"/>
            <a:ext cx="3257550" cy="27146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138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Excess dopamine</a:t>
            </a:r>
            <a:endParaRPr lang="en-US" sz="1425" dirty="0"/>
          </a:p>
        </p:txBody>
      </p:sp>
      <p:sp>
        <p:nvSpPr>
          <p:cNvPr id="27" name="Text 14"/>
          <p:cNvSpPr/>
          <p:nvPr/>
        </p:nvSpPr>
        <p:spPr>
          <a:xfrm>
            <a:off x="9553575" y="5543550"/>
            <a:ext cx="3691890" cy="27146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138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Positive Symptoms</a:t>
            </a:r>
            <a:endParaRPr lang="en-US" sz="1425" dirty="0"/>
          </a:p>
        </p:txBody>
      </p:sp>
      <p:sp>
        <p:nvSpPr>
          <p:cNvPr id="28" name="Text 15"/>
          <p:cNvSpPr/>
          <p:nvPr/>
        </p:nvSpPr>
        <p:spPr>
          <a:xfrm>
            <a:off x="6686550" y="6019800"/>
            <a:ext cx="4126230" cy="27146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138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Dopamine Deficiency</a:t>
            </a:r>
            <a:endParaRPr lang="en-US" sz="1425" dirty="0"/>
          </a:p>
        </p:txBody>
      </p:sp>
      <p:sp>
        <p:nvSpPr>
          <p:cNvPr id="29" name="Text 16"/>
          <p:cNvSpPr/>
          <p:nvPr/>
        </p:nvSpPr>
        <p:spPr>
          <a:xfrm>
            <a:off x="9553575" y="6019800"/>
            <a:ext cx="3497580" cy="25717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025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Negative Symptoms</a:t>
            </a:r>
            <a:endParaRPr lang="en-US" sz="1350" dirty="0"/>
          </a:p>
        </p:txBody>
      </p:sp>
      <p:sp>
        <p:nvSpPr>
          <p:cNvPr id="30" name="Text 17"/>
          <p:cNvSpPr/>
          <p:nvPr/>
        </p:nvSpPr>
        <p:spPr>
          <a:xfrm>
            <a:off x="1200150" y="866775"/>
            <a:ext cx="10634663" cy="54054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129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Professional academic PPT slide on the reclime symptoms of the dopamine total dopamine</a:t>
            </a:r>
            <a:pPr algn="ctr" indent="0" marL="0">
              <a:lnSpc>
                <a:spcPts val="2129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129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psychosis within and innedocontical pathway: Dopaminie deficiency→Negative symptoms.</a:t>
            </a:r>
            <a:endParaRPr lang="en-US" sz="1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859" y="2235696"/>
            <a:ext cx="6412855" cy="4018657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-5230713" y="400050"/>
            <a:ext cx="23660100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4050"/>
              </a:lnSpc>
              <a:buNone/>
            </a:pPr>
            <a:r>
              <a:rPr lang="en-US" sz="3375" b="1" dirty="0">
                <a:solidFill>
                  <a:srgbClr val="162E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Neural Correlates and Structural Abnormalities</a:t>
            </a:r>
            <a:endParaRPr lang="en-US" sz="3375" dirty="0"/>
          </a:p>
        </p:txBody>
      </p:sp>
      <p:sp>
        <p:nvSpPr>
          <p:cNvPr id="5" name="Text 1"/>
          <p:cNvSpPr/>
          <p:nvPr/>
        </p:nvSpPr>
        <p:spPr>
          <a:xfrm>
            <a:off x="-1164908" y="923925"/>
            <a:ext cx="15236190" cy="38382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023"/>
              </a:lnSpc>
              <a:buNone/>
            </a:pPr>
            <a:r>
              <a:rPr lang="en-US" sz="2325" dirty="0">
                <a:solidFill>
                  <a:srgbClr val="162E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Brain Changes Associated with Schizophrenia</a:t>
            </a:r>
            <a:endParaRPr lang="en-US" sz="2325" dirty="0"/>
          </a:p>
        </p:txBody>
      </p:sp>
      <p:sp>
        <p:nvSpPr>
          <p:cNvPr id="6" name="Text 2"/>
          <p:cNvSpPr/>
          <p:nvPr/>
        </p:nvSpPr>
        <p:spPr>
          <a:xfrm>
            <a:off x="590550" y="1752600"/>
            <a:ext cx="7680960" cy="3199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520"/>
              </a:lnSpc>
              <a:buNone/>
            </a:pPr>
            <a:r>
              <a:rPr lang="en-US" sz="2100" b="1" dirty="0">
                <a:solidFill>
                  <a:srgbClr val="216BA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Structural Abnormalities</a:t>
            </a:r>
            <a:endParaRPr lang="en-US" sz="2100" dirty="0"/>
          </a:p>
        </p:txBody>
      </p:sp>
      <p:sp>
        <p:nvSpPr>
          <p:cNvPr id="7" name="Text 3"/>
          <p:cNvSpPr/>
          <p:nvPr/>
        </p:nvSpPr>
        <p:spPr>
          <a:xfrm>
            <a:off x="590550" y="4029075"/>
            <a:ext cx="7680960" cy="3199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520"/>
              </a:lnSpc>
              <a:buNone/>
            </a:pPr>
            <a:r>
              <a:rPr lang="en-US" sz="2100" b="1" dirty="0">
                <a:solidFill>
                  <a:srgbClr val="216BA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Functional Abnormalities</a:t>
            </a:r>
            <a:endParaRPr lang="en-US" sz="2100" dirty="0"/>
          </a:p>
        </p:txBody>
      </p:sp>
      <p:sp>
        <p:nvSpPr>
          <p:cNvPr id="8" name="Text 4"/>
          <p:cNvSpPr/>
          <p:nvPr/>
        </p:nvSpPr>
        <p:spPr>
          <a:xfrm>
            <a:off x="4767679" y="1752600"/>
            <a:ext cx="3863340" cy="29721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340"/>
              </a:lnSpc>
              <a:buNone/>
            </a:pPr>
            <a:r>
              <a:rPr lang="en-US" sz="1950" b="1" dirty="0">
                <a:solidFill>
                  <a:srgbClr val="162E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Healthy Brain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7555691" y="1752600"/>
            <a:ext cx="5646420" cy="29721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340"/>
              </a:lnSpc>
              <a:buNone/>
            </a:pPr>
            <a:r>
              <a:rPr lang="en-US" sz="1950" b="1" dirty="0">
                <a:solidFill>
                  <a:srgbClr val="162E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Schizophrenic Brain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657225" y="2181225"/>
            <a:ext cx="4819650" cy="138707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730"/>
              </a:lnSpc>
              <a:buNone/>
            </a:pPr>
            <a:r>
              <a:rPr lang="en-US" sz="2100" dirty="0">
                <a:solidFill>
                  <a:srgbClr val="162E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Enlarged cerebral ventricles</a:t>
            </a:r>
            <a:pPr indent="0" marL="0">
              <a:lnSpc>
                <a:spcPts val="2730"/>
              </a:lnSpc>
              <a:buNone/>
            </a:pPr>
            <a:r>
              <a:rPr lang="en-US" sz="2100" dirty="0">
                <a:solidFill>
                  <a:srgbClr val="162E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730"/>
              </a:lnSpc>
              <a:buNone/>
            </a:pPr>
            <a:r>
              <a:rPr lang="en-US" sz="2100" dirty="0">
                <a:solidFill>
                  <a:srgbClr val="162E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Reduced grey matter volume</a:t>
            </a:r>
            <a:pPr indent="0" marL="0">
              <a:lnSpc>
                <a:spcPts val="2730"/>
              </a:lnSpc>
              <a:buNone/>
            </a:pPr>
            <a:r>
              <a:rPr lang="en-US" sz="2100" dirty="0">
                <a:solidFill>
                  <a:srgbClr val="162E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730"/>
              </a:lnSpc>
              <a:buNone/>
            </a:pPr>
            <a:r>
              <a:rPr lang="en-US" sz="2100" dirty="0">
                <a:solidFill>
                  <a:srgbClr val="162E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Changes in temporal and frontal</a:t>
            </a:r>
            <a:pPr indent="0" marL="0">
              <a:lnSpc>
                <a:spcPts val="2730"/>
              </a:lnSpc>
              <a:buNone/>
            </a:pPr>
            <a:r>
              <a:rPr lang="en-US" sz="2100" dirty="0">
                <a:solidFill>
                  <a:srgbClr val="162E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730"/>
              </a:lnSpc>
              <a:buNone/>
            </a:pPr>
            <a:r>
              <a:rPr lang="en-US" sz="2100" dirty="0">
                <a:solidFill>
                  <a:srgbClr val="162E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lobes</a:t>
            </a:r>
            <a:endParaRPr lang="en-US" sz="2100" dirty="0"/>
          </a:p>
        </p:txBody>
      </p:sp>
      <p:sp>
        <p:nvSpPr>
          <p:cNvPr id="11" name="Text 7"/>
          <p:cNvSpPr/>
          <p:nvPr/>
        </p:nvSpPr>
        <p:spPr>
          <a:xfrm>
            <a:off x="657225" y="4467225"/>
            <a:ext cx="4274790" cy="173384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730"/>
              </a:lnSpc>
              <a:buNone/>
            </a:pPr>
            <a:r>
              <a:rPr lang="en-US" sz="2100" dirty="0">
                <a:solidFill>
                  <a:srgbClr val="162E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Reduced frontal lobe activity</a:t>
            </a:r>
            <a:pPr indent="0" marL="0">
              <a:lnSpc>
                <a:spcPts val="2730"/>
              </a:lnSpc>
              <a:buNone/>
            </a:pPr>
            <a:r>
              <a:rPr lang="en-US" sz="2100" dirty="0">
                <a:solidFill>
                  <a:srgbClr val="162E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730"/>
              </a:lnSpc>
              <a:buNone/>
            </a:pPr>
            <a:r>
              <a:rPr lang="en-US" sz="2100" dirty="0">
                <a:solidFill>
                  <a:srgbClr val="162E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(Hypofrontality)</a:t>
            </a:r>
            <a:pPr indent="0" marL="0">
              <a:lnSpc>
                <a:spcPts val="2730"/>
              </a:lnSpc>
              <a:buNone/>
            </a:pPr>
            <a:r>
              <a:rPr lang="en-US" sz="2100" dirty="0">
                <a:solidFill>
                  <a:srgbClr val="162E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730"/>
              </a:lnSpc>
              <a:buNone/>
            </a:pPr>
            <a:r>
              <a:rPr lang="en-US" sz="2100" dirty="0">
                <a:solidFill>
                  <a:srgbClr val="162E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Disruption in neural activity</a:t>
            </a:r>
            <a:pPr indent="0" marL="0">
              <a:lnSpc>
                <a:spcPts val="2730"/>
              </a:lnSpc>
              <a:buNone/>
            </a:pPr>
            <a:r>
              <a:rPr lang="en-US" sz="2100" dirty="0">
                <a:solidFill>
                  <a:srgbClr val="162E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730"/>
              </a:lnSpc>
              <a:buNone/>
            </a:pPr>
            <a:r>
              <a:rPr lang="en-US" sz="2100" dirty="0">
                <a:solidFill>
                  <a:srgbClr val="162E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Dysfunction in neural</a:t>
            </a:r>
            <a:pPr indent="0" marL="0">
              <a:lnSpc>
                <a:spcPts val="2730"/>
              </a:lnSpc>
              <a:buNone/>
            </a:pPr>
            <a:r>
              <a:rPr lang="en-US" sz="2100" dirty="0">
                <a:solidFill>
                  <a:srgbClr val="162E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730"/>
              </a:lnSpc>
              <a:buNone/>
            </a:pPr>
            <a:r>
              <a:rPr lang="en-US" sz="2100" dirty="0">
                <a:solidFill>
                  <a:srgbClr val="162E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connections</a:t>
            </a:r>
            <a:endParaRPr lang="en-US" sz="21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957" y="2269927"/>
            <a:ext cx="3925788" cy="345638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-3506182" y="466725"/>
            <a:ext cx="20162520" cy="41151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240"/>
              </a:lnSpc>
              <a:buNone/>
            </a:pPr>
            <a:r>
              <a:rPr lang="en-US" sz="2700" b="1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Psychological Interpretations: Family Dysfunction</a:t>
            </a:r>
            <a:endParaRPr lang="en-US" sz="2700" dirty="0"/>
          </a:p>
        </p:txBody>
      </p:sp>
      <p:sp>
        <p:nvSpPr>
          <p:cNvPr id="5" name="Text 1"/>
          <p:cNvSpPr/>
          <p:nvPr/>
        </p:nvSpPr>
        <p:spPr>
          <a:xfrm>
            <a:off x="-1999297" y="981075"/>
            <a:ext cx="16904970" cy="37564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958"/>
              </a:lnSpc>
              <a:buNone/>
            </a:pPr>
            <a:r>
              <a:rPr lang="en-US" sz="2175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Role of the Family Environment in Schizophrenia</a:t>
            </a:r>
            <a:endParaRPr lang="en-US" sz="2175" dirty="0"/>
          </a:p>
        </p:txBody>
      </p:sp>
      <p:sp>
        <p:nvSpPr>
          <p:cNvPr id="6" name="Text 2"/>
          <p:cNvSpPr/>
          <p:nvPr/>
        </p:nvSpPr>
        <p:spPr>
          <a:xfrm>
            <a:off x="533400" y="1838325"/>
            <a:ext cx="2765971" cy="4801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90"/>
              </a:lnSpc>
              <a:buNone/>
            </a:pPr>
            <a:r>
              <a:rPr lang="en-US" sz="1575" b="1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Concept of Expressed</a:t>
            </a:r>
            <a:pPr indent="0" marL="0">
              <a:lnSpc>
                <a:spcPts val="1890"/>
              </a:lnSpc>
              <a:buNone/>
            </a:pPr>
            <a:r>
              <a:rPr lang="en-US" sz="1575" b="1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890"/>
              </a:lnSpc>
              <a:buNone/>
            </a:pPr>
            <a:r>
              <a:rPr lang="en-US" sz="1575" b="1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Emotion (EE)</a:t>
            </a:r>
            <a:endParaRPr lang="en-US" sz="1575" dirty="0"/>
          </a:p>
        </p:txBody>
      </p:sp>
      <p:sp>
        <p:nvSpPr>
          <p:cNvPr id="7" name="Text 3"/>
          <p:cNvSpPr/>
          <p:nvPr/>
        </p:nvSpPr>
        <p:spPr>
          <a:xfrm>
            <a:off x="8763000" y="1838325"/>
            <a:ext cx="3185071" cy="4801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890"/>
              </a:lnSpc>
              <a:buNone/>
            </a:pPr>
            <a:r>
              <a:rPr lang="en-US" sz="1575" b="1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Dysfunctional</a:t>
            </a:r>
            <a:pPr algn="r" indent="0" marL="0">
              <a:lnSpc>
                <a:spcPts val="1890"/>
              </a:lnSpc>
              <a:buNone/>
            </a:pPr>
            <a:r>
              <a:rPr lang="en-US" sz="1575" b="1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890"/>
              </a:lnSpc>
              <a:buNone/>
            </a:pPr>
            <a:r>
              <a:rPr lang="en-US" sz="1575" b="1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Communication Patterns</a:t>
            </a:r>
            <a:endParaRPr lang="en-US" sz="1575" dirty="0"/>
          </a:p>
        </p:txBody>
      </p:sp>
      <p:sp>
        <p:nvSpPr>
          <p:cNvPr id="8" name="Text 4"/>
          <p:cNvSpPr/>
          <p:nvPr/>
        </p:nvSpPr>
        <p:spPr>
          <a:xfrm>
            <a:off x="533400" y="4429125"/>
            <a:ext cx="6720840" cy="27205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142"/>
              </a:lnSpc>
              <a:buNone/>
            </a:pPr>
            <a:r>
              <a:rPr lang="en-US" sz="1575" b="1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Effects of Expressed Emotion</a:t>
            </a:r>
            <a:endParaRPr lang="en-US" sz="1575" dirty="0"/>
          </a:p>
        </p:txBody>
      </p:sp>
      <p:sp>
        <p:nvSpPr>
          <p:cNvPr id="9" name="Text 5"/>
          <p:cNvSpPr/>
          <p:nvPr/>
        </p:nvSpPr>
        <p:spPr>
          <a:xfrm>
            <a:off x="6176933" y="4429125"/>
            <a:ext cx="5760720" cy="28202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2221"/>
              </a:lnSpc>
              <a:buNone/>
            </a:pPr>
            <a:r>
              <a:rPr lang="en-US" sz="1575" b="1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Therapeutic Implications</a:t>
            </a:r>
            <a:endParaRPr lang="en-US" sz="1575" dirty="0"/>
          </a:p>
        </p:txBody>
      </p:sp>
      <p:sp>
        <p:nvSpPr>
          <p:cNvPr id="10" name="Text 6"/>
          <p:cNvSpPr/>
          <p:nvPr/>
        </p:nvSpPr>
        <p:spPr>
          <a:xfrm>
            <a:off x="590550" y="2590800"/>
            <a:ext cx="8161020" cy="28202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221"/>
              </a:lnSpc>
              <a:buNone/>
            </a:pPr>
            <a:r>
              <a:rPr lang="en-US" sz="1575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Excessive criticism of the patient</a:t>
            </a:r>
            <a:endParaRPr lang="en-US" sz="1575" dirty="0"/>
          </a:p>
        </p:txBody>
      </p:sp>
      <p:sp>
        <p:nvSpPr>
          <p:cNvPr id="11" name="Text 7"/>
          <p:cNvSpPr/>
          <p:nvPr/>
        </p:nvSpPr>
        <p:spPr>
          <a:xfrm>
            <a:off x="590550" y="2990850"/>
            <a:ext cx="7920990" cy="28202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221"/>
              </a:lnSpc>
              <a:buNone/>
            </a:pPr>
            <a:r>
              <a:rPr lang="en-US" sz="1575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Hostility and emotional rejection</a:t>
            </a:r>
            <a:endParaRPr lang="en-US" sz="1575" dirty="0"/>
          </a:p>
        </p:txBody>
      </p:sp>
      <p:sp>
        <p:nvSpPr>
          <p:cNvPr id="12" name="Text 8"/>
          <p:cNvSpPr/>
          <p:nvPr/>
        </p:nvSpPr>
        <p:spPr>
          <a:xfrm>
            <a:off x="590550" y="3429000"/>
            <a:ext cx="3719512" cy="52000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048"/>
              </a:lnSpc>
              <a:buNone/>
            </a:pPr>
            <a:r>
              <a:rPr lang="en-US" sz="1575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Excessive emotional involvement</a:t>
            </a:r>
            <a:pPr indent="0" marL="0">
              <a:lnSpc>
                <a:spcPts val="2048"/>
              </a:lnSpc>
              <a:buNone/>
            </a:pPr>
            <a:r>
              <a:rPr lang="en-US" sz="1575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48"/>
              </a:lnSpc>
              <a:buNone/>
            </a:pPr>
            <a:r>
              <a:rPr lang="en-US" sz="1575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(over-involvement)</a:t>
            </a:r>
            <a:endParaRPr lang="en-US" sz="1575" dirty="0"/>
          </a:p>
        </p:txBody>
      </p:sp>
      <p:sp>
        <p:nvSpPr>
          <p:cNvPr id="13" name="Text 9"/>
          <p:cNvSpPr/>
          <p:nvPr/>
        </p:nvSpPr>
        <p:spPr>
          <a:xfrm>
            <a:off x="714375" y="4924425"/>
            <a:ext cx="7920990" cy="28202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221"/>
              </a:lnSpc>
              <a:buNone/>
            </a:pPr>
            <a:r>
              <a:rPr lang="en-US" sz="1575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Fourfold increase in relapse rate</a:t>
            </a:r>
            <a:endParaRPr lang="en-US" sz="1575" dirty="0"/>
          </a:p>
        </p:txBody>
      </p:sp>
      <p:sp>
        <p:nvSpPr>
          <p:cNvPr id="14" name="Text 10"/>
          <p:cNvSpPr/>
          <p:nvPr/>
        </p:nvSpPr>
        <p:spPr>
          <a:xfrm>
            <a:off x="1447800" y="5324475"/>
            <a:ext cx="259839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950"/>
              </a:lnSpc>
              <a:buNone/>
            </a:pPr>
            <a:r>
              <a:rPr lang="en-US" sz="1500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Exacerbation of positive</a:t>
            </a:r>
            <a:pPr algn="ctr" indent="0" marL="0">
              <a:lnSpc>
                <a:spcPts val="1950"/>
              </a:lnSpc>
              <a:buNone/>
            </a:pPr>
            <a:r>
              <a:rPr lang="en-US" sz="1500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950"/>
              </a:lnSpc>
              <a:buNone/>
            </a:pPr>
            <a:r>
              <a:rPr lang="en-US" sz="1500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symptoms</a:t>
            </a:r>
            <a:endParaRPr lang="en-US" sz="1500" dirty="0"/>
          </a:p>
        </p:txBody>
      </p:sp>
      <p:sp>
        <p:nvSpPr>
          <p:cNvPr id="15" name="Text 11"/>
          <p:cNvSpPr/>
          <p:nvPr/>
        </p:nvSpPr>
        <p:spPr>
          <a:xfrm>
            <a:off x="1076325" y="6010275"/>
            <a:ext cx="6537960" cy="29542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327"/>
              </a:lnSpc>
              <a:buNone/>
            </a:pPr>
            <a:r>
              <a:rPr lang="en-US" sz="1650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Poor response to treatment</a:t>
            </a:r>
            <a:endParaRPr lang="en-US" sz="1650" dirty="0"/>
          </a:p>
        </p:txBody>
      </p:sp>
      <p:sp>
        <p:nvSpPr>
          <p:cNvPr id="16" name="Text 12"/>
          <p:cNvSpPr/>
          <p:nvPr/>
        </p:nvSpPr>
        <p:spPr>
          <a:xfrm>
            <a:off x="6702623" y="2590800"/>
            <a:ext cx="5029200" cy="26863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2115"/>
              </a:lnSpc>
              <a:buNone/>
            </a:pPr>
            <a:r>
              <a:rPr lang="en-US" sz="1500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Contradictory messages</a:t>
            </a:r>
            <a:endParaRPr lang="en-US" sz="1500" dirty="0"/>
          </a:p>
        </p:txBody>
      </p:sp>
      <p:sp>
        <p:nvSpPr>
          <p:cNvPr id="17" name="Text 13"/>
          <p:cNvSpPr/>
          <p:nvPr/>
        </p:nvSpPr>
        <p:spPr>
          <a:xfrm>
            <a:off x="4430018" y="2990850"/>
            <a:ext cx="7315200" cy="26863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2115"/>
              </a:lnSpc>
              <a:buNone/>
            </a:pPr>
            <a:r>
              <a:rPr lang="en-US" sz="1500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Lack of clarity in communication</a:t>
            </a:r>
            <a:endParaRPr lang="en-US" sz="1500" dirty="0"/>
          </a:p>
        </p:txBody>
      </p:sp>
      <p:sp>
        <p:nvSpPr>
          <p:cNvPr id="18" name="Text 14"/>
          <p:cNvSpPr/>
          <p:nvPr/>
        </p:nvSpPr>
        <p:spPr>
          <a:xfrm>
            <a:off x="5250061" y="3429000"/>
            <a:ext cx="6515100" cy="25524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2009"/>
              </a:lnSpc>
              <a:buNone/>
            </a:pPr>
            <a:r>
              <a:rPr lang="en-US" sz="1425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Negative emotional environment</a:t>
            </a:r>
            <a:endParaRPr lang="en-US" sz="1425" dirty="0"/>
          </a:p>
        </p:txBody>
      </p:sp>
      <p:sp>
        <p:nvSpPr>
          <p:cNvPr id="19" name="Text 15"/>
          <p:cNvSpPr/>
          <p:nvPr/>
        </p:nvSpPr>
        <p:spPr>
          <a:xfrm>
            <a:off x="5615940" y="4924425"/>
            <a:ext cx="6080760" cy="25524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2009"/>
              </a:lnSpc>
              <a:buNone/>
            </a:pPr>
            <a:r>
              <a:rPr lang="en-US" sz="1425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Importance of family therapy</a:t>
            </a:r>
            <a:endParaRPr lang="en-US" sz="1425" dirty="0"/>
          </a:p>
        </p:txBody>
      </p:sp>
      <p:sp>
        <p:nvSpPr>
          <p:cNvPr id="20" name="Text 16"/>
          <p:cNvSpPr/>
          <p:nvPr/>
        </p:nvSpPr>
        <p:spPr>
          <a:xfrm>
            <a:off x="8696325" y="5324475"/>
            <a:ext cx="2944118" cy="47059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852"/>
              </a:lnSpc>
              <a:buNone/>
            </a:pPr>
            <a:r>
              <a:rPr lang="en-US" sz="1425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Training the family in positive</a:t>
            </a:r>
            <a:pPr algn="r" indent="0" marL="0">
              <a:lnSpc>
                <a:spcPts val="1852"/>
              </a:lnSpc>
              <a:buNone/>
            </a:pPr>
            <a:r>
              <a:rPr lang="en-US" sz="1425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852"/>
              </a:lnSpc>
              <a:buNone/>
            </a:pPr>
            <a:r>
              <a:rPr lang="en-US" sz="1425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communication</a:t>
            </a:r>
            <a:endParaRPr lang="en-US" sz="1425" dirty="0"/>
          </a:p>
        </p:txBody>
      </p:sp>
      <p:sp>
        <p:nvSpPr>
          <p:cNvPr id="21" name="Text 17"/>
          <p:cNvSpPr/>
          <p:nvPr/>
        </p:nvSpPr>
        <p:spPr>
          <a:xfrm>
            <a:off x="4781490" y="6010275"/>
            <a:ext cx="6949440" cy="25524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2009"/>
              </a:lnSpc>
              <a:buNone/>
            </a:pPr>
            <a:r>
              <a:rPr lang="en-US" sz="1425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Reducing environmental stressors</a:t>
            </a:r>
            <a:endParaRPr lang="en-US" sz="1425" dirty="0"/>
          </a:p>
        </p:txBody>
      </p:sp>
      <p:sp>
        <p:nvSpPr>
          <p:cNvPr id="22" name="Text 18"/>
          <p:cNvSpPr/>
          <p:nvPr/>
        </p:nvSpPr>
        <p:spPr>
          <a:xfrm>
            <a:off x="5105400" y="5781675"/>
            <a:ext cx="2514600" cy="4342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Positive Communication /</a:t>
            </a:r>
            <a:pPr algn="ctr"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62E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Family Support</a:t>
            </a:r>
            <a:endParaRPr lang="en-US" sz="1425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2026-03-04T09:58:32Z</dcterms:created>
  <dcterms:modified xsi:type="dcterms:W3CDTF">2026-03-04T09:58:32Z</dcterms:modified>
</cp:coreProperties>
</file>