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notesMasterIdLst>
    <p:notesMasterId r:id="rId4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image" Target="../media/image-21-9.png"/><Relationship Id="rId10" Type="http://schemas.openxmlformats.org/officeDocument/2006/relationships/image" Target="../media/image-21-10.png"/><Relationship Id="rId11" Type="http://schemas.openxmlformats.org/officeDocument/2006/relationships/image" Target="../media/image-21-11.png"/><Relationship Id="rId12" Type="http://schemas.openxmlformats.org/officeDocument/2006/relationships/image" Target="../media/image-21-12.png"/><Relationship Id="rId13" Type="http://schemas.openxmlformats.org/officeDocument/2006/relationships/image" Target="../media/image-21-13.png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image" Target="../media/image-22-5.png"/><Relationship Id="rId6" Type="http://schemas.openxmlformats.org/officeDocument/2006/relationships/image" Target="../media/image-2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image" Target="../media/image-25-4.png"/><Relationship Id="rId5" Type="http://schemas.openxmlformats.org/officeDocument/2006/relationships/image" Target="../media/image-25-5.png"/><Relationship Id="rId6" Type="http://schemas.openxmlformats.org/officeDocument/2006/relationships/image" Target="../media/image-25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image" Target="../media/image-26-4.png"/><Relationship Id="rId5" Type="http://schemas.openxmlformats.org/officeDocument/2006/relationships/image" Target="../media/image-26-5.png"/><Relationship Id="rId6" Type="http://schemas.openxmlformats.org/officeDocument/2006/relationships/image" Target="../media/image-26-6.png"/><Relationship Id="rId7" Type="http://schemas.openxmlformats.org/officeDocument/2006/relationships/image" Target="../media/image-26-7.png"/><Relationship Id="rId8" Type="http://schemas.openxmlformats.org/officeDocument/2006/relationships/image" Target="../media/image-26-8.png"/><Relationship Id="rId9" Type="http://schemas.openxmlformats.org/officeDocument/2006/relationships/image" Target="../media/image-26-9.png"/><Relationship Id="rId10" Type="http://schemas.openxmlformats.org/officeDocument/2006/relationships/image" Target="../media/image-26-10.png"/><Relationship Id="rId11" Type="http://schemas.openxmlformats.org/officeDocument/2006/relationships/image" Target="../media/image-26-11.png"/><Relationship Id="rId12" Type="http://schemas.openxmlformats.org/officeDocument/2006/relationships/image" Target="../media/image-26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image" Target="../media/image-2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image" Target="../media/image-31-4.png"/><Relationship Id="rId5" Type="http://schemas.openxmlformats.org/officeDocument/2006/relationships/image" Target="../media/image-3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image" Target="../media/image-32-4.png"/><Relationship Id="rId5" Type="http://schemas.openxmlformats.org/officeDocument/2006/relationships/image" Target="../media/image-32-5.png"/><Relationship Id="rId6" Type="http://schemas.openxmlformats.org/officeDocument/2006/relationships/image" Target="../media/image-32-6.png"/><Relationship Id="rId7" Type="http://schemas.openxmlformats.org/officeDocument/2006/relationships/image" Target="../media/image-32-7.png"/><Relationship Id="rId8" Type="http://schemas.openxmlformats.org/officeDocument/2006/relationships/image" Target="../media/image-32-8.png"/><Relationship Id="rId9" Type="http://schemas.openxmlformats.org/officeDocument/2006/relationships/image" Target="../media/image-32-9.png"/><Relationship Id="rId10" Type="http://schemas.openxmlformats.org/officeDocument/2006/relationships/image" Target="../media/image-32-10.png"/><Relationship Id="rId11" Type="http://schemas.openxmlformats.org/officeDocument/2006/relationships/image" Target="../media/image-32-11.png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image" Target="../media/image-35-3.png"/><Relationship Id="rId4" Type="http://schemas.openxmlformats.org/officeDocument/2006/relationships/image" Target="../media/image-3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image" Target="../media/image-36-4.png"/><Relationship Id="rId5" Type="http://schemas.openxmlformats.org/officeDocument/2006/relationships/image" Target="../media/image-36-5.png"/><Relationship Id="rId6" Type="http://schemas.openxmlformats.org/officeDocument/2006/relationships/image" Target="../media/image-36-6.png"/><Relationship Id="rId7" Type="http://schemas.openxmlformats.org/officeDocument/2006/relationships/image" Target="../media/image-36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image" Target="../media/image-37-3.png"/><Relationship Id="rId4" Type="http://schemas.openxmlformats.org/officeDocument/2006/relationships/image" Target="../media/image-37-4.png"/><Relationship Id="rId5" Type="http://schemas.openxmlformats.org/officeDocument/2006/relationships/image" Target="../media/image-37-5.png"/><Relationship Id="rId6" Type="http://schemas.openxmlformats.org/officeDocument/2006/relationships/image" Target="../media/image-37-6.png"/><Relationship Id="rId7" Type="http://schemas.openxmlformats.org/officeDocument/2006/relationships/image" Target="../media/image-37-7.png"/><Relationship Id="rId8" Type="http://schemas.openxmlformats.org/officeDocument/2006/relationships/image" Target="../media/image-37-8.png"/><Relationship Id="rId9" Type="http://schemas.openxmlformats.org/officeDocument/2006/relationships/image" Target="../media/image-37-9.png"/><Relationship Id="rId10" Type="http://schemas.openxmlformats.org/officeDocument/2006/relationships/image" Target="../media/image-37-10.png"/><Relationship Id="rId11" Type="http://schemas.openxmlformats.org/officeDocument/2006/relationships/image" Target="../media/image-37-11.png"/><Relationship Id="rId12" Type="http://schemas.openxmlformats.org/officeDocument/2006/relationships/image" Target="../media/image-37-12.png"/><Relationship Id="rId13" Type="http://schemas.openxmlformats.org/officeDocument/2006/relationships/image" Target="../media/image-37-13.png"/><Relationship Id="rId14" Type="http://schemas.openxmlformats.org/officeDocument/2006/relationships/image" Target="../media/image-37-14.png"/><Relationship Id="rId15" Type="http://schemas.openxmlformats.org/officeDocument/2006/relationships/image" Target="../media/image-37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image" Target="../media/image-3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image" Target="../media/image-39-3.png"/><Relationship Id="rId4" Type="http://schemas.openxmlformats.org/officeDocument/2006/relationships/image" Target="../media/image-39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image" Target="../media/image-40-2.png"/><Relationship Id="rId3" Type="http://schemas.openxmlformats.org/officeDocument/2006/relationships/image" Target="../media/image-40-3.png"/><Relationship Id="rId4" Type="http://schemas.openxmlformats.org/officeDocument/2006/relationships/image" Target="../media/image-40-4.png"/><Relationship Id="rId5" Type="http://schemas.openxmlformats.org/officeDocument/2006/relationships/image" Target="../media/image-40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png"/><Relationship Id="rId3" Type="http://schemas.openxmlformats.org/officeDocument/2006/relationships/image" Target="../media/image-4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image" Target="../media/image-4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1133475"/>
            <a:ext cx="7166521" cy="15774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4140"/>
              </a:lnSpc>
              <a:buNone/>
            </a:pPr>
            <a:r>
              <a:rPr lang="en-US" sz="3450" b="1" dirty="0">
                <a:ln w="9525">
                  <a:solidFill>
                    <a:srgbClr val="4A6FA5"/>
                  </a:solidFill>
                </a:ln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Unit PSYCH502: Individual</a:t>
            </a:r>
            <a:pPr algn="r" indent="0" marL="0">
              <a:lnSpc>
                <a:spcPts val="4140"/>
              </a:lnSpc>
              <a:buNone/>
            </a:pPr>
            <a:r>
              <a:rPr lang="en-US" sz="3450" b="1" dirty="0">
                <a:ln w="9525">
                  <a:solidFill>
                    <a:srgbClr val="4A6FA5"/>
                  </a:solidFill>
                </a:ln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4140"/>
              </a:lnSpc>
              <a:buNone/>
            </a:pPr>
            <a:r>
              <a:rPr lang="en-US" sz="3450" b="1" dirty="0">
                <a:ln w="9525">
                  <a:solidFill>
                    <a:srgbClr val="4A6FA5"/>
                  </a:solidFill>
                </a:ln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Differences, Intelligence,</a:t>
            </a:r>
            <a:pPr algn="r" indent="0" marL="0">
              <a:lnSpc>
                <a:spcPts val="4140"/>
              </a:lnSpc>
              <a:buNone/>
            </a:pPr>
            <a:r>
              <a:rPr lang="en-US" sz="3450" b="1" dirty="0">
                <a:ln w="9525">
                  <a:solidFill>
                    <a:srgbClr val="4A6FA5"/>
                  </a:solidFill>
                </a:ln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4140"/>
              </a:lnSpc>
              <a:buNone/>
            </a:pPr>
            <a:r>
              <a:rPr lang="en-US" sz="3450" b="1" dirty="0">
                <a:ln w="9525">
                  <a:solidFill>
                    <a:srgbClr val="4A6FA5"/>
                  </a:solidFill>
                </a:ln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Personality, and Criminology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-5882670" y="2800350"/>
            <a:ext cx="13700760" cy="4134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3255"/>
              </a:lnSpc>
              <a:buNone/>
            </a:pPr>
            <a:r>
              <a:rPr lang="en-US" sz="2325" b="1" dirty="0">
                <a:solidFill>
                  <a:srgbClr val="E0E0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Level 5 Extended Diploma in Psychology</a:t>
            </a:r>
            <a:endParaRPr lang="en-US" sz="2325" dirty="0"/>
          </a:p>
        </p:txBody>
      </p:sp>
      <p:sp>
        <p:nvSpPr>
          <p:cNvPr id="5" name="Text 2"/>
          <p:cNvSpPr/>
          <p:nvPr/>
        </p:nvSpPr>
        <p:spPr>
          <a:xfrm>
            <a:off x="962025" y="3990975"/>
            <a:ext cx="6611243" cy="11202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940"/>
              </a:lnSpc>
              <a:buNone/>
            </a:pPr>
            <a:r>
              <a:rPr lang="en-US" sz="2100" dirty="0">
                <a:solidFill>
                  <a:srgbClr val="F0F0F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Comprehensive Introduction to Theories,</a:t>
            </a:r>
            <a:pPr algn="r" indent="0" marL="0">
              <a:lnSpc>
                <a:spcPts val="2940"/>
              </a:lnSpc>
              <a:buNone/>
            </a:pPr>
            <a:r>
              <a:rPr lang="en-US" sz="2100" dirty="0">
                <a:solidFill>
                  <a:srgbClr val="F0F0F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940"/>
              </a:lnSpc>
              <a:buNone/>
            </a:pPr>
            <a:r>
              <a:rPr lang="en-US" sz="2100" dirty="0">
                <a:solidFill>
                  <a:srgbClr val="F0F0F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Assessment, and Practical Application in</a:t>
            </a:r>
            <a:pPr algn="r" indent="0" marL="0">
              <a:lnSpc>
                <a:spcPts val="2940"/>
              </a:lnSpc>
              <a:buNone/>
            </a:pPr>
            <a:r>
              <a:rPr lang="en-US" sz="2100" dirty="0">
                <a:solidFill>
                  <a:srgbClr val="F0F0F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940"/>
              </a:lnSpc>
              <a:buNone/>
            </a:pPr>
            <a:r>
              <a:rPr lang="en-US" sz="2100" dirty="0">
                <a:solidFill>
                  <a:srgbClr val="F0F0F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Human and Criminal Behaviour</a:t>
            </a:r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75" y="644575"/>
            <a:ext cx="5644753" cy="574699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59894" y="647700"/>
            <a:ext cx="285750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5625"/>
              </a:lnSpc>
              <a:buNone/>
            </a:pPr>
            <a:r>
              <a:rPr lang="en-US" sz="562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5625" dirty="0"/>
          </a:p>
        </p:txBody>
      </p:sp>
      <p:sp>
        <p:nvSpPr>
          <p:cNvPr id="5" name="Text 1"/>
          <p:cNvSpPr/>
          <p:nvPr/>
        </p:nvSpPr>
        <p:spPr>
          <a:xfrm>
            <a:off x="400050" y="1485900"/>
            <a:ext cx="495582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Hierarchical and Alternative</a:t>
            </a:r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Models of Intelligence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266700" y="2352675"/>
            <a:ext cx="5291138" cy="7125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Examining the Reconciliation of Classical Theories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Through Hierarchical Models, and Exploring Contemporary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 That Have Extended the Scope of Intelligence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Beyond Traditional Academic Frameworks</a:t>
            </a:r>
            <a:endParaRPr lang="en-US" sz="1275" dirty="0"/>
          </a:p>
        </p:txBody>
      </p:sp>
      <p:sp>
        <p:nvSpPr>
          <p:cNvPr id="7" name="Text 3"/>
          <p:cNvSpPr/>
          <p:nvPr/>
        </p:nvSpPr>
        <p:spPr>
          <a:xfrm>
            <a:off x="3267075" y="4762500"/>
            <a:ext cx="365760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Learning Objectives: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00050" y="4991100"/>
            <a:ext cx="5123408" cy="2934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Understand the hierarchical reconciliation between Spearman's</a:t>
            </a:r>
            <a:pPr algn="l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Thurstone's theories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771525" y="5372100"/>
            <a:ext cx="471487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Analyse Gardner's Theory of Multiple Intelligences and its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applications</a:t>
            </a:r>
            <a:endParaRPr lang="en-US" sz="1125" dirty="0"/>
          </a:p>
        </p:txBody>
      </p:sp>
      <p:sp>
        <p:nvSpPr>
          <p:cNvPr id="10" name="Text 6"/>
          <p:cNvSpPr/>
          <p:nvPr/>
        </p:nvSpPr>
        <p:spPr>
          <a:xfrm>
            <a:off x="809625" y="5762625"/>
            <a:ext cx="467290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Examine Sternberg's Triarchic Theory and the concept of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successful intelligence</a:t>
            </a:r>
            <a:endParaRPr lang="en-US" sz="1125" dirty="0"/>
          </a:p>
        </p:txBody>
      </p:sp>
      <p:sp>
        <p:nvSpPr>
          <p:cNvPr id="11" name="Text 7"/>
          <p:cNvSpPr/>
          <p:nvPr/>
        </p:nvSpPr>
        <p:spPr>
          <a:xfrm>
            <a:off x="400050" y="3343275"/>
            <a:ext cx="5228183" cy="11001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session aims to resolve the historical 'one versus many'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debate from the preceding session, and subsequently to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broaden the definition of intelligence beyond conventional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psychometric measurement. We will explore how theories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evolved by building upon or engaging with prior frameworks,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trace the transition from accepted psychological consensus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innovative alternative models.</a:t>
            </a:r>
            <a:endParaRPr lang="en-US" sz="1125" dirty="0"/>
          </a:p>
        </p:txBody>
      </p:sp>
      <p:sp>
        <p:nvSpPr>
          <p:cNvPr id="12" name="Text 8"/>
          <p:cNvSpPr/>
          <p:nvPr/>
        </p:nvSpPr>
        <p:spPr>
          <a:xfrm>
            <a:off x="400050" y="6181725"/>
            <a:ext cx="11041380" cy="1467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53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Critically evaluate alternative theories against traditional models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75" y="1131540"/>
            <a:ext cx="4852392" cy="412849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5071616" y="57150"/>
            <a:ext cx="22974300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75"/>
              </a:lnSpc>
              <a:buNone/>
            </a:pPr>
            <a:r>
              <a:rPr lang="en-US" sz="2250" b="1" dirty="0">
                <a:solidFill>
                  <a:srgbClr val="E0E0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Hierarchical Reconciliation: Integrating Spearman and Thurstone</a:t>
            </a:r>
            <a:endParaRPr lang="en-US" sz="2250" dirty="0"/>
          </a:p>
        </p:txBody>
      </p:sp>
      <p:sp>
        <p:nvSpPr>
          <p:cNvPr id="5" name="Text 1"/>
          <p:cNvSpPr/>
          <p:nvPr/>
        </p:nvSpPr>
        <p:spPr>
          <a:xfrm>
            <a:off x="-4194855" y="466725"/>
            <a:ext cx="19613880" cy="2723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45"/>
              </a:lnSpc>
              <a:buNone/>
            </a:pPr>
            <a:r>
              <a:rPr lang="en-US" sz="1650" b="1" dirty="0">
                <a:solidFill>
                  <a:srgbClr val="F0F0F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Resolving the Debate Between Unitary and Multiple Perspectives on Intelligence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352425" y="1085850"/>
            <a:ext cx="10744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E40A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How Can the Apparent Contradiction Be Resolved?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409575" y="2524125"/>
            <a:ext cx="3657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Empirical Basis: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409575" y="4029075"/>
            <a:ext cx="525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Practical Applications: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409575" y="5953125"/>
            <a:ext cx="43434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Discussion Question: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352425" y="1371600"/>
            <a:ext cx="6894165" cy="9718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How can the apparent contradiction between Spearman's general factor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theory and Thurstone's multiple abilities theory be resolved? Subsequent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research demonstrated that both perspectives are valid, leading to the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development of hierarchical models that now represent the prevailing view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in cognitive psychology.</a:t>
            </a:r>
            <a:endParaRPr lang="en-US" sz="1275" dirty="0"/>
          </a:p>
        </p:txBody>
      </p:sp>
      <p:sp>
        <p:nvSpPr>
          <p:cNvPr id="11" name="Text 7"/>
          <p:cNvSpPr/>
          <p:nvPr/>
        </p:nvSpPr>
        <p:spPr>
          <a:xfrm>
            <a:off x="352425" y="2809875"/>
            <a:ext cx="6632228" cy="1884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Contemporary factor analyses support this hierarchical organisation by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demonstrating: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• Positive correlations among all cognitive abilities (evidence for 'g')• Clustering of similar abilities (evidence for group factors)• Specialisation in specific tasks (evidence for narrow abilities)</a:t>
            </a:r>
            <a:endParaRPr lang="en-US" sz="450" dirty="0"/>
          </a:p>
        </p:txBody>
      </p:sp>
      <p:sp>
        <p:nvSpPr>
          <p:cNvPr id="12" name="Text 8"/>
          <p:cNvSpPr/>
          <p:nvPr/>
        </p:nvSpPr>
        <p:spPr>
          <a:xfrm>
            <a:off x="352425" y="4314825"/>
            <a:ext cx="6988373" cy="2512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This model permits a deeper understanding of the individual cognitive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profile, whereby a person may exhibit: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• General strength in 'g' alongside variation in specific abilities• Weakness in a particular group factor while retaining other abilities• Outstanding performance in a narrow domain within an average general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495"/>
              </a:lnSpc>
              <a:buNone/>
            </a:pPr>
            <a:r>
              <a:rPr lang="en-US" sz="45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ability</a:t>
            </a:r>
            <a:endParaRPr lang="en-US" sz="450" dirty="0"/>
          </a:p>
        </p:txBody>
      </p:sp>
      <p:sp>
        <p:nvSpPr>
          <p:cNvPr id="13" name="Text 9"/>
          <p:cNvSpPr/>
          <p:nvPr/>
        </p:nvSpPr>
        <p:spPr>
          <a:xfrm>
            <a:off x="352425" y="6238875"/>
            <a:ext cx="12855773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How can this hierarchical model account for the phenomenon of individuals who excel in one domain (e.g., mathematics) while experiencing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difficulties in others (e.g., language)?</a:t>
            </a:r>
            <a:endParaRPr lang="en-US" sz="1275" dirty="0"/>
          </a:p>
        </p:txBody>
      </p:sp>
      <p:sp>
        <p:nvSpPr>
          <p:cNvPr id="14" name="Text 10"/>
          <p:cNvSpPr/>
          <p:nvPr/>
        </p:nvSpPr>
        <p:spPr>
          <a:xfrm>
            <a:off x="8277225" y="5286375"/>
            <a:ext cx="2493615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Narrow specific abilities</a:t>
            </a:r>
            <a:pPr algn="ct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ct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measured by particular tasks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675" y="6041827"/>
            <a:ext cx="499765" cy="55542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871" y="2016175"/>
            <a:ext cx="414486" cy="35659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467" y="1200150"/>
            <a:ext cx="4632871" cy="458792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0500"/>
            <a:ext cx="11963400" cy="48012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5487397" y="190500"/>
            <a:ext cx="23522940" cy="48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780"/>
              </a:lnSpc>
              <a:buNone/>
            </a:pPr>
            <a:r>
              <a:rPr lang="en-US" sz="3150" b="1" dirty="0">
                <a:solidFill>
                  <a:srgbClr val="000000">
                    <a:alpha val="0"/>
                  </a:srgbClr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Howard Gardner's Theory of Multiple Intelligences</a:t>
            </a:r>
            <a:endParaRPr lang="en-US" sz="3150" dirty="0"/>
          </a:p>
        </p:txBody>
      </p:sp>
      <p:sp>
        <p:nvSpPr>
          <p:cNvPr id="8" name="Text 1"/>
          <p:cNvSpPr/>
          <p:nvPr/>
        </p:nvSpPr>
        <p:spPr>
          <a:xfrm>
            <a:off x="-2966576" y="742950"/>
            <a:ext cx="13441680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05"/>
              </a:lnSpc>
              <a:buNone/>
            </a:pPr>
            <a:r>
              <a:rPr lang="en-US" sz="157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Challenging the Traditional View of Unitary Intelligence</a:t>
            </a:r>
            <a:endParaRPr lang="en-US" sz="1575" dirty="0"/>
          </a:p>
        </p:txBody>
      </p:sp>
      <p:sp>
        <p:nvSpPr>
          <p:cNvPr id="9" name="Text 2"/>
          <p:cNvSpPr/>
          <p:nvPr/>
        </p:nvSpPr>
        <p:spPr>
          <a:xfrm>
            <a:off x="6021660" y="4791075"/>
            <a:ext cx="5314950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63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Bodily-Kinesthetic Intelligence</a:t>
            </a:r>
            <a:endParaRPr lang="en-US" sz="1125" dirty="0"/>
          </a:p>
        </p:txBody>
      </p:sp>
      <p:sp>
        <p:nvSpPr>
          <p:cNvPr id="10" name="Text 3"/>
          <p:cNvSpPr/>
          <p:nvPr/>
        </p:nvSpPr>
        <p:spPr>
          <a:xfrm>
            <a:off x="6227400" y="1495425"/>
            <a:ext cx="4903470" cy="1610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Logical-Mathematical Intelligence</a:t>
            </a:r>
            <a:endParaRPr lang="en-US" sz="975" dirty="0"/>
          </a:p>
        </p:txBody>
      </p:sp>
      <p:sp>
        <p:nvSpPr>
          <p:cNvPr id="11" name="Text 4"/>
          <p:cNvSpPr/>
          <p:nvPr/>
        </p:nvSpPr>
        <p:spPr>
          <a:xfrm>
            <a:off x="6502226" y="3667125"/>
            <a:ext cx="434340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Musical Intelligence</a:t>
            </a:r>
            <a:endParaRPr lang="en-US" sz="1425" dirty="0"/>
          </a:p>
        </p:txBody>
      </p:sp>
      <p:sp>
        <p:nvSpPr>
          <p:cNvPr id="12" name="Text 5"/>
          <p:cNvSpPr/>
          <p:nvPr/>
        </p:nvSpPr>
        <p:spPr>
          <a:xfrm>
            <a:off x="7504733" y="2524125"/>
            <a:ext cx="3200400" cy="1733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Spatial Intelligence</a:t>
            </a:r>
            <a:endParaRPr lang="en-US" sz="1050" dirty="0"/>
          </a:p>
        </p:txBody>
      </p:sp>
      <p:sp>
        <p:nvSpPr>
          <p:cNvPr id="13" name="Text 6"/>
          <p:cNvSpPr/>
          <p:nvPr/>
        </p:nvSpPr>
        <p:spPr>
          <a:xfrm>
            <a:off x="-2668935" y="1495425"/>
            <a:ext cx="617220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General Overview of the Theory</a:t>
            </a:r>
            <a:endParaRPr lang="en-US" sz="1350" dirty="0"/>
          </a:p>
        </p:txBody>
      </p:sp>
      <p:sp>
        <p:nvSpPr>
          <p:cNvPr id="14" name="Text 7"/>
          <p:cNvSpPr/>
          <p:nvPr/>
        </p:nvSpPr>
        <p:spPr>
          <a:xfrm>
            <a:off x="-1914585" y="4171950"/>
            <a:ext cx="534924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Intrapersonal Intelligence</a:t>
            </a:r>
            <a:endParaRPr lang="en-US" sz="1350" dirty="0"/>
          </a:p>
        </p:txBody>
      </p:sp>
      <p:sp>
        <p:nvSpPr>
          <p:cNvPr id="15" name="Text 8"/>
          <p:cNvSpPr/>
          <p:nvPr/>
        </p:nvSpPr>
        <p:spPr>
          <a:xfrm>
            <a:off x="-1914585" y="5038725"/>
            <a:ext cx="534924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Interpersonal Intelligence</a:t>
            </a:r>
            <a:endParaRPr lang="en-US" sz="1350" dirty="0"/>
          </a:p>
        </p:txBody>
      </p:sp>
      <p:sp>
        <p:nvSpPr>
          <p:cNvPr id="16" name="Text 9"/>
          <p:cNvSpPr/>
          <p:nvPr/>
        </p:nvSpPr>
        <p:spPr>
          <a:xfrm>
            <a:off x="9544482" y="2590800"/>
            <a:ext cx="301752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00" b="1" dirty="0">
                <a:solidFill>
                  <a:srgbClr val="E651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Radical Challenge:</a:t>
            </a:r>
            <a:endParaRPr lang="en-US" sz="900" dirty="0"/>
          </a:p>
        </p:txBody>
      </p:sp>
      <p:sp>
        <p:nvSpPr>
          <p:cNvPr id="17" name="Text 10"/>
          <p:cNvSpPr/>
          <p:nvPr/>
        </p:nvSpPr>
        <p:spPr>
          <a:xfrm>
            <a:off x="5105400" y="6019800"/>
            <a:ext cx="7051328" cy="3772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Can these intelligences be regarded as mere 'talents', or do they merit the status of genuine</a:t>
            </a:r>
            <a:pPr algn="ct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intelligence? How does Gardner's theory account for the success of certain individuals in life</a:t>
            </a:r>
            <a:pPr algn="ct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despite their poor performance on traditional intelligence tests?</a:t>
            </a:r>
            <a:endParaRPr lang="en-US" sz="900" dirty="0"/>
          </a:p>
        </p:txBody>
      </p:sp>
      <p:sp>
        <p:nvSpPr>
          <p:cNvPr id="18" name="Text 11"/>
          <p:cNvSpPr/>
          <p:nvPr/>
        </p:nvSpPr>
        <p:spPr>
          <a:xfrm>
            <a:off x="10287000" y="4305300"/>
            <a:ext cx="1791593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55555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developmental history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55555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55555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each intelligence.</a:t>
            </a:r>
            <a:endParaRPr lang="en-US" sz="11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79" y="253603"/>
            <a:ext cx="5266879" cy="491028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66725" y="266700"/>
            <a:ext cx="6946553" cy="8590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383"/>
              </a:lnSpc>
              <a:buNone/>
            </a:pPr>
            <a:r>
              <a:rPr lang="en-US" sz="30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Sternberg's Triarchic Theory</a:t>
            </a:r>
            <a:pPr indent="0" marL="0">
              <a:lnSpc>
                <a:spcPts val="3383"/>
              </a:lnSpc>
              <a:buNone/>
            </a:pPr>
            <a:r>
              <a:rPr lang="en-US" sz="30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3383"/>
              </a:lnSpc>
              <a:buNone/>
            </a:pPr>
            <a:r>
              <a:rPr lang="en-US" sz="30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Successful Intelligence</a:t>
            </a:r>
            <a:endParaRPr lang="en-US" sz="3075" dirty="0"/>
          </a:p>
        </p:txBody>
      </p:sp>
      <p:sp>
        <p:nvSpPr>
          <p:cNvPr id="5" name="Text 1"/>
          <p:cNvSpPr/>
          <p:nvPr/>
        </p:nvSpPr>
        <p:spPr>
          <a:xfrm>
            <a:off x="466725" y="1295400"/>
            <a:ext cx="1316736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 Integrated Model of Cognitive Abilities in Real-Life Contexts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466725" y="2457450"/>
            <a:ext cx="877824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Three Components of Successful Intelligence: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466725" y="1676400"/>
            <a:ext cx="6737003" cy="4799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Psychologist Robert Sternberg developed his Triarchic Theory as a comprehensive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alternative to the traditional concept of intelligence, asserting that genuine success in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life requires the interaction of three distinct types of cognitive ability.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466725" y="2762250"/>
            <a:ext cx="5825430" cy="7999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Analytical Intelligence: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ability to analyse, evaluate, and critique information and situations.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Encompasses the skills measured by traditional intelligence tests.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Essential for solving structured academic and logical problems.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Includes critical thinking and abstract reasoning.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466725" y="3752850"/>
            <a:ext cx="7030343" cy="7999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Creative Intelligence: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ability to engage with novel situations and generate innovative solutions.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Involves thinking outside conventional frameworks and adapting to unfamiliar challenges.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Essential for innovation, invention, and artistic development.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Encompasses cognitive flexibility and originality of thought.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66725" y="4800600"/>
            <a:ext cx="5605463" cy="7999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Intelligence: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ability to apply knowledge in real-world everyday situations.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Also referred to as 'street intelligence' or practical wisdom.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Involves understanding and adapting to social and cultural contexts.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Essential for professional and social success.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66725" y="5791200"/>
            <a:ext cx="6705600" cy="6131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 and Integration: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According to Sternberg, genuine success does not depend on a single type of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intelligence, but rather on the balance and integration of all three types in accordance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08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situational demands and the individual's cultural and social context.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6810375" y="5467350"/>
            <a:ext cx="5563493" cy="7121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might an understanding of Sternberg's theory contribute to the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 more inclusive educational approaches? What are the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challenges in measuring creative and practical intelligence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compared to analytical intelligence?</a:t>
            </a:r>
            <a:endParaRPr lang="en-US" sz="97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65" y="6000750"/>
            <a:ext cx="438894" cy="45258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475" y="2393305"/>
            <a:ext cx="3584377" cy="423133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7" y="3593455"/>
            <a:ext cx="2852886" cy="262651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962025" y="923925"/>
            <a:ext cx="4991100" cy="14973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90"/>
              </a:lnSpc>
              <a:buNone/>
            </a:pPr>
            <a:r>
              <a:rPr lang="en-US" sz="9825" b="1" dirty="0">
                <a:solidFill>
                  <a:srgbClr val="1C535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9825" dirty="0"/>
          </a:p>
        </p:txBody>
      </p:sp>
      <p:sp>
        <p:nvSpPr>
          <p:cNvPr id="7" name="Text 1"/>
          <p:cNvSpPr/>
          <p:nvPr/>
        </p:nvSpPr>
        <p:spPr>
          <a:xfrm>
            <a:off x="4857750" y="981075"/>
            <a:ext cx="16402050" cy="5350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213"/>
              </a:lnSpc>
              <a:buNone/>
            </a:pPr>
            <a:r>
              <a:rPr lang="en-US" sz="3075" b="1" dirty="0">
                <a:solidFill>
                  <a:srgbClr val="1C535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Measuring Intelligence and IQ Tests</a:t>
            </a:r>
            <a:endParaRPr lang="en-US" sz="3075" dirty="0"/>
          </a:p>
        </p:txBody>
      </p:sp>
      <p:sp>
        <p:nvSpPr>
          <p:cNvPr id="8" name="Text 2"/>
          <p:cNvSpPr/>
          <p:nvPr/>
        </p:nvSpPr>
        <p:spPr>
          <a:xfrm>
            <a:off x="6324600" y="1581150"/>
            <a:ext cx="12755880" cy="4045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185"/>
              </a:lnSpc>
              <a:buNone/>
            </a:pPr>
            <a:r>
              <a:rPr lang="en-US" sz="23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Theory to Practical Application</a:t>
            </a:r>
            <a:endParaRPr lang="en-US" sz="2325" dirty="0"/>
          </a:p>
        </p:txBody>
      </p:sp>
      <p:sp>
        <p:nvSpPr>
          <p:cNvPr id="9" name="Text 3"/>
          <p:cNvSpPr/>
          <p:nvPr/>
        </p:nvSpPr>
        <p:spPr>
          <a:xfrm>
            <a:off x="4371975" y="2419350"/>
            <a:ext cx="3600450" cy="25196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5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Focus Areas</a:t>
            </a:r>
            <a:endParaRPr lang="en-US" sz="1575" dirty="0"/>
          </a:p>
        </p:txBody>
      </p:sp>
      <p:sp>
        <p:nvSpPr>
          <p:cNvPr id="10" name="Text 4"/>
          <p:cNvSpPr/>
          <p:nvPr/>
        </p:nvSpPr>
        <p:spPr>
          <a:xfrm>
            <a:off x="4371975" y="3886200"/>
            <a:ext cx="617220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Objectives Preview</a:t>
            </a:r>
            <a:endParaRPr lang="en-US" sz="1500" dirty="0"/>
          </a:p>
        </p:txBody>
      </p:sp>
      <p:sp>
        <p:nvSpPr>
          <p:cNvPr id="11" name="Text 5"/>
          <p:cNvSpPr/>
          <p:nvPr/>
        </p:nvSpPr>
        <p:spPr>
          <a:xfrm>
            <a:off x="4371975" y="4238625"/>
            <a:ext cx="4725293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Understand the evolution of the concepts of mental age and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intelligence quotient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Analyse the normal distribution curve and score distributions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Examine the Wechsler and modern Stanford–Binet scales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Evaluate validity and reliability in psychological measurement</a:t>
            </a:r>
            <a:endParaRPr lang="en-US" sz="1125" dirty="0"/>
          </a:p>
        </p:txBody>
      </p:sp>
      <p:sp>
        <p:nvSpPr>
          <p:cNvPr id="12" name="Text 6"/>
          <p:cNvSpPr/>
          <p:nvPr/>
        </p:nvSpPr>
        <p:spPr>
          <a:xfrm>
            <a:off x="4371975" y="2781300"/>
            <a:ext cx="4630936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Translating abstract theoretical concepts of intelligence into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precise scientific measurement instruments requires a deep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of statistical and psychological foundations.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session explores the developmental journey from Binet's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88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 test to sophisticated contemporary intelligence scales.</a:t>
            </a:r>
            <a:endParaRPr lang="en-US" sz="11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863" y="2619673"/>
            <a:ext cx="4169569" cy="28113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98" y="4704457"/>
            <a:ext cx="5583882" cy="192018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98" y="2770584"/>
            <a:ext cx="5486400" cy="168696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80" y="1220688"/>
            <a:ext cx="5315694" cy="1378446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6671816" y="123825"/>
            <a:ext cx="2680335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Concept of Mental Age and the Traditional Intelligence Quotient</a:t>
            </a:r>
            <a:endParaRPr lang="en-US" sz="2625" dirty="0"/>
          </a:p>
        </p:txBody>
      </p:sp>
      <p:sp>
        <p:nvSpPr>
          <p:cNvPr id="8" name="Text 1"/>
          <p:cNvSpPr/>
          <p:nvPr/>
        </p:nvSpPr>
        <p:spPr>
          <a:xfrm>
            <a:off x="-1471612" y="876300"/>
            <a:ext cx="75438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Applying the Formula to Children: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6562725" y="876300"/>
            <a:ext cx="8686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A23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Historical Development of the Concept:</a:t>
            </a:r>
            <a:endParaRPr lang="en-US" sz="1500" dirty="0"/>
          </a:p>
        </p:txBody>
      </p:sp>
      <p:sp>
        <p:nvSpPr>
          <p:cNvPr id="10" name="Text 3"/>
          <p:cNvSpPr/>
          <p:nvPr/>
        </p:nvSpPr>
        <p:spPr>
          <a:xfrm>
            <a:off x="6562725" y="2286000"/>
            <a:ext cx="5486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A23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Original IQ Formula:</a:t>
            </a:r>
            <a:endParaRPr lang="en-US" sz="1500" dirty="0"/>
          </a:p>
        </p:txBody>
      </p:sp>
      <p:sp>
        <p:nvSpPr>
          <p:cNvPr id="11" name="Text 4"/>
          <p:cNvSpPr/>
          <p:nvPr/>
        </p:nvSpPr>
        <p:spPr>
          <a:xfrm>
            <a:off x="6562725" y="3686175"/>
            <a:ext cx="480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A23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Illustrative Example: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6562725" y="4648200"/>
            <a:ext cx="7315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A23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Logical Critique of the Formula:</a:t>
            </a:r>
            <a:endParaRPr lang="en-US" sz="1500" dirty="0"/>
          </a:p>
        </p:txBody>
      </p:sp>
      <p:sp>
        <p:nvSpPr>
          <p:cNvPr id="13" name="Text 6"/>
          <p:cNvSpPr/>
          <p:nvPr/>
        </p:nvSpPr>
        <p:spPr>
          <a:xfrm>
            <a:off x="6562725" y="5810250"/>
            <a:ext cx="564642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1A237E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Contemporary Solution:</a:t>
            </a:r>
            <a:endParaRPr lang="en-US" sz="1425" dirty="0"/>
          </a:p>
        </p:txBody>
      </p:sp>
      <p:sp>
        <p:nvSpPr>
          <p:cNvPr id="14" name="Text 7"/>
          <p:cNvSpPr/>
          <p:nvPr/>
        </p:nvSpPr>
        <p:spPr>
          <a:xfrm>
            <a:off x="6562725" y="1181100"/>
            <a:ext cx="6108353" cy="9286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Following Binet's pioneering work in developing intelligence tests,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German psychologist William Stern made a decisive contribution to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 measurement by formulating the concept of the 'Intelligence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Quotient' (IQ). Lewis Terman of Stanford University subsequently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adopted and refined this concept in the renowned Stanford-Binet Scale.</a:t>
            </a:r>
            <a:endParaRPr lang="en-US" sz="1125" dirty="0"/>
          </a:p>
        </p:txBody>
      </p:sp>
      <p:sp>
        <p:nvSpPr>
          <p:cNvPr id="15" name="Text 8"/>
          <p:cNvSpPr/>
          <p:nvPr/>
        </p:nvSpPr>
        <p:spPr>
          <a:xfrm>
            <a:off x="6562725" y="2933700"/>
            <a:ext cx="5930205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Where mental age represents the intellectual level achieved by the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 relative to normative age standards, and chronological age is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individual's actual age in years.</a:t>
            </a:r>
            <a:endParaRPr lang="en-US" sz="1125" dirty="0"/>
          </a:p>
        </p:txBody>
      </p:sp>
      <p:sp>
        <p:nvSpPr>
          <p:cNvPr id="16" name="Text 9"/>
          <p:cNvSpPr/>
          <p:nvPr/>
        </p:nvSpPr>
        <p:spPr>
          <a:xfrm>
            <a:off x="6562725" y="3943350"/>
            <a:ext cx="6076950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child aged 8 years who successfully completes intellectual tasks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typically solved by 10-year-olds has a mental age of 10 years, yielding an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IQ of (10 ÷ 8) × 100 = 125.</a:t>
            </a:r>
            <a:endParaRPr lang="en-US" sz="1125" dirty="0"/>
          </a:p>
        </p:txBody>
      </p:sp>
      <p:sp>
        <p:nvSpPr>
          <p:cNvPr id="17" name="Text 10"/>
          <p:cNvSpPr/>
          <p:nvPr/>
        </p:nvSpPr>
        <p:spPr>
          <a:xfrm>
            <a:off x="6562725" y="4924425"/>
            <a:ext cx="6013996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Despite its success with children, this formula encounters serious logical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problems when applied to adults. Is it reasonable that a 40-year-old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performing at the level of a 20-year-old should receive an IQ of 50? This is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untenable, as cognitive abilities stabilise relatively in early adulthood.</a:t>
            </a:r>
            <a:endParaRPr lang="en-US" sz="1125" dirty="0"/>
          </a:p>
        </p:txBody>
      </p:sp>
      <p:sp>
        <p:nvSpPr>
          <p:cNvPr id="18" name="Text 11"/>
          <p:cNvSpPr/>
          <p:nvPr/>
        </p:nvSpPr>
        <p:spPr>
          <a:xfrm>
            <a:off x="6562725" y="6057900"/>
            <a:ext cx="6108353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 this reason, modern intelligence tests employ the 'Deviation IQ', which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compares an individual's performance to that of their age-matched peers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21212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using the normal distribution.</a:t>
            </a:r>
            <a:endParaRPr lang="en-US" sz="11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63" y="1392138"/>
            <a:ext cx="5620494" cy="487590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769" y="5911453"/>
            <a:ext cx="292596" cy="28113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3602846" y="304800"/>
            <a:ext cx="20505420" cy="4420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481"/>
              </a:lnSpc>
              <a:buNone/>
            </a:pPr>
            <a:r>
              <a:rPr lang="en-US" sz="2925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Normal Distribution Curve (The Bell Curve)</a:t>
            </a:r>
            <a:endParaRPr lang="en-US" sz="2925" dirty="0"/>
          </a:p>
        </p:txBody>
      </p:sp>
      <p:sp>
        <p:nvSpPr>
          <p:cNvPr id="6" name="Text 1"/>
          <p:cNvSpPr/>
          <p:nvPr/>
        </p:nvSpPr>
        <p:spPr>
          <a:xfrm>
            <a:off x="-4415329" y="809625"/>
            <a:ext cx="22082760" cy="2934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12"/>
              </a:lnSpc>
              <a:buNone/>
            </a:pPr>
            <a:r>
              <a:rPr lang="en-US" sz="1725" b="1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Statistical Foundation for Understanding the Distribution of Intelligence Scores</a:t>
            </a:r>
            <a:endParaRPr lang="en-US" sz="1725" dirty="0"/>
          </a:p>
        </p:txBody>
      </p:sp>
      <p:sp>
        <p:nvSpPr>
          <p:cNvPr id="7" name="Text 2"/>
          <p:cNvSpPr/>
          <p:nvPr/>
        </p:nvSpPr>
        <p:spPr>
          <a:xfrm>
            <a:off x="409575" y="1352550"/>
            <a:ext cx="4526280" cy="2284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99"/>
              </a:lnSpc>
              <a:buNone/>
            </a:pPr>
            <a:r>
              <a:rPr lang="en-US" sz="165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Statistical Basis:</a:t>
            </a:r>
            <a:endParaRPr lang="en-US" sz="1650" dirty="0"/>
          </a:p>
        </p:txBody>
      </p:sp>
      <p:sp>
        <p:nvSpPr>
          <p:cNvPr id="8" name="Text 3"/>
          <p:cNvSpPr/>
          <p:nvPr/>
        </p:nvSpPr>
        <p:spPr>
          <a:xfrm>
            <a:off x="409575" y="2800350"/>
            <a:ext cx="9601200" cy="2180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7"/>
              </a:lnSpc>
              <a:buNone/>
            </a:pPr>
            <a:r>
              <a:rPr lang="en-US" sz="1575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Characteristics of the Distribution:</a:t>
            </a:r>
            <a:endParaRPr lang="en-US" sz="1575" dirty="0"/>
          </a:p>
        </p:txBody>
      </p:sp>
      <p:sp>
        <p:nvSpPr>
          <p:cNvPr id="9" name="Text 4"/>
          <p:cNvSpPr/>
          <p:nvPr/>
        </p:nvSpPr>
        <p:spPr>
          <a:xfrm>
            <a:off x="409575" y="4467225"/>
            <a:ext cx="5520690" cy="2180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7"/>
              </a:lnSpc>
              <a:buNone/>
            </a:pPr>
            <a:r>
              <a:rPr lang="en-US" sz="1575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Applications:</a:t>
            </a:r>
            <a:endParaRPr lang="en-US" sz="1575" dirty="0"/>
          </a:p>
        </p:txBody>
      </p:sp>
      <p:sp>
        <p:nvSpPr>
          <p:cNvPr id="10" name="Text 5"/>
          <p:cNvSpPr/>
          <p:nvPr/>
        </p:nvSpPr>
        <p:spPr>
          <a:xfrm>
            <a:off x="409575" y="1628775"/>
            <a:ext cx="6171158" cy="96366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normal distribution curve, or 'bell curve', constitutes the statistical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 for understanding how intelligence scores are distributed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across the population. This curve demonstrates that the majority of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 obtain scores close to the mean, with numbers decreasing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progressively as scores deviate from the centre.</a:t>
            </a:r>
            <a:endParaRPr lang="en-US" sz="1275" dirty="0"/>
          </a:p>
        </p:txBody>
      </p:sp>
      <p:sp>
        <p:nvSpPr>
          <p:cNvPr id="11" name="Text 6"/>
          <p:cNvSpPr/>
          <p:nvPr/>
        </p:nvSpPr>
        <p:spPr>
          <a:xfrm>
            <a:off x="409575" y="3067050"/>
            <a:ext cx="6254948" cy="12242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Mean: 100 (central point)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Standard Deviation: 15 points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Perfect symmetry around the mean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68% of the population fall within one standard deviation (85–115)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95% of the population fall within two standard deviations (70–130)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99.7% of the population fall within three standard deviations (55–145)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409575" y="4752975"/>
            <a:ext cx="6024563" cy="10202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⭐ Intellectual Giftedness: Scores above 130 (2% of the population)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⬆️ High Average: 115–129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⚖️ Average: 85–114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⬇️ Low Average: 70–84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2C2C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🧠 Cognitive Impairment: Below 70 (2% of the population)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409575" y="5953125"/>
            <a:ext cx="6024563" cy="7256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Point: How can an understanding of the normal distribution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contribute to a more equitable interpretation of individual differences?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are the potential risks of employing these classifications in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E51A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educational settings?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" y="6439644"/>
            <a:ext cx="329059" cy="34974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0" y="5870377"/>
            <a:ext cx="414486" cy="397669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63" y="1330375"/>
            <a:ext cx="5766792" cy="3970734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1290191" y="304800"/>
            <a:ext cx="1554480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Wechsler Intelligence Scales (WAIS/WISC)</a:t>
            </a:r>
            <a:endParaRPr lang="en-US" sz="2550" dirty="0"/>
          </a:p>
        </p:txBody>
      </p:sp>
      <p:sp>
        <p:nvSpPr>
          <p:cNvPr id="7" name="Text 1"/>
          <p:cNvSpPr/>
          <p:nvPr/>
        </p:nvSpPr>
        <p:spPr>
          <a:xfrm>
            <a:off x="6448425" y="1123950"/>
            <a:ext cx="39433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Historical Introduction</a:t>
            </a:r>
            <a:endParaRPr lang="en-US" sz="1125" dirty="0"/>
          </a:p>
        </p:txBody>
      </p:sp>
      <p:sp>
        <p:nvSpPr>
          <p:cNvPr id="8" name="Text 2"/>
          <p:cNvSpPr/>
          <p:nvPr/>
        </p:nvSpPr>
        <p:spPr>
          <a:xfrm>
            <a:off x="6448425" y="2200275"/>
            <a:ext cx="60007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Structural Framework of the Scales:</a:t>
            </a:r>
            <a:endParaRPr lang="en-US" sz="1125" dirty="0"/>
          </a:p>
        </p:txBody>
      </p:sp>
      <p:sp>
        <p:nvSpPr>
          <p:cNvPr id="9" name="Text 3"/>
          <p:cNvSpPr/>
          <p:nvPr/>
        </p:nvSpPr>
        <p:spPr>
          <a:xfrm>
            <a:off x="6448425" y="3495675"/>
            <a:ext cx="377190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Four Core Indices:</a:t>
            </a:r>
            <a:endParaRPr lang="en-US" sz="1125" dirty="0"/>
          </a:p>
        </p:txBody>
      </p:sp>
      <p:sp>
        <p:nvSpPr>
          <p:cNvPr id="10" name="Text 4"/>
          <p:cNvSpPr/>
          <p:nvPr/>
        </p:nvSpPr>
        <p:spPr>
          <a:xfrm>
            <a:off x="6448425" y="1333500"/>
            <a:ext cx="613975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Psychologist David Wechsler developed a series of the most widely used intelligence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tests globally, representing a revolution in the measurement of cognitive abilities.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Wechsler's primary innovation was the transition from a single intelligence score to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comprehensive analytical profile that reveals an individual's distinct cognitive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 and weaknesses.</a:t>
            </a:r>
            <a:endParaRPr lang="en-US" sz="975" dirty="0"/>
          </a:p>
        </p:txBody>
      </p:sp>
      <p:sp>
        <p:nvSpPr>
          <p:cNvPr id="11" name="Text 5"/>
          <p:cNvSpPr/>
          <p:nvPr/>
        </p:nvSpPr>
        <p:spPr>
          <a:xfrm>
            <a:off x="6448425" y="2409825"/>
            <a:ext cx="7520940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First: WAIS (Wechsler Adult Intelligence Scale)</a:t>
            </a:r>
            <a:endParaRPr lang="en-US" sz="1050" dirty="0"/>
          </a:p>
        </p:txBody>
      </p:sp>
      <p:sp>
        <p:nvSpPr>
          <p:cNvPr id="12" name="Text 6"/>
          <p:cNvSpPr/>
          <p:nvPr/>
        </p:nvSpPr>
        <p:spPr>
          <a:xfrm>
            <a:off x="6448425" y="2619375"/>
            <a:ext cx="537591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Target Age: 16–90 years</a:t>
            </a:r>
            <a:endParaRPr lang="en-US" sz="1275" dirty="0"/>
          </a:p>
        </p:txBody>
      </p:sp>
      <p:sp>
        <p:nvSpPr>
          <p:cNvPr id="13" name="Text 7"/>
          <p:cNvSpPr/>
          <p:nvPr/>
        </p:nvSpPr>
        <p:spPr>
          <a:xfrm>
            <a:off x="6448425" y="2743200"/>
            <a:ext cx="5029200" cy="913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72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Provides a Full Scale IQ alongside four core indices.</a:t>
            </a:r>
            <a:endParaRPr lang="en-US" sz="600" dirty="0"/>
          </a:p>
        </p:txBody>
      </p:sp>
      <p:sp>
        <p:nvSpPr>
          <p:cNvPr id="14" name="Text 8"/>
          <p:cNvSpPr/>
          <p:nvPr/>
        </p:nvSpPr>
        <p:spPr>
          <a:xfrm>
            <a:off x="6448425" y="2933700"/>
            <a:ext cx="817245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Second: WISC (Wechsler Intelligence Scale for Children)</a:t>
            </a:r>
            <a:endParaRPr lang="en-US" sz="975" dirty="0"/>
          </a:p>
        </p:txBody>
      </p:sp>
      <p:sp>
        <p:nvSpPr>
          <p:cNvPr id="15" name="Text 9"/>
          <p:cNvSpPr/>
          <p:nvPr/>
        </p:nvSpPr>
        <p:spPr>
          <a:xfrm>
            <a:off x="6448425" y="3133725"/>
            <a:ext cx="4160520" cy="1599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Target Age: 6–16 years</a:t>
            </a:r>
            <a:endParaRPr lang="en-US" sz="1050" dirty="0"/>
          </a:p>
        </p:txBody>
      </p:sp>
      <p:sp>
        <p:nvSpPr>
          <p:cNvPr id="16" name="Text 10"/>
          <p:cNvSpPr/>
          <p:nvPr/>
        </p:nvSpPr>
        <p:spPr>
          <a:xfrm>
            <a:off x="6448425" y="3267075"/>
            <a:ext cx="9658350" cy="1485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Same analytical structure, adapted for the developmental stage.</a:t>
            </a:r>
            <a:endParaRPr lang="en-US" sz="975" dirty="0"/>
          </a:p>
        </p:txBody>
      </p:sp>
      <p:sp>
        <p:nvSpPr>
          <p:cNvPr id="17" name="Text 11"/>
          <p:cNvSpPr/>
          <p:nvPr/>
        </p:nvSpPr>
        <p:spPr>
          <a:xfrm>
            <a:off x="6448425" y="3695700"/>
            <a:ext cx="6139755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Verbal Comprehension Index (VCI) – Measures the ability to understand and process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verbal information. Includes: Vocabulary, Similarities, General Information.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“In what way are an orange and a banana alike?”</a:t>
            </a:r>
            <a:endParaRPr lang="en-US" sz="975" dirty="0"/>
          </a:p>
        </p:txBody>
      </p:sp>
      <p:sp>
        <p:nvSpPr>
          <p:cNvPr id="18" name="Text 12"/>
          <p:cNvSpPr/>
          <p:nvPr/>
        </p:nvSpPr>
        <p:spPr>
          <a:xfrm>
            <a:off x="6448425" y="4210050"/>
            <a:ext cx="5364361" cy="4116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Perceptual Reasoning Index (PRI) – Measures the ability to solve visual-spatial</a:t>
            </a:r>
            <a:pPr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problems. Includes: Block Design, Picture Completion, Matrix Reasoning.</a:t>
            </a:r>
            <a:pPr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Arranging blocks to replicate a specified pattern.</a:t>
            </a:r>
            <a:endParaRPr lang="en-US" sz="900" dirty="0"/>
          </a:p>
        </p:txBody>
      </p:sp>
      <p:sp>
        <p:nvSpPr>
          <p:cNvPr id="19" name="Text 13"/>
          <p:cNvSpPr/>
          <p:nvPr/>
        </p:nvSpPr>
        <p:spPr>
          <a:xfrm>
            <a:off x="6448425" y="4676775"/>
            <a:ext cx="6129338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Working Memory Index (WMI) – Measures the ability to retain and mentally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manipulate information. Includes: Digit Span, Arithmetic, Letter-Number Sequencing.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“Repeat these digits in reverse: 9-5-3-8.”</a:t>
            </a:r>
            <a:endParaRPr lang="en-US" sz="975" dirty="0"/>
          </a:p>
        </p:txBody>
      </p:sp>
      <p:sp>
        <p:nvSpPr>
          <p:cNvPr id="20" name="Text 14"/>
          <p:cNvSpPr/>
          <p:nvPr/>
        </p:nvSpPr>
        <p:spPr>
          <a:xfrm>
            <a:off x="6448425" y="5143500"/>
            <a:ext cx="5982593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4. Processing Speed Index (PSI) – Measures speed and accuracy in simple cognitive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tasks. Includes: Symbol Search, Coding, Cancellation.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Example: Scanning a page to identify specific symbols as quickly as possible.</a:t>
            </a:r>
            <a:endParaRPr lang="en-US" sz="975" dirty="0"/>
          </a:p>
        </p:txBody>
      </p:sp>
      <p:sp>
        <p:nvSpPr>
          <p:cNvPr id="21" name="Text 15"/>
          <p:cNvSpPr/>
          <p:nvPr/>
        </p:nvSpPr>
        <p:spPr>
          <a:xfrm>
            <a:off x="809625" y="5848350"/>
            <a:ext cx="11630025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can this detailed analysis of cognitive abilities contribute to understanding various learning difficulties?</a:t>
            </a:r>
            <a:pPr algn="ctr" indent="0" marL="0">
              <a:lnSpc>
                <a:spcPts val="126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is the significance of identifying relative strengths and weaknesses rather than relying on a single score?</a:t>
            </a:r>
            <a:endParaRPr lang="en-US" sz="1125" dirty="0"/>
          </a:p>
        </p:txBody>
      </p:sp>
      <p:sp>
        <p:nvSpPr>
          <p:cNvPr id="22" name="Text 16"/>
          <p:cNvSpPr/>
          <p:nvPr/>
        </p:nvSpPr>
        <p:spPr>
          <a:xfrm>
            <a:off x="657225" y="6496050"/>
            <a:ext cx="77724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7878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LOGO</a:t>
            </a:r>
            <a:endParaRPr lang="en-US" sz="1275" dirty="0"/>
          </a:p>
        </p:txBody>
      </p:sp>
      <p:sp>
        <p:nvSpPr>
          <p:cNvPr id="23" name="Text 17"/>
          <p:cNvSpPr/>
          <p:nvPr/>
        </p:nvSpPr>
        <p:spPr>
          <a:xfrm>
            <a:off x="11370915" y="6496050"/>
            <a:ext cx="495300" cy="1238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7878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17</a:t>
            </a:r>
            <a:endParaRPr lang="en-US" sz="97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80" y="2180779"/>
            <a:ext cx="5498455" cy="332601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8" y="1234380"/>
            <a:ext cx="390079" cy="21252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66700"/>
            <a:ext cx="6632228" cy="4000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63414" y="266700"/>
            <a:ext cx="112014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2625" b="1" spc="60" kern="0" dirty="0">
                <a:solidFill>
                  <a:srgbClr val="000000">
                    <a:alpha val="0"/>
                  </a:srgbClr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Modern Stanford–Binet Scales</a:t>
            </a:r>
            <a:endParaRPr lang="en-US" sz="2625" dirty="0"/>
          </a:p>
        </p:txBody>
      </p:sp>
      <p:sp>
        <p:nvSpPr>
          <p:cNvPr id="7" name="Text 1"/>
          <p:cNvSpPr/>
          <p:nvPr/>
        </p:nvSpPr>
        <p:spPr>
          <a:xfrm>
            <a:off x="-382459" y="742950"/>
            <a:ext cx="1368171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Contemporary Developments in Diagnostic Psychometric Assessment</a:t>
            </a:r>
            <a:endParaRPr lang="en-US" sz="1425" dirty="0"/>
          </a:p>
        </p:txBody>
      </p:sp>
      <p:sp>
        <p:nvSpPr>
          <p:cNvPr id="8" name="Text 2"/>
          <p:cNvSpPr/>
          <p:nvPr/>
        </p:nvSpPr>
        <p:spPr>
          <a:xfrm>
            <a:off x="5689729" y="1905000"/>
            <a:ext cx="699516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Five-Factor Cognitive Structure:</a:t>
            </a:r>
            <a:endParaRPr lang="en-US" sz="1275" dirty="0"/>
          </a:p>
        </p:txBody>
      </p:sp>
      <p:sp>
        <p:nvSpPr>
          <p:cNvPr id="9" name="Text 3"/>
          <p:cNvSpPr/>
          <p:nvPr/>
        </p:nvSpPr>
        <p:spPr>
          <a:xfrm>
            <a:off x="1076325" y="1257300"/>
            <a:ext cx="12049125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Core Advantage of SB5: Balanced measurement of verbal and non-verbal abilities, making it suitable for individuals from</a:t>
            </a:r>
            <a:pPr algn="l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diverse cultural and linguistic backgrounds.</a:t>
            </a:r>
            <a:endParaRPr lang="en-US" sz="1200" dirty="0"/>
          </a:p>
        </p:txBody>
      </p:sp>
      <p:sp>
        <p:nvSpPr>
          <p:cNvPr id="10" name="Text 4"/>
          <p:cNvSpPr/>
          <p:nvPr/>
        </p:nvSpPr>
        <p:spPr>
          <a:xfrm>
            <a:off x="409575" y="1943100"/>
            <a:ext cx="822960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Historical and Contemporary Development:</a:t>
            </a:r>
            <a:endParaRPr lang="en-US" sz="1350" dirty="0"/>
          </a:p>
        </p:txBody>
      </p:sp>
      <p:sp>
        <p:nvSpPr>
          <p:cNvPr id="11" name="Text 5"/>
          <p:cNvSpPr/>
          <p:nvPr/>
        </p:nvSpPr>
        <p:spPr>
          <a:xfrm>
            <a:off x="409575" y="5410200"/>
            <a:ext cx="473202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Diagnostic Innovations: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409575" y="2200275"/>
            <a:ext cx="6422678" cy="8765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modern Stanford–Binet scales (Fifth Edition, SB5) represent a radical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evolution from Binet's original test. While retaining the theoretical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foundations of psychometric measurement, they adopt a sophisticated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cognitive model that assesses five core cognitive factors across two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domains (verbal and non-verbal).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409575" y="3209925"/>
            <a:ext cx="6611243" cy="5585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Fluid Reasoning: The ability to solve novel and complex problems using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logical and inductive thinking, independent of previously acquired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knowledge.</a:t>
            </a:r>
            <a:endParaRPr lang="en-US" sz="1275" dirty="0"/>
          </a:p>
        </p:txBody>
      </p:sp>
      <p:sp>
        <p:nvSpPr>
          <p:cNvPr id="14" name="Text 8"/>
          <p:cNvSpPr/>
          <p:nvPr/>
        </p:nvSpPr>
        <p:spPr>
          <a:xfrm>
            <a:off x="409575" y="3771900"/>
            <a:ext cx="6506468" cy="350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Knowledge: Information acquired and stored through prior learning and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experience.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09575" y="4143375"/>
            <a:ext cx="6611243" cy="3723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Quantitative Reasoning: The ability to solve mathematical problems and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engage with numerical concepts.</a:t>
            </a:r>
            <a:endParaRPr lang="en-US" sz="1275" dirty="0"/>
          </a:p>
        </p:txBody>
      </p:sp>
      <p:sp>
        <p:nvSpPr>
          <p:cNvPr id="16" name="Text 10"/>
          <p:cNvSpPr/>
          <p:nvPr/>
        </p:nvSpPr>
        <p:spPr>
          <a:xfrm>
            <a:off x="409575" y="4505325"/>
            <a:ext cx="5804446" cy="3723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Visual-Spatial Processing: The ability to perceive, analyse, and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6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synthesise visual and spatial information.</a:t>
            </a:r>
            <a:endParaRPr lang="en-US" sz="1275" dirty="0"/>
          </a:p>
        </p:txBody>
      </p:sp>
      <p:sp>
        <p:nvSpPr>
          <p:cNvPr id="17" name="Text 11"/>
          <p:cNvSpPr/>
          <p:nvPr/>
        </p:nvSpPr>
        <p:spPr>
          <a:xfrm>
            <a:off x="409575" y="4886325"/>
            <a:ext cx="6464498" cy="350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Working Memory: The ability to retain and mentally process information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over brief periods.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409575" y="5715000"/>
            <a:ext cx="12845355" cy="5259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SB5 is distinguished by an 'adaptive routing' approach, whereby the difficulty level of items is selected based on the examinee's performance,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reducing testing time and enhancing measurement precision. It also provides detailed subscale scores that assist in accurately identifying cognitive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 and weaknesses.</a:t>
            </a:r>
            <a:endParaRPr lang="en-US" sz="1200" dirty="0"/>
          </a:p>
        </p:txBody>
      </p:sp>
      <p:sp>
        <p:nvSpPr>
          <p:cNvPr id="19" name="Text 13"/>
          <p:cNvSpPr/>
          <p:nvPr/>
        </p:nvSpPr>
        <p:spPr>
          <a:xfrm>
            <a:off x="409575" y="6343650"/>
            <a:ext cx="12321480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does the multidimensional assessment of SB5 contribute to a deeper understanding of an individual's cognitive profile compared to a</a:t>
            </a:r>
            <a:pPr algn="l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single IQ score? Discuss the practical implications for psycho-educational diagnosis.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780" y="1673275"/>
            <a:ext cx="3925788" cy="3744367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77" y="5136505"/>
            <a:ext cx="511969" cy="466279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777" y="4059882"/>
            <a:ext cx="511969" cy="46627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200150" y="676275"/>
            <a:ext cx="7973318" cy="11638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583"/>
              </a:lnSpc>
              <a:buNone/>
            </a:pPr>
            <a:r>
              <a:rPr lang="en-US" sz="3525" b="1" dirty="0">
                <a:solidFill>
                  <a:srgbClr val="0B24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Evaluating Intelligence Tests</a:t>
            </a:r>
            <a:pPr indent="0" marL="0">
              <a:lnSpc>
                <a:spcPts val="4583"/>
              </a:lnSpc>
              <a:buNone/>
            </a:pPr>
            <a:r>
              <a:rPr lang="en-US" sz="3525" b="1" dirty="0">
                <a:solidFill>
                  <a:srgbClr val="0B24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4583"/>
              </a:lnSpc>
              <a:buNone/>
            </a:pPr>
            <a:r>
              <a:rPr lang="en-US" sz="3525" b="1" dirty="0">
                <a:solidFill>
                  <a:srgbClr val="0B244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(Validity and Reliability)</a:t>
            </a:r>
            <a:endParaRPr lang="en-US" sz="3525" dirty="0"/>
          </a:p>
        </p:txBody>
      </p:sp>
      <p:sp>
        <p:nvSpPr>
          <p:cNvPr id="7" name="Text 1"/>
          <p:cNvSpPr/>
          <p:nvPr/>
        </p:nvSpPr>
        <p:spPr>
          <a:xfrm>
            <a:off x="1200150" y="742950"/>
            <a:ext cx="3505200" cy="10516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8280"/>
              </a:lnSpc>
              <a:buNone/>
            </a:pPr>
            <a:r>
              <a:rPr lang="en-US" sz="6900" b="1" dirty="0">
                <a:solidFill>
                  <a:srgbClr val="D4AF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6900" dirty="0"/>
          </a:p>
        </p:txBody>
      </p:sp>
      <p:sp>
        <p:nvSpPr>
          <p:cNvPr id="8" name="Text 2"/>
          <p:cNvSpPr/>
          <p:nvPr/>
        </p:nvSpPr>
        <p:spPr>
          <a:xfrm>
            <a:off x="2667000" y="2047875"/>
            <a:ext cx="12355830" cy="3198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19"/>
              </a:lnSpc>
              <a:buNone/>
            </a:pPr>
            <a:r>
              <a:rPr lang="en-US" sz="1725" b="1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Evaluation of Psychometric Instruments</a:t>
            </a:r>
            <a:endParaRPr lang="en-US" sz="1725" dirty="0"/>
          </a:p>
        </p:txBody>
      </p:sp>
      <p:sp>
        <p:nvSpPr>
          <p:cNvPr id="9" name="Text 3"/>
          <p:cNvSpPr/>
          <p:nvPr/>
        </p:nvSpPr>
        <p:spPr>
          <a:xfrm>
            <a:off x="2114550" y="3952875"/>
            <a:ext cx="164592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D4AF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2114550" y="5029200"/>
            <a:ext cx="226314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D4AF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Reliability</a:t>
            </a:r>
            <a:endParaRPr lang="en-US" sz="1350" dirty="0"/>
          </a:p>
        </p:txBody>
      </p:sp>
      <p:sp>
        <p:nvSpPr>
          <p:cNvPr id="11" name="Text 5"/>
          <p:cNvSpPr/>
          <p:nvPr/>
        </p:nvSpPr>
        <p:spPr>
          <a:xfrm>
            <a:off x="1323975" y="2514600"/>
            <a:ext cx="7051328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session represents a critical turning point in our understanding of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intelligence tests, as we transition from merely recognising these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instruments to evaluating them critically and scientifically. We will explore the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fundamental criteria that determine the quality of any psychological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measurement tool, with a focus on two pivotal concepts: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1323975" y="5981700"/>
            <a:ext cx="7093148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will also examine fundamental challenges such as cultural bias and environmental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factors that may compromise the fairness and validity of measurement.</a:t>
            </a:r>
            <a:endParaRPr lang="en-US" sz="1200" dirty="0"/>
          </a:p>
        </p:txBody>
      </p:sp>
      <p:sp>
        <p:nvSpPr>
          <p:cNvPr id="13" name="Text 7"/>
          <p:cNvSpPr/>
          <p:nvPr/>
        </p:nvSpPr>
        <p:spPr>
          <a:xfrm>
            <a:off x="2114550" y="4257675"/>
            <a:ext cx="6024563" cy="350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ability of a test to measure what it purports to measure. Do intelligence</a:t>
            </a:r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tests genuinely measure intelligence, or something else entirely?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2114550" y="5324475"/>
            <a:ext cx="5657850" cy="350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stability and consistency of measurement across time and varying</a:t>
            </a:r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80"/>
              </a:lnSpc>
              <a:buNone/>
            </a:pPr>
            <a:r>
              <a:rPr lang="en-US" sz="1200" dirty="0">
                <a:solidFill>
                  <a:srgbClr val="0B244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conditions. Can the results of these tests be relied upon?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157" y="4841677"/>
            <a:ext cx="780157" cy="75426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596" y="4903440"/>
            <a:ext cx="914400" cy="65142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65" y="4855369"/>
            <a:ext cx="804565" cy="733723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377" y="1762423"/>
            <a:ext cx="438894" cy="329059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3151302" y="466725"/>
            <a:ext cx="6240780" cy="500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38"/>
              </a:lnSpc>
              <a:buNone/>
            </a:pPr>
            <a:r>
              <a:rPr lang="en-US" sz="3150" b="1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Unit Overview</a:t>
            </a:r>
            <a:endParaRPr lang="en-US" sz="3150" dirty="0"/>
          </a:p>
        </p:txBody>
      </p:sp>
      <p:sp>
        <p:nvSpPr>
          <p:cNvPr id="8" name="Text 1"/>
          <p:cNvSpPr/>
          <p:nvPr/>
        </p:nvSpPr>
        <p:spPr>
          <a:xfrm>
            <a:off x="535766" y="1085850"/>
            <a:ext cx="11761470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26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Exploring the Dimensions of Human Distinctiveness</a:t>
            </a:r>
            <a:endParaRPr lang="en-US" sz="1575" dirty="0"/>
          </a:p>
        </p:txBody>
      </p:sp>
      <p:sp>
        <p:nvSpPr>
          <p:cNvPr id="9" name="Text 2"/>
          <p:cNvSpPr/>
          <p:nvPr/>
        </p:nvSpPr>
        <p:spPr>
          <a:xfrm>
            <a:off x="2362200" y="5095875"/>
            <a:ext cx="274320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2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</a:t>
            </a:r>
            <a:endParaRPr lang="en-US" sz="1500" dirty="0"/>
          </a:p>
        </p:txBody>
      </p:sp>
      <p:sp>
        <p:nvSpPr>
          <p:cNvPr id="10" name="Text 3"/>
          <p:cNvSpPr/>
          <p:nvPr/>
        </p:nvSpPr>
        <p:spPr>
          <a:xfrm>
            <a:off x="5867400" y="5095875"/>
            <a:ext cx="2640330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6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</a:t>
            </a:r>
            <a:endParaRPr lang="en-US" sz="1575" dirty="0"/>
          </a:p>
        </p:txBody>
      </p:sp>
      <p:sp>
        <p:nvSpPr>
          <p:cNvPr id="11" name="Text 4"/>
          <p:cNvSpPr/>
          <p:nvPr/>
        </p:nvSpPr>
        <p:spPr>
          <a:xfrm>
            <a:off x="9305925" y="5095875"/>
            <a:ext cx="2640330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26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Criminology</a:t>
            </a:r>
            <a:endParaRPr lang="en-US" sz="1575" dirty="0"/>
          </a:p>
        </p:txBody>
      </p:sp>
      <p:sp>
        <p:nvSpPr>
          <p:cNvPr id="12" name="Text 5"/>
          <p:cNvSpPr/>
          <p:nvPr/>
        </p:nvSpPr>
        <p:spPr>
          <a:xfrm>
            <a:off x="771525" y="1666875"/>
            <a:ext cx="5909221" cy="1737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unit invites you on a profound journey of exploration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into what makes every human being a unique and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distinctive entity. We examine two central constructs in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psychology — intelligence and personality — analysing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psychologists define and measure them, and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revisiting the classical debates that have shaped this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field, such as the enduring 'Nature versus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Nurture' controversy.</a:t>
            </a:r>
            <a:endParaRPr lang="en-US" sz="1425" dirty="0"/>
          </a:p>
        </p:txBody>
      </p:sp>
      <p:sp>
        <p:nvSpPr>
          <p:cNvPr id="13" name="Text 6"/>
          <p:cNvSpPr/>
          <p:nvPr/>
        </p:nvSpPr>
        <p:spPr>
          <a:xfrm>
            <a:off x="6686550" y="2038350"/>
            <a:ext cx="5071021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By the end of this unit, you will be able to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critically evaluate psychological theories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apply them to complex human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behaviours — from everyday actions to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9F6B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extreme criminal conduct.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771525" y="3962400"/>
            <a:ext cx="12206288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unit transcends purely theoretical perspectives to connect this understanding with a vital and contemporary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application: forensic psychology.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228600" y="6000750"/>
            <a:ext cx="12939713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 will apply our understanding of individual differences to analyse the motivations behind criminal behaviour, examine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2828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law enforcement agencies investigate complex cases, and explore what can be done to treat and rehabilitate offenders.</a:t>
            </a:r>
            <a:endParaRPr lang="en-US" sz="14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980" y="1083469"/>
            <a:ext cx="3998863" cy="331231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57" y="3957042"/>
            <a:ext cx="633859" cy="637729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53" y="1645890"/>
            <a:ext cx="646063" cy="630882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8600" y="190500"/>
            <a:ext cx="195453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Criteria for a Good Test: Standardisation and Consistency</a:t>
            </a:r>
            <a:endParaRPr lang="en-US" sz="2250" dirty="0"/>
          </a:p>
        </p:txBody>
      </p:sp>
      <p:sp>
        <p:nvSpPr>
          <p:cNvPr id="7" name="Text 1"/>
          <p:cNvSpPr/>
          <p:nvPr/>
        </p:nvSpPr>
        <p:spPr>
          <a:xfrm>
            <a:off x="8655368" y="1905000"/>
            <a:ext cx="192024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Validity</a:t>
            </a:r>
            <a:endParaRPr lang="en-US" sz="1575" dirty="0"/>
          </a:p>
        </p:txBody>
      </p:sp>
      <p:sp>
        <p:nvSpPr>
          <p:cNvPr id="8" name="Text 2"/>
          <p:cNvSpPr/>
          <p:nvPr/>
        </p:nvSpPr>
        <p:spPr>
          <a:xfrm>
            <a:off x="8380065" y="2867025"/>
            <a:ext cx="2514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Reliability</a:t>
            </a:r>
            <a:endParaRPr lang="en-US" sz="1500" dirty="0"/>
          </a:p>
        </p:txBody>
      </p:sp>
      <p:sp>
        <p:nvSpPr>
          <p:cNvPr id="9" name="Text 3"/>
          <p:cNvSpPr/>
          <p:nvPr/>
        </p:nvSpPr>
        <p:spPr>
          <a:xfrm>
            <a:off x="7956203" y="3829050"/>
            <a:ext cx="3429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Standardisation</a:t>
            </a:r>
            <a:endParaRPr lang="en-US" sz="1500" dirty="0"/>
          </a:p>
        </p:txBody>
      </p:sp>
      <p:sp>
        <p:nvSpPr>
          <p:cNvPr id="10" name="Text 4"/>
          <p:cNvSpPr/>
          <p:nvPr/>
        </p:nvSpPr>
        <p:spPr>
          <a:xfrm>
            <a:off x="1266825" y="1666875"/>
            <a:ext cx="30861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43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Standardisation</a:t>
            </a:r>
            <a:endParaRPr lang="en-US" sz="1350" dirty="0"/>
          </a:p>
        </p:txBody>
      </p:sp>
      <p:sp>
        <p:nvSpPr>
          <p:cNvPr id="11" name="Text 5"/>
          <p:cNvSpPr/>
          <p:nvPr/>
        </p:nvSpPr>
        <p:spPr>
          <a:xfrm>
            <a:off x="1266825" y="3914775"/>
            <a:ext cx="22631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43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Reliability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7543800" y="4638675"/>
            <a:ext cx="678942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43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Relationship Between Criteria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466725" y="6057900"/>
            <a:ext cx="264033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75"/>
              </a:lnSpc>
              <a:buNone/>
            </a:pPr>
            <a:r>
              <a:rPr lang="en-US" sz="1575" b="1" dirty="0">
                <a:solidFill>
                  <a:srgbClr val="1A437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Discussion:</a:t>
            </a:r>
            <a:endParaRPr lang="en-US" sz="1575" dirty="0"/>
          </a:p>
        </p:txBody>
      </p:sp>
      <p:sp>
        <p:nvSpPr>
          <p:cNvPr id="14" name="Text 8"/>
          <p:cNvSpPr/>
          <p:nvPr/>
        </p:nvSpPr>
        <p:spPr>
          <a:xfrm>
            <a:off x="371475" y="990600"/>
            <a:ext cx="9985028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 any psychological test to be scientifically and practically useful, it must satisfy rigorous quality criteria that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ensure the accuracy of results and their reliability for informing important decisions.</a:t>
            </a:r>
            <a:endParaRPr lang="en-US" sz="1275" dirty="0"/>
          </a:p>
        </p:txBody>
      </p:sp>
      <p:sp>
        <p:nvSpPr>
          <p:cNvPr id="15" name="Text 9"/>
          <p:cNvSpPr/>
          <p:nvPr/>
        </p:nvSpPr>
        <p:spPr>
          <a:xfrm>
            <a:off x="1266825" y="1943100"/>
            <a:ext cx="6778823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Refers to the establishment of uniform procedures for administering the test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recording results. This criterion encompasses two essential elements: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1266825" y="4191000"/>
            <a:ext cx="6621661" cy="5344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Reflects the degree of consistency in test results across different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measurement occasions. Reliability is assessed through several principal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methods:</a:t>
            </a:r>
            <a:endParaRPr lang="en-US" sz="1275" dirty="0"/>
          </a:p>
        </p:txBody>
      </p:sp>
      <p:sp>
        <p:nvSpPr>
          <p:cNvPr id="17" name="Text 11"/>
          <p:cNvSpPr/>
          <p:nvPr/>
        </p:nvSpPr>
        <p:spPr>
          <a:xfrm>
            <a:off x="7543800" y="4924425"/>
            <a:ext cx="4924425" cy="6703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 is important to understand that a test may be reliable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without being valid; however, it cannot be valid without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 being reliable. Reliability is a necessary but not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sufficient condition for validity.</a:t>
            </a:r>
            <a:endParaRPr lang="en-US" sz="1200" dirty="0"/>
          </a:p>
        </p:txBody>
      </p:sp>
      <p:sp>
        <p:nvSpPr>
          <p:cNvPr id="18" name="Text 12"/>
          <p:cNvSpPr/>
          <p:nvPr/>
        </p:nvSpPr>
        <p:spPr>
          <a:xfrm>
            <a:off x="466725" y="6315075"/>
            <a:ext cx="12384286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might inadequate standardisation compromise the reliability of a test? What environmental and procedural factors may threaten the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consistency of results?</a:t>
            </a:r>
            <a:endParaRPr lang="en-US" sz="1275" dirty="0"/>
          </a:p>
        </p:txBody>
      </p:sp>
      <p:sp>
        <p:nvSpPr>
          <p:cNvPr id="19" name="Text 13"/>
          <p:cNvSpPr/>
          <p:nvPr/>
        </p:nvSpPr>
        <p:spPr>
          <a:xfrm>
            <a:off x="1295400" y="2486025"/>
            <a:ext cx="6799808" cy="377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First, standardising administration procedures so that all examinees are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subjected to identical conditions, instructions, and time allocations.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1295400" y="3048000"/>
            <a:ext cx="6862763" cy="5344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Second, establishing normative reference data by administering the test to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large and representative sample of the target population, thereby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providing a reliable benchmark for interpreting individual scores.</a:t>
            </a:r>
            <a:endParaRPr lang="en-US" sz="1275" dirty="0"/>
          </a:p>
        </p:txBody>
      </p:sp>
      <p:sp>
        <p:nvSpPr>
          <p:cNvPr id="21" name="Text 15"/>
          <p:cNvSpPr/>
          <p:nvPr/>
        </p:nvSpPr>
        <p:spPr>
          <a:xfrm>
            <a:off x="1295400" y="4810125"/>
            <a:ext cx="6579840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Test-retest reliability (the same individual obtaining similar scores upon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re-administration after an appropriate interval).</a:t>
            </a:r>
            <a:endParaRPr lang="en-US" sz="1275" dirty="0"/>
          </a:p>
        </p:txBody>
      </p:sp>
      <p:sp>
        <p:nvSpPr>
          <p:cNvPr id="22" name="Text 16"/>
          <p:cNvSpPr/>
          <p:nvPr/>
        </p:nvSpPr>
        <p:spPr>
          <a:xfrm>
            <a:off x="1295400" y="5143500"/>
            <a:ext cx="13018770" cy="1781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Internal consistency (the coherence of items within a single test).</a:t>
            </a:r>
            <a:endParaRPr lang="en-US" sz="1275" dirty="0"/>
          </a:p>
        </p:txBody>
      </p:sp>
      <p:sp>
        <p:nvSpPr>
          <p:cNvPr id="23" name="Text 17"/>
          <p:cNvSpPr/>
          <p:nvPr/>
        </p:nvSpPr>
        <p:spPr>
          <a:xfrm>
            <a:off x="1295400" y="5334000"/>
            <a:ext cx="6359723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Inter-rater reliability (agreement between different raters on the same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responses).</a:t>
            </a:r>
            <a:endParaRPr lang="en-US" sz="127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67" y="5836146"/>
            <a:ext cx="536377" cy="53488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467" y="4889748"/>
            <a:ext cx="536377" cy="534888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855" y="4142184"/>
            <a:ext cx="609600" cy="57596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92" y="3346698"/>
            <a:ext cx="646063" cy="624036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0596" y="1920180"/>
            <a:ext cx="731490" cy="864096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2893963"/>
            <a:ext cx="255984" cy="27429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00" y="2221855"/>
            <a:ext cx="255984" cy="274290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365" y="2187625"/>
            <a:ext cx="1292275" cy="102170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988" y="5500092"/>
            <a:ext cx="1024086" cy="822871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894" y="4245025"/>
            <a:ext cx="1231255" cy="809179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671" y="3086100"/>
            <a:ext cx="1414165" cy="754261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969" y="1885950"/>
            <a:ext cx="1060698" cy="822871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-3092782" y="228600"/>
            <a:ext cx="19213830" cy="42951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83"/>
              </a:lnSpc>
              <a:buNone/>
            </a:pPr>
            <a:r>
              <a:rPr lang="en-US" sz="30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Analysing Predictive and Content Validity</a:t>
            </a:r>
            <a:endParaRPr lang="en-US" sz="3075" dirty="0"/>
          </a:p>
        </p:txBody>
      </p:sp>
      <p:sp>
        <p:nvSpPr>
          <p:cNvPr id="16" name="Text 1"/>
          <p:cNvSpPr/>
          <p:nvPr/>
        </p:nvSpPr>
        <p:spPr>
          <a:xfrm>
            <a:off x="-2805142" y="733425"/>
            <a:ext cx="18722340" cy="3219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35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Intelligence Tests Measure What We Actually Need to Measure?</a:t>
            </a:r>
            <a:endParaRPr lang="en-US" sz="1950" dirty="0"/>
          </a:p>
        </p:txBody>
      </p:sp>
      <p:sp>
        <p:nvSpPr>
          <p:cNvPr id="17" name="Text 2"/>
          <p:cNvSpPr/>
          <p:nvPr/>
        </p:nvSpPr>
        <p:spPr>
          <a:xfrm>
            <a:off x="-2499420" y="1485900"/>
            <a:ext cx="117157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 One: Predictive Validity — Strengths</a:t>
            </a:r>
            <a:endParaRPr lang="en-US" sz="1875" dirty="0"/>
          </a:p>
        </p:txBody>
      </p:sp>
      <p:sp>
        <p:nvSpPr>
          <p:cNvPr id="18" name="Text 3"/>
          <p:cNvSpPr/>
          <p:nvPr/>
        </p:nvSpPr>
        <p:spPr>
          <a:xfrm>
            <a:off x="1803499" y="1485900"/>
            <a:ext cx="1514475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 Two: Critique of Content Validity — Narrow Focus</a:t>
            </a:r>
            <a:endParaRPr lang="en-US" sz="1875" dirty="0"/>
          </a:p>
        </p:txBody>
      </p:sp>
      <p:sp>
        <p:nvSpPr>
          <p:cNvPr id="19" name="Text 4"/>
          <p:cNvSpPr/>
          <p:nvPr/>
        </p:nvSpPr>
        <p:spPr>
          <a:xfrm>
            <a:off x="409575" y="2695575"/>
            <a:ext cx="3040380" cy="1866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7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Predictive Validity</a:t>
            </a:r>
            <a:endParaRPr lang="en-US" sz="1050" dirty="0"/>
          </a:p>
        </p:txBody>
      </p:sp>
      <p:sp>
        <p:nvSpPr>
          <p:cNvPr id="20" name="Text 5"/>
          <p:cNvSpPr/>
          <p:nvPr/>
        </p:nvSpPr>
        <p:spPr>
          <a:xfrm>
            <a:off x="1933575" y="1924050"/>
            <a:ext cx="414903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Decades of scientific research demonstrate that IQ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tests possess impressive predictive power across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several vital domains:</a:t>
            </a:r>
            <a:endParaRPr lang="en-US" sz="1125" dirty="0"/>
          </a:p>
        </p:txBody>
      </p:sp>
      <p:sp>
        <p:nvSpPr>
          <p:cNvPr id="21" name="Text 6"/>
          <p:cNvSpPr/>
          <p:nvPr/>
        </p:nvSpPr>
        <p:spPr>
          <a:xfrm>
            <a:off x="1933575" y="2790825"/>
            <a:ext cx="45053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Performance: IQ scores are among the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strongest individual predictors of scholastic and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university success, with correlation coefficients ranging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from 0.50 to 0.70 (with academic grades). This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 surpasses most other indicators, including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socioeconomic status.</a:t>
            </a:r>
            <a:endParaRPr lang="en-US" sz="1125" dirty="0"/>
          </a:p>
        </p:txBody>
      </p:sp>
      <p:sp>
        <p:nvSpPr>
          <p:cNvPr id="22" name="Text 7"/>
          <p:cNvSpPr/>
          <p:nvPr/>
        </p:nvSpPr>
        <p:spPr>
          <a:xfrm>
            <a:off x="1933575" y="4200525"/>
            <a:ext cx="4536728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Occupational Performance: In cognitively complex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occupations (medicine, engineering, law), IQ is a better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predictor of success than personal interviews or prior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experience. Correlations reach 0.60 in high-complexity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professions.</a:t>
            </a:r>
            <a:endParaRPr lang="en-US" sz="1125" dirty="0"/>
          </a:p>
        </p:txBody>
      </p:sp>
      <p:sp>
        <p:nvSpPr>
          <p:cNvPr id="23" name="Text 8"/>
          <p:cNvSpPr/>
          <p:nvPr/>
        </p:nvSpPr>
        <p:spPr>
          <a:xfrm>
            <a:off x="962025" y="5543550"/>
            <a:ext cx="5416748" cy="108570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Life Outcomes: Higher IQ scores are associated with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greater longevity, higher income, and better health —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possibly because they facilitate the comprehension of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health information and the making of better life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decisions.</a:t>
            </a:r>
            <a:endParaRPr lang="en-US" sz="1425" dirty="0"/>
          </a:p>
        </p:txBody>
      </p:sp>
      <p:sp>
        <p:nvSpPr>
          <p:cNvPr id="24" name="Text 9"/>
          <p:cNvSpPr/>
          <p:nvPr/>
        </p:nvSpPr>
        <p:spPr>
          <a:xfrm>
            <a:off x="10953750" y="2857500"/>
            <a:ext cx="848618" cy="262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35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Content</a:t>
            </a:r>
            <a:pPr algn="ctr" indent="0" marL="0">
              <a:lnSpc>
                <a:spcPts val="1035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035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</a:t>
            </a:r>
            <a:endParaRPr lang="en-US" sz="900" dirty="0"/>
          </a:p>
        </p:txBody>
      </p:sp>
      <p:sp>
        <p:nvSpPr>
          <p:cNvPr id="25" name="Text 10"/>
          <p:cNvSpPr/>
          <p:nvPr/>
        </p:nvSpPr>
        <p:spPr>
          <a:xfrm>
            <a:off x="6562725" y="1924050"/>
            <a:ext cx="4683323" cy="3467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Despite their predictive power, the content of IQ tests faces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fundamental criticisms:</a:t>
            </a:r>
            <a:endParaRPr lang="en-US" sz="1050" dirty="0"/>
          </a:p>
        </p:txBody>
      </p:sp>
      <p:sp>
        <p:nvSpPr>
          <p:cNvPr id="26" name="Text 11"/>
          <p:cNvSpPr/>
          <p:nvPr/>
        </p:nvSpPr>
        <p:spPr>
          <a:xfrm>
            <a:off x="6562725" y="2457450"/>
            <a:ext cx="555278" cy="1884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9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</a:t>
            </a:r>
            <a:pPr algn="ctr" indent="0" marL="0">
              <a:lnSpc>
                <a:spcPts val="49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49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</a:t>
            </a:r>
            <a:pPr algn="ctr" indent="0" marL="0">
              <a:lnSpc>
                <a:spcPts val="49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495"/>
              </a:lnSpc>
              <a:buNone/>
            </a:pPr>
            <a:r>
              <a:rPr lang="en-US" sz="4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Intelligence</a:t>
            </a:r>
            <a:endParaRPr lang="en-US" sz="450" dirty="0"/>
          </a:p>
        </p:txBody>
      </p:sp>
      <p:sp>
        <p:nvSpPr>
          <p:cNvPr id="27" name="Text 12"/>
          <p:cNvSpPr/>
          <p:nvPr/>
        </p:nvSpPr>
        <p:spPr>
          <a:xfrm>
            <a:off x="7172325" y="3352800"/>
            <a:ext cx="5437733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Cognitive Neglect: Tests focus on abstract reasoning and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linguistic processing, neglecting vital capacities such as creativity,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intelligence, and practical wisdom — as emphasised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by Sternberg and Gardner.</a:t>
            </a:r>
            <a:endParaRPr lang="en-US" sz="1125" dirty="0"/>
          </a:p>
        </p:txBody>
      </p:sp>
      <p:sp>
        <p:nvSpPr>
          <p:cNvPr id="28" name="Text 13"/>
          <p:cNvSpPr/>
          <p:nvPr/>
        </p:nvSpPr>
        <p:spPr>
          <a:xfrm>
            <a:off x="7172325" y="4143375"/>
            <a:ext cx="5291138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Bias: Test content may reflect a specific cultural and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background, compromising the fairness of assessment for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culturally diverse groups.</a:t>
            </a:r>
            <a:endParaRPr lang="en-US" sz="1125" dirty="0"/>
          </a:p>
        </p:txBody>
      </p:sp>
      <p:sp>
        <p:nvSpPr>
          <p:cNvPr id="29" name="Text 14"/>
          <p:cNvSpPr/>
          <p:nvPr/>
        </p:nvSpPr>
        <p:spPr>
          <a:xfrm>
            <a:off x="7172325" y="4800600"/>
            <a:ext cx="5332958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Oversimplification: They reduce complex human intelligence to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single numerical score, whereas reality points to an enormous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diversity of cognitive abilities and their complex interactions.</a:t>
            </a:r>
            <a:endParaRPr lang="en-US" sz="1125" dirty="0"/>
          </a:p>
        </p:txBody>
      </p:sp>
      <p:sp>
        <p:nvSpPr>
          <p:cNvPr id="30" name="Text 15"/>
          <p:cNvSpPr/>
          <p:nvPr/>
        </p:nvSpPr>
        <p:spPr>
          <a:xfrm>
            <a:off x="7172325" y="5676900"/>
            <a:ext cx="5071021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If IQ tests powerfully predict academic and occupational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success, does this justify the narrowness of their content? Or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do we require broader assessment instruments capable of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capturing the true complexity of human intelligence?</a:t>
            </a:r>
            <a:endParaRPr lang="en-US" sz="1125" dirty="0"/>
          </a:p>
        </p:txBody>
      </p:sp>
      <p:sp>
        <p:nvSpPr>
          <p:cNvPr id="31" name="Text 16"/>
          <p:cNvSpPr/>
          <p:nvPr/>
        </p:nvSpPr>
        <p:spPr>
          <a:xfrm>
            <a:off x="8886825" y="2209800"/>
            <a:ext cx="18335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Intelligence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(self-understanding, relationships)</a:t>
            </a:r>
            <a:endParaRPr lang="en-US" sz="750" dirty="0"/>
          </a:p>
        </p:txBody>
      </p:sp>
      <p:sp>
        <p:nvSpPr>
          <p:cNvPr id="32" name="Text 17"/>
          <p:cNvSpPr/>
          <p:nvPr/>
        </p:nvSpPr>
        <p:spPr>
          <a:xfrm>
            <a:off x="8886825" y="2619375"/>
            <a:ext cx="1676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Creative Intelligence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(divergent thinking, innovation)</a:t>
            </a:r>
            <a:endParaRPr lang="en-US" sz="750" dirty="0"/>
          </a:p>
        </p:txBody>
      </p:sp>
      <p:sp>
        <p:nvSpPr>
          <p:cNvPr id="33" name="Text 18"/>
          <p:cNvSpPr/>
          <p:nvPr/>
        </p:nvSpPr>
        <p:spPr>
          <a:xfrm>
            <a:off x="8886825" y="3019425"/>
            <a:ext cx="212690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Wisdom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(real-world problem-solving, adaptation)</a:t>
            </a:r>
            <a:endParaRPr lang="en-US" sz="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855" y="1268611"/>
            <a:ext cx="5474196" cy="336723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82" y="5068044"/>
            <a:ext cx="316855" cy="30852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882" y="4683919"/>
            <a:ext cx="316855" cy="281136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882" y="4272409"/>
            <a:ext cx="316855" cy="315367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882" y="3895279"/>
            <a:ext cx="316855" cy="260598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90550" y="304800"/>
            <a:ext cx="256032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Controversy of Cultural Bias in Intelligence Testing</a:t>
            </a:r>
            <a:endParaRPr lang="en-US" sz="3000" dirty="0"/>
          </a:p>
        </p:txBody>
      </p:sp>
      <p:sp>
        <p:nvSpPr>
          <p:cNvPr id="9" name="Text 1"/>
          <p:cNvSpPr/>
          <p:nvPr/>
        </p:nvSpPr>
        <p:spPr>
          <a:xfrm>
            <a:off x="1829276" y="2171700"/>
            <a:ext cx="585216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Technical Definition of Bias</a:t>
            </a:r>
            <a:endParaRPr lang="en-US" sz="1200" dirty="0"/>
          </a:p>
        </p:txBody>
      </p:sp>
      <p:sp>
        <p:nvSpPr>
          <p:cNvPr id="10" name="Text 2"/>
          <p:cNvSpPr/>
          <p:nvPr/>
        </p:nvSpPr>
        <p:spPr>
          <a:xfrm>
            <a:off x="2471231" y="5600700"/>
            <a:ext cx="452628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Empirical Evidence</a:t>
            </a:r>
            <a:endParaRPr lang="en-US" sz="1650" dirty="0"/>
          </a:p>
        </p:txBody>
      </p:sp>
      <p:sp>
        <p:nvSpPr>
          <p:cNvPr id="11" name="Text 3"/>
          <p:cNvSpPr/>
          <p:nvPr/>
        </p:nvSpPr>
        <p:spPr>
          <a:xfrm>
            <a:off x="1743551" y="3571875"/>
            <a:ext cx="602361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Manifestations of Cultural Bias</a:t>
            </a:r>
            <a:endParaRPr lang="en-US" sz="1275" dirty="0"/>
          </a:p>
        </p:txBody>
      </p:sp>
      <p:sp>
        <p:nvSpPr>
          <p:cNvPr id="12" name="Text 4"/>
          <p:cNvSpPr/>
          <p:nvPr/>
        </p:nvSpPr>
        <p:spPr>
          <a:xfrm>
            <a:off x="8787676" y="5791200"/>
            <a:ext cx="330327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</a:t>
            </a:r>
            <a:endParaRPr lang="en-US" sz="1275" dirty="0"/>
          </a:p>
        </p:txBody>
      </p:sp>
      <p:sp>
        <p:nvSpPr>
          <p:cNvPr id="13" name="Text 5"/>
          <p:cNvSpPr/>
          <p:nvPr/>
        </p:nvSpPr>
        <p:spPr>
          <a:xfrm>
            <a:off x="6686550" y="4895850"/>
            <a:ext cx="5867400" cy="26193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31"/>
              </a:lnSpc>
              <a:buNone/>
            </a:pPr>
            <a:r>
              <a:rPr lang="en-US" sz="825" b="1" dirty="0">
                <a:solidFill>
                  <a:srgbClr val="FFFAC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Fairness versus Technical Bias: A test may be technically unbiased yet socially</a:t>
            </a:r>
            <a:pPr algn="ctr" indent="0" marL="0">
              <a:lnSpc>
                <a:spcPts val="1031"/>
              </a:lnSpc>
              <a:buNone/>
            </a:pPr>
            <a:r>
              <a:rPr lang="en-US" sz="825" b="1" dirty="0">
                <a:solidFill>
                  <a:srgbClr val="FFFAC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31"/>
              </a:lnSpc>
              <a:buNone/>
            </a:pPr>
            <a:r>
              <a:rPr lang="en-US" sz="825" b="1" dirty="0">
                <a:solidFill>
                  <a:srgbClr val="FFFAC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inequitable if groups face differential educational and environmental opportunities.</a:t>
            </a:r>
            <a:endParaRPr lang="en-US" sz="825" dirty="0"/>
          </a:p>
        </p:txBody>
      </p:sp>
      <p:sp>
        <p:nvSpPr>
          <p:cNvPr id="14" name="Text 6"/>
          <p:cNvSpPr/>
          <p:nvPr/>
        </p:nvSpPr>
        <p:spPr>
          <a:xfrm>
            <a:off x="6686550" y="6000750"/>
            <a:ext cx="5794028" cy="3772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intelligence tests be developed to be more culturally fair without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sacrificing scientific validity? What is the ethical responsibility of educational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institutions in interpreting and applying the results of such tests?</a:t>
            </a:r>
            <a:endParaRPr lang="en-US" sz="900" dirty="0"/>
          </a:p>
        </p:txBody>
      </p:sp>
      <p:sp>
        <p:nvSpPr>
          <p:cNvPr id="15" name="Text 7"/>
          <p:cNvSpPr/>
          <p:nvPr/>
        </p:nvSpPr>
        <p:spPr>
          <a:xfrm>
            <a:off x="714375" y="1219200"/>
            <a:ext cx="597217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 tests have generated widespread controversy regarding their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fairness across different cultures. This debate centres on a fundamental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question: do these tests measure innate intelligence, or do they reflect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and social bias?</a:t>
            </a:r>
            <a:endParaRPr lang="en-US" sz="975" dirty="0"/>
          </a:p>
        </p:txBody>
      </p:sp>
      <p:sp>
        <p:nvSpPr>
          <p:cNvPr id="16" name="Text 8"/>
          <p:cNvSpPr/>
          <p:nvPr/>
        </p:nvSpPr>
        <p:spPr>
          <a:xfrm>
            <a:off x="466725" y="2476500"/>
            <a:ext cx="619214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psychometrics, a test is technically considered "biased" when it predicts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outcomes with differing accuracy for different groups. By this narrow definition,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most modern intelligence tests are not technically biased – they predict academic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5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performance with comparable effectiveness across different ethnic groups.</a:t>
            </a:r>
            <a:endParaRPr lang="en-US" sz="900" dirty="0"/>
          </a:p>
        </p:txBody>
      </p:sp>
      <p:sp>
        <p:nvSpPr>
          <p:cNvPr id="17" name="Text 9"/>
          <p:cNvSpPr/>
          <p:nvPr/>
        </p:nvSpPr>
        <p:spPr>
          <a:xfrm>
            <a:off x="466725" y="3848100"/>
            <a:ext cx="5972175" cy="3095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Linguistic Content: Use of vocabulary and cultural references more familiar</a:t>
            </a:r>
            <a:pPr algn="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19"/>
              </a:lnSpc>
              <a:buNone/>
            </a:pPr>
            <a:r>
              <a:rPr lang="en-US" sz="975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certain social groups.</a:t>
            </a:r>
            <a:endParaRPr lang="en-US" sz="975" dirty="0"/>
          </a:p>
        </p:txBody>
      </p:sp>
      <p:sp>
        <p:nvSpPr>
          <p:cNvPr id="18" name="Text 10"/>
          <p:cNvSpPr/>
          <p:nvPr/>
        </p:nvSpPr>
        <p:spPr>
          <a:xfrm>
            <a:off x="466725" y="4257675"/>
            <a:ext cx="59721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Problem-Solving Styles: Favouring modes of thinking associated with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 Western cultures.</a:t>
            </a:r>
            <a:endParaRPr lang="en-US" sz="1050" dirty="0"/>
          </a:p>
        </p:txBody>
      </p:sp>
      <p:sp>
        <p:nvSpPr>
          <p:cNvPr id="19" name="Text 11"/>
          <p:cNvSpPr/>
          <p:nvPr/>
        </p:nvSpPr>
        <p:spPr>
          <a:xfrm>
            <a:off x="466725" y="4676775"/>
            <a:ext cx="59721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Context: The influence of test anxiety and social expectations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on performance.</a:t>
            </a:r>
            <a:endParaRPr lang="en-US" sz="1050" dirty="0"/>
          </a:p>
        </p:txBody>
      </p:sp>
      <p:sp>
        <p:nvSpPr>
          <p:cNvPr id="20" name="Text 12"/>
          <p:cNvSpPr/>
          <p:nvPr/>
        </p:nvSpPr>
        <p:spPr>
          <a:xfrm>
            <a:off x="466725" y="5086350"/>
            <a:ext cx="59721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Educational Experience: Tests relying on educational experiences not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13"/>
              </a:lnSpc>
              <a:buNone/>
            </a:pPr>
            <a:r>
              <a:rPr lang="en-US" sz="1050" b="1" dirty="0">
                <a:solidFill>
                  <a:srgbClr val="F0E6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equally accessible to all.</a:t>
            </a:r>
            <a:endParaRPr lang="en-US" sz="1050" dirty="0"/>
          </a:p>
        </p:txBody>
      </p:sp>
      <p:sp>
        <p:nvSpPr>
          <p:cNvPr id="21" name="Text 13"/>
          <p:cNvSpPr/>
          <p:nvPr/>
        </p:nvSpPr>
        <p:spPr>
          <a:xfrm>
            <a:off x="590550" y="5905500"/>
            <a:ext cx="6024563" cy="3772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Data reveal persistent score gaps between demographic groups; however, the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scientific consensus indicates that these gaps reflect environmental and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inequalities rather than innate genetic differences.</a:t>
            </a:r>
            <a:endParaRPr lang="en-US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266700"/>
            <a:ext cx="7030343" cy="9221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30"/>
              </a:lnSpc>
              <a:buNone/>
            </a:pPr>
            <a:r>
              <a:rPr lang="en-US" sz="3300" b="1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Nature versus Nurture</a:t>
            </a:r>
            <a:pPr algn="ctr" indent="0" marL="0">
              <a:lnSpc>
                <a:spcPts val="3630"/>
              </a:lnSpc>
              <a:buNone/>
            </a:pPr>
            <a:r>
              <a:rPr lang="en-US" sz="3300" b="1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630"/>
              </a:lnSpc>
              <a:buNone/>
            </a:pPr>
            <a:r>
              <a:rPr lang="en-US" sz="3300" b="1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Debate in Intelligence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2920350" y="3552825"/>
            <a:ext cx="432054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buNone/>
            </a:pPr>
            <a:r>
              <a:rPr lang="en-US" sz="1575" b="1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Topics Preview</a:t>
            </a:r>
            <a:endParaRPr lang="en-US" sz="1575" dirty="0"/>
          </a:p>
        </p:txBody>
      </p:sp>
      <p:sp>
        <p:nvSpPr>
          <p:cNvPr id="5" name="Text 2"/>
          <p:cNvSpPr/>
          <p:nvPr/>
        </p:nvSpPr>
        <p:spPr>
          <a:xfrm>
            <a:off x="1323975" y="1209675"/>
            <a:ext cx="6359723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Examining the Complex Interaction Between Genetic Inheritance and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Environmental Factors in Shaping Cognitive Abilities</a:t>
            </a:r>
            <a:endParaRPr lang="en-US" sz="1275" dirty="0"/>
          </a:p>
        </p:txBody>
      </p:sp>
      <p:sp>
        <p:nvSpPr>
          <p:cNvPr id="6" name="Text 3"/>
          <p:cNvSpPr/>
          <p:nvPr/>
        </p:nvSpPr>
        <p:spPr>
          <a:xfrm>
            <a:off x="2181225" y="1885950"/>
            <a:ext cx="3737967" cy="118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classical debate in psychology transcends the simplistic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 of "Is intelligence inherited or acquired?" to a deeper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how genetic and environmental factors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 in shaping cognitive abilities. We will explore the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concept of heritability as a statistical measure, examine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evidence from twin and adoption studies, and investigate how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environmental factors such as education, nutrition, and cultural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stimulation influence cognitive development.</a:t>
            </a:r>
            <a:endParaRPr lang="en-US" sz="975" dirty="0"/>
          </a:p>
        </p:txBody>
      </p:sp>
      <p:sp>
        <p:nvSpPr>
          <p:cNvPr id="7" name="Text 4"/>
          <p:cNvSpPr/>
          <p:nvPr/>
        </p:nvSpPr>
        <p:spPr>
          <a:xfrm>
            <a:off x="1933575" y="3943350"/>
            <a:ext cx="4547146" cy="12278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concept of Heritability and its statistical measurement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Identical (monozygotic) and fraternal (dizygotic) twin studies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Adoption studies and biological separation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Flynn Effect and historical changes in IQ scores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Gene-Environment Interaction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11"/>
              </a:lnSpc>
              <a:buNone/>
            </a:pPr>
            <a:r>
              <a:rPr lang="en-US" sz="900" dirty="0">
                <a:solidFill>
                  <a:srgbClr val="1A47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Contemporary critiques of the traditional nature-nurture dichotomy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86" y="6144667"/>
            <a:ext cx="560784" cy="5759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57" y="3771900"/>
            <a:ext cx="5632698" cy="216024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285750" y="304800"/>
            <a:ext cx="18185130" cy="4193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302"/>
              </a:lnSpc>
              <a:buNone/>
            </a:pPr>
            <a:r>
              <a:rPr lang="en-US" sz="27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Concept of Heritability in Intelligence</a:t>
            </a:r>
            <a:endParaRPr lang="en-US" sz="2775" dirty="0"/>
          </a:p>
        </p:txBody>
      </p:sp>
      <p:sp>
        <p:nvSpPr>
          <p:cNvPr id="6" name="Text 1"/>
          <p:cNvSpPr/>
          <p:nvPr/>
        </p:nvSpPr>
        <p:spPr>
          <a:xfrm>
            <a:off x="6562725" y="1257300"/>
            <a:ext cx="7429500" cy="294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21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Correlation Coefficients:</a:t>
            </a:r>
            <a:endParaRPr lang="en-US" sz="1950" dirty="0"/>
          </a:p>
        </p:txBody>
      </p:sp>
      <p:sp>
        <p:nvSpPr>
          <p:cNvPr id="7" name="Text 2"/>
          <p:cNvSpPr/>
          <p:nvPr/>
        </p:nvSpPr>
        <p:spPr>
          <a:xfrm>
            <a:off x="6686550" y="1628775"/>
            <a:ext cx="5112990" cy="1097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Identical twins (reared together): 0.86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Identical twins (reared apart): 0.76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Fraternal twins: 0.60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6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Ordinary siblings: 0.47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409575" y="1104900"/>
            <a:ext cx="933831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Statistical Definition of Heritability:</a:t>
            </a:r>
            <a:endParaRPr lang="en-US" sz="1425" dirty="0"/>
          </a:p>
        </p:txBody>
      </p:sp>
      <p:sp>
        <p:nvSpPr>
          <p:cNvPr id="9" name="Text 4"/>
          <p:cNvSpPr/>
          <p:nvPr/>
        </p:nvSpPr>
        <p:spPr>
          <a:xfrm>
            <a:off x="409575" y="2971800"/>
            <a:ext cx="694944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Twin Studies: Decisive Evidence:</a:t>
            </a:r>
            <a:endParaRPr lang="en-US" sz="1425" dirty="0"/>
          </a:p>
        </p:txBody>
      </p:sp>
      <p:sp>
        <p:nvSpPr>
          <p:cNvPr id="10" name="Text 5"/>
          <p:cNvSpPr/>
          <p:nvPr/>
        </p:nvSpPr>
        <p:spPr>
          <a:xfrm>
            <a:off x="409575" y="4648200"/>
            <a:ext cx="608076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Minnesota Classic Study:</a:t>
            </a:r>
            <a:endParaRPr lang="en-US" sz="1425" dirty="0"/>
          </a:p>
        </p:txBody>
      </p:sp>
      <p:sp>
        <p:nvSpPr>
          <p:cNvPr id="11" name="Text 6"/>
          <p:cNvSpPr/>
          <p:nvPr/>
        </p:nvSpPr>
        <p:spPr>
          <a:xfrm>
            <a:off x="6686550" y="3276600"/>
            <a:ext cx="3258443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of Correlation Coefficients</a:t>
            </a:r>
            <a:pPr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C61B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Intelligence Scores</a:t>
            </a:r>
            <a:endParaRPr lang="en-US" sz="1125" dirty="0"/>
          </a:p>
        </p:txBody>
      </p:sp>
      <p:sp>
        <p:nvSpPr>
          <p:cNvPr id="12" name="Text 7"/>
          <p:cNvSpPr/>
          <p:nvPr/>
        </p:nvSpPr>
        <p:spPr>
          <a:xfrm>
            <a:off x="409575" y="6267450"/>
            <a:ext cx="12258675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can the difference in correlation coefficients between identical twins reared together versus those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reared apart be interpreted? What does this tell us about the interaction between genes and environment?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409575" y="1352550"/>
            <a:ext cx="6506468" cy="134912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Heritability represents a statistical estimate of the proportion of variance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a given trait (such as intelligence) within a specified population that is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attributable to genetic differences between individuals. It is crucial to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 that heritability does not refer to the percentage of an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individual's intelligence determined by genes; rather, it measures the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extent to which genetic factors account for differences between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 within a population.</a:t>
            </a:r>
            <a:endParaRPr lang="en-US" sz="1275" dirty="0"/>
          </a:p>
        </p:txBody>
      </p:sp>
      <p:sp>
        <p:nvSpPr>
          <p:cNvPr id="14" name="Text 9"/>
          <p:cNvSpPr/>
          <p:nvPr/>
        </p:nvSpPr>
        <p:spPr>
          <a:xfrm>
            <a:off x="409575" y="3228975"/>
            <a:ext cx="6181725" cy="11563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Twin studies are the most powerful method for estimating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heritability. By comparing identical twins (monozygotic), who share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100% of their genes, with fraternal twins (dizygotic), who share only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50%, the effect of genes can be isolated. Consistent findings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demonstrate that identical twins exhibit significantly more similar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 scores than fraternal twins.</a:t>
            </a:r>
            <a:endParaRPr lang="en-US" sz="1275" dirty="0"/>
          </a:p>
        </p:txBody>
      </p:sp>
      <p:sp>
        <p:nvSpPr>
          <p:cNvPr id="15" name="Text 10"/>
          <p:cNvSpPr/>
          <p:nvPr/>
        </p:nvSpPr>
        <p:spPr>
          <a:xfrm>
            <a:off x="409575" y="4895850"/>
            <a:ext cx="6265515" cy="9071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Minnesota Study of Twins Reared Apart provided compelling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evidence for the genetic basis of intelligence. The study found that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identical twins raised in different environments retained a remarkable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degree of similarity in their intelligence scores, strongly supporting the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282F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role of genetic factors.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79" y="5294263"/>
            <a:ext cx="390079" cy="47312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63" y="4704457"/>
            <a:ext cx="487561" cy="43889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263" y="4169569"/>
            <a:ext cx="475357" cy="33590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765" y="2180779"/>
            <a:ext cx="2377380" cy="2900809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59" y="2846040"/>
            <a:ext cx="2950369" cy="2599134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-5012085" y="266700"/>
            <a:ext cx="2331720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Environmental Influences and the Flynn Effect (Flynn Effect)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-402431" y="1638300"/>
            <a:ext cx="3771900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Problematic Issue:</a:t>
            </a:r>
            <a:endParaRPr lang="en-US" sz="1125" dirty="0"/>
          </a:p>
        </p:txBody>
      </p:sp>
      <p:sp>
        <p:nvSpPr>
          <p:cNvPr id="10" name="Text 2"/>
          <p:cNvSpPr/>
          <p:nvPr/>
        </p:nvSpPr>
        <p:spPr>
          <a:xfrm>
            <a:off x="5080114" y="1257300"/>
            <a:ext cx="5669280" cy="1675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Definition of the Flynn Effect:</a:t>
            </a:r>
            <a:endParaRPr lang="en-US" sz="1200" dirty="0"/>
          </a:p>
        </p:txBody>
      </p:sp>
      <p:sp>
        <p:nvSpPr>
          <p:cNvPr id="11" name="Text 3"/>
          <p:cNvSpPr/>
          <p:nvPr/>
        </p:nvSpPr>
        <p:spPr>
          <a:xfrm>
            <a:off x="409575" y="6162675"/>
            <a:ext cx="12771983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can the persistence of the Flynn Effect be explained despite nutrition and education having reached high levels in</a:t>
            </a:r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developed countries? What is the impact of digital technology on current generations?</a:t>
            </a:r>
            <a:endParaRPr lang="en-US" sz="1125" dirty="0"/>
          </a:p>
        </p:txBody>
      </p:sp>
      <p:sp>
        <p:nvSpPr>
          <p:cNvPr id="12" name="Text 4"/>
          <p:cNvSpPr/>
          <p:nvPr/>
        </p:nvSpPr>
        <p:spPr>
          <a:xfrm>
            <a:off x="5777805" y="2524125"/>
            <a:ext cx="3257550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Empirical Evidence:</a:t>
            </a:r>
            <a:endParaRPr lang="en-US" sz="1125" dirty="0"/>
          </a:p>
        </p:txBody>
      </p:sp>
      <p:sp>
        <p:nvSpPr>
          <p:cNvPr id="13" name="Text 5"/>
          <p:cNvSpPr/>
          <p:nvPr/>
        </p:nvSpPr>
        <p:spPr>
          <a:xfrm>
            <a:off x="5262042" y="3790950"/>
            <a:ext cx="5829300" cy="1571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Explanatory Environmental Factors:</a:t>
            </a:r>
            <a:endParaRPr lang="en-US" sz="1125" dirty="0"/>
          </a:p>
        </p:txBody>
      </p:sp>
      <p:sp>
        <p:nvSpPr>
          <p:cNvPr id="14" name="Text 6"/>
          <p:cNvSpPr/>
          <p:nvPr/>
        </p:nvSpPr>
        <p:spPr>
          <a:xfrm>
            <a:off x="6505575" y="2819400"/>
            <a:ext cx="6171158" cy="341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Longitudinal studies across more than 30 countries have demonstrated that this rise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occurs consistently since the beginning of the twentieth century.</a:t>
            </a:r>
            <a:endParaRPr lang="en-US" sz="975" dirty="0"/>
          </a:p>
        </p:txBody>
      </p:sp>
      <p:sp>
        <p:nvSpPr>
          <p:cNvPr id="15" name="Text 7"/>
          <p:cNvSpPr/>
          <p:nvPr/>
        </p:nvSpPr>
        <p:spPr>
          <a:xfrm>
            <a:off x="6505575" y="3181350"/>
            <a:ext cx="5993011" cy="5125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most pronounced increases appear in tests of abstract reasoning and visual-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spatial processing, while gains are less marked in vocabulary and general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46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knowledge.</a:t>
            </a:r>
            <a:endParaRPr lang="en-US" sz="975" dirty="0"/>
          </a:p>
        </p:txBody>
      </p:sp>
      <p:sp>
        <p:nvSpPr>
          <p:cNvPr id="16" name="Text 8"/>
          <p:cNvSpPr/>
          <p:nvPr/>
        </p:nvSpPr>
        <p:spPr>
          <a:xfrm>
            <a:off x="6505575" y="4171950"/>
            <a:ext cx="6213128" cy="5518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Nutritional Improvements: Malnutrition in early childhood adversely affects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brain development. Improvements in nutrition — particularly protein, iodine, and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iron — have contributed to enhanced cognitive performance.</a:t>
            </a:r>
            <a:endParaRPr lang="en-US" sz="1050" dirty="0"/>
          </a:p>
        </p:txBody>
      </p:sp>
      <p:sp>
        <p:nvSpPr>
          <p:cNvPr id="17" name="Text 9"/>
          <p:cNvSpPr/>
          <p:nvPr/>
        </p:nvSpPr>
        <p:spPr>
          <a:xfrm>
            <a:off x="6505575" y="4733925"/>
            <a:ext cx="6171158" cy="5518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Educational Development: Increases in years of compulsory education and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improvements in teaching methods have developed the abstract and analytical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thinking skills required by modern intelligence tests.</a:t>
            </a:r>
            <a:endParaRPr lang="en-US" sz="1050" dirty="0"/>
          </a:p>
        </p:txBody>
      </p:sp>
      <p:sp>
        <p:nvSpPr>
          <p:cNvPr id="18" name="Text 10"/>
          <p:cNvSpPr/>
          <p:nvPr/>
        </p:nvSpPr>
        <p:spPr>
          <a:xfrm>
            <a:off x="6505575" y="5295900"/>
            <a:ext cx="6181725" cy="5518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Technological Complexity: The modern environment demands the processing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increasingly complex information — from reading maps to using technology —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9"/>
              </a:lnSpc>
              <a:buNone/>
            </a:pPr>
            <a:r>
              <a:rPr lang="en-US" sz="10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thereby stimulating the development of cognitive abilities.</a:t>
            </a:r>
            <a:endParaRPr lang="en-US" sz="1050" dirty="0"/>
          </a:p>
        </p:txBody>
      </p:sp>
      <p:sp>
        <p:nvSpPr>
          <p:cNvPr id="19" name="Text 11"/>
          <p:cNvSpPr/>
          <p:nvPr/>
        </p:nvSpPr>
        <p:spPr>
          <a:xfrm>
            <a:off x="409575" y="2000250"/>
            <a:ext cx="324802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line graph showing the continuous rise in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mean IQ scores from 1900 to 2020, with an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ascending trend line clearly indicating an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increase of approximately 3 points per decade.</a:t>
            </a:r>
            <a:endParaRPr lang="en-US" sz="975" dirty="0"/>
          </a:p>
        </p:txBody>
      </p:sp>
      <p:sp>
        <p:nvSpPr>
          <p:cNvPr id="20" name="Text 12"/>
          <p:cNvSpPr/>
          <p:nvPr/>
        </p:nvSpPr>
        <p:spPr>
          <a:xfrm>
            <a:off x="6505575" y="1514475"/>
            <a:ext cx="6192143" cy="7739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Flynn Effect is the scientifically documented phenomenon demonstrating a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continuous rise in mean scores on intelligence tests across successive generations.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New Zealand psychologist James Flynn identified this pattern in the 1980s, finding that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mean IQ scores increase at a rate of approximately 3 points per decade in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19"/>
              </a:lnSpc>
              <a:buNone/>
            </a:pPr>
            <a:r>
              <a:rPr lang="en-US" sz="9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industrialised nations.</a:t>
            </a:r>
            <a:endParaRPr lang="en-US" sz="97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7" y="6179046"/>
            <a:ext cx="658267" cy="52804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396" y="4649688"/>
            <a:ext cx="548580" cy="54173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5396" y="3963888"/>
            <a:ext cx="548580" cy="54173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396" y="3278088"/>
            <a:ext cx="536377" cy="541734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396" y="2592288"/>
            <a:ext cx="536377" cy="534888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973" y="3874740"/>
            <a:ext cx="1365498" cy="452586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769" y="2976265"/>
            <a:ext cx="1389757" cy="898327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71" y="4649688"/>
            <a:ext cx="548580" cy="562273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75" y="3957042"/>
            <a:ext cx="499765" cy="569119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75" y="3278088"/>
            <a:ext cx="548580" cy="534888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75" y="2585442"/>
            <a:ext cx="536377" cy="555427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228600" y="257175"/>
            <a:ext cx="1295013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Session 6: Introduction to Personality and the Classification of Theories</a:t>
            </a:r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Defining Personality and the Major Frameworks for Classifying Theories</a:t>
            </a:r>
            <a:endParaRPr lang="en-US" sz="2250" dirty="0"/>
          </a:p>
        </p:txBody>
      </p:sp>
      <p:sp>
        <p:nvSpPr>
          <p:cNvPr id="15" name="Text 1"/>
          <p:cNvSpPr/>
          <p:nvPr/>
        </p:nvSpPr>
        <p:spPr>
          <a:xfrm>
            <a:off x="3173239" y="1285875"/>
            <a:ext cx="6172200" cy="2952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buNone/>
            </a:pPr>
            <a:r>
              <a:rPr lang="en-US" sz="20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Defining Personality</a:t>
            </a:r>
            <a:endParaRPr lang="en-US" sz="2025" dirty="0"/>
          </a:p>
        </p:txBody>
      </p:sp>
      <p:sp>
        <p:nvSpPr>
          <p:cNvPr id="16" name="Text 2"/>
          <p:cNvSpPr/>
          <p:nvPr/>
        </p:nvSpPr>
        <p:spPr>
          <a:xfrm>
            <a:off x="1143000" y="2657475"/>
            <a:ext cx="477774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buNone/>
            </a:pPr>
            <a:r>
              <a:rPr lang="en-US" sz="16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Nomothetic Approach</a:t>
            </a:r>
            <a:endParaRPr lang="en-US" sz="1650" dirty="0"/>
          </a:p>
        </p:txBody>
      </p:sp>
      <p:sp>
        <p:nvSpPr>
          <p:cNvPr id="17" name="Text 3"/>
          <p:cNvSpPr/>
          <p:nvPr/>
        </p:nvSpPr>
        <p:spPr>
          <a:xfrm>
            <a:off x="7905750" y="2657475"/>
            <a:ext cx="548640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Idiographic Approach</a:t>
            </a:r>
            <a:endParaRPr lang="en-US" sz="1800" dirty="0"/>
          </a:p>
        </p:txBody>
      </p:sp>
      <p:sp>
        <p:nvSpPr>
          <p:cNvPr id="18" name="Text 4"/>
          <p:cNvSpPr/>
          <p:nvPr/>
        </p:nvSpPr>
        <p:spPr>
          <a:xfrm>
            <a:off x="1143000" y="6229350"/>
            <a:ext cx="12017573" cy="377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Point: Consider a well-known personality (historical or contemporary): which approach — nomothetic</a:t>
            </a:r>
            <a:pPr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or idiographic — would be more effective in understanding and explaining their complex personality?</a:t>
            </a:r>
            <a:endParaRPr lang="en-US" sz="1350" dirty="0"/>
          </a:p>
        </p:txBody>
      </p:sp>
      <p:sp>
        <p:nvSpPr>
          <p:cNvPr id="19" name="Text 5"/>
          <p:cNvSpPr/>
          <p:nvPr/>
        </p:nvSpPr>
        <p:spPr>
          <a:xfrm>
            <a:off x="533400" y="1676400"/>
            <a:ext cx="12520613" cy="67865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is the unique and relatively stable pattern of thoughts, feelings, and behaviours that distinguishes one</a:t>
            </a:r>
            <a:pPr algn="ctr" indent="0" marL="0">
              <a:lnSpc>
                <a:spcPts val="17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 from another. It encompasses the internal psychological characteristics that influence how a person interacts</a:t>
            </a:r>
            <a:pPr algn="ctr" indent="0" marL="0">
              <a:lnSpc>
                <a:spcPts val="17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1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their environment and determines their consistent responses across situations and over time.</a:t>
            </a:r>
            <a:endParaRPr lang="en-US" sz="1425" dirty="0"/>
          </a:p>
        </p:txBody>
      </p:sp>
      <p:sp>
        <p:nvSpPr>
          <p:cNvPr id="20" name="Text 6"/>
          <p:cNvSpPr/>
          <p:nvPr/>
        </p:nvSpPr>
        <p:spPr>
          <a:xfrm>
            <a:off x="2667000" y="5286375"/>
            <a:ext cx="785812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Fundamental Challenge: How do we balance the search for general patterns of</a:t>
            </a:r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38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 behaviour with the recognition of the essential uniqueness of each personality?</a:t>
            </a:r>
            <a:endParaRPr lang="en-US" sz="1125" dirty="0"/>
          </a:p>
        </p:txBody>
      </p:sp>
      <p:sp>
        <p:nvSpPr>
          <p:cNvPr id="21" name="Text 7"/>
          <p:cNvSpPr/>
          <p:nvPr/>
        </p:nvSpPr>
        <p:spPr>
          <a:xfrm>
            <a:off x="1143000" y="3038475"/>
            <a:ext cx="3614738" cy="17828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Seeks to establish general laws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applicable to all individuals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Focuses on quantitative measurement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inter-individual comparison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Employs standardised instruments such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 questionnaires and normative tests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Assumes the existence of common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dimensions that can be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measured</a:t>
            </a:r>
            <a:endParaRPr lang="en-US" sz="1200" dirty="0"/>
          </a:p>
        </p:txBody>
      </p:sp>
      <p:sp>
        <p:nvSpPr>
          <p:cNvPr id="22" name="Text 8"/>
          <p:cNvSpPr/>
          <p:nvPr/>
        </p:nvSpPr>
        <p:spPr>
          <a:xfrm>
            <a:off x="7905750" y="3038475"/>
            <a:ext cx="3551783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Focuses on understanding the unique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of each individual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Employs qualitative methods such as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case studies and in-depth interviews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Emphasises the complexity and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uniqueness of human experience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Holds that each person requires their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own interpretive framework</a:t>
            </a:r>
            <a:endParaRPr lang="en-US" sz="127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69" y="4471392"/>
            <a:ext cx="1341090" cy="10287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765" y="2420838"/>
            <a:ext cx="1901875" cy="211901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663" y="3524994"/>
            <a:ext cx="524173" cy="55542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490" y="2434530"/>
            <a:ext cx="1853059" cy="2996803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5422106" y="266700"/>
            <a:ext cx="243459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E9E9E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Comparing Approaches: Nomothetic vs. Idiographic in Personality Studies</a:t>
            </a:r>
            <a:endParaRPr lang="en-US" sz="2250" dirty="0"/>
          </a:p>
        </p:txBody>
      </p:sp>
      <p:sp>
        <p:nvSpPr>
          <p:cNvPr id="8" name="Text 1"/>
          <p:cNvSpPr/>
          <p:nvPr/>
        </p:nvSpPr>
        <p:spPr>
          <a:xfrm>
            <a:off x="1002982" y="1771650"/>
            <a:ext cx="390906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Nomothetic Approach</a:t>
            </a:r>
            <a:endParaRPr lang="en-US" sz="1350" dirty="0"/>
          </a:p>
        </p:txBody>
      </p:sp>
      <p:sp>
        <p:nvSpPr>
          <p:cNvPr id="9" name="Text 2"/>
          <p:cNvSpPr/>
          <p:nvPr/>
        </p:nvSpPr>
        <p:spPr>
          <a:xfrm>
            <a:off x="7326139" y="1771650"/>
            <a:ext cx="434340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Idiographic Approach</a:t>
            </a:r>
            <a:endParaRPr lang="en-US" sz="1425" dirty="0"/>
          </a:p>
        </p:txBody>
      </p:sp>
      <p:sp>
        <p:nvSpPr>
          <p:cNvPr id="10" name="Text 3"/>
          <p:cNvSpPr/>
          <p:nvPr/>
        </p:nvSpPr>
        <p:spPr>
          <a:xfrm>
            <a:off x="1200150" y="6296025"/>
            <a:ext cx="1065549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Discussion Question:</a:t>
            </a:r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How might a contemporary researcher draw upon both approaches within a single study? Can the pursuit of general laws be</a:t>
            </a:r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reconciled with the understanding of individual uniqueness?</a:t>
            </a:r>
            <a:endParaRPr lang="en-US" sz="1050" dirty="0"/>
          </a:p>
        </p:txBody>
      </p:sp>
      <p:sp>
        <p:nvSpPr>
          <p:cNvPr id="11" name="Text 4"/>
          <p:cNvSpPr/>
          <p:nvPr/>
        </p:nvSpPr>
        <p:spPr>
          <a:xfrm>
            <a:off x="590550" y="809625"/>
            <a:ext cx="12531030" cy="4458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E9E9E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distinction represents one of the most significant philosophical and methodological divisions in personality research,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E9E9E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E9E9E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reflecting the fundamental tension between the pursuit of general scientific laws and the understanding of human uniqueness.</a:t>
            </a:r>
            <a:endParaRPr lang="en-US" sz="1350" dirty="0"/>
          </a:p>
        </p:txBody>
      </p:sp>
      <p:sp>
        <p:nvSpPr>
          <p:cNvPr id="12" name="Text 5"/>
          <p:cNvSpPr/>
          <p:nvPr/>
        </p:nvSpPr>
        <p:spPr>
          <a:xfrm>
            <a:off x="590550" y="2324100"/>
            <a:ext cx="3834705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Primary Goal: Discover general laws of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applicable to all individuals; identify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common dimensions for comparison and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classification.</a:t>
            </a:r>
            <a:endParaRPr lang="en-US" sz="975" dirty="0"/>
          </a:p>
        </p:txBody>
      </p:sp>
      <p:sp>
        <p:nvSpPr>
          <p:cNvPr id="13" name="Text 6"/>
          <p:cNvSpPr/>
          <p:nvPr/>
        </p:nvSpPr>
        <p:spPr>
          <a:xfrm>
            <a:off x="590550" y="3067050"/>
            <a:ext cx="3949898" cy="10403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Methodology: Large-scale studies on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substantial samples, employing standardised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questionnaires, factor analysis, and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quantitative methods. Personality is conceived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 consisting of measurable and comparable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dimensions.</a:t>
            </a:r>
            <a:endParaRPr lang="en-US" sz="1050" dirty="0"/>
          </a:p>
        </p:txBody>
      </p:sp>
      <p:sp>
        <p:nvSpPr>
          <p:cNvPr id="14" name="Text 7"/>
          <p:cNvSpPr/>
          <p:nvPr/>
        </p:nvSpPr>
        <p:spPr>
          <a:xfrm>
            <a:off x="590550" y="4171950"/>
            <a:ext cx="3625155" cy="8051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Core Belief: Understanding personality by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locating individuals on continua of common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traits. Each person represents a unique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combination of degrees on the same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fundamental dimensions.</a:t>
            </a:r>
            <a:endParaRPr lang="en-US" sz="975" dirty="0"/>
          </a:p>
        </p:txBody>
      </p:sp>
      <p:sp>
        <p:nvSpPr>
          <p:cNvPr id="15" name="Text 8"/>
          <p:cNvSpPr/>
          <p:nvPr/>
        </p:nvSpPr>
        <p:spPr>
          <a:xfrm>
            <a:off x="590550" y="5105400"/>
            <a:ext cx="4337596" cy="4830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Practical Applications: Developing standardised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tests, epidemiological research, personnel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selection, and comparative clinical diagnosis.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8515350" y="2324100"/>
            <a:ext cx="3541365" cy="64412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Primary Goal: Pursue an in-depth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the unique personality of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each individual. Each person is regarded as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unique system of traits and motivations.</a:t>
            </a:r>
            <a:endParaRPr lang="en-US" sz="975" dirty="0"/>
          </a:p>
        </p:txBody>
      </p:sp>
      <p:sp>
        <p:nvSpPr>
          <p:cNvPr id="17" name="Text 10"/>
          <p:cNvSpPr/>
          <p:nvPr/>
        </p:nvSpPr>
        <p:spPr>
          <a:xfrm>
            <a:off x="8515350" y="3067050"/>
            <a:ext cx="3551783" cy="10403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Methodology: Intensive case studies, in-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depth interviews, qualitative analysis of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 documents, and longitudinal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observation. Understanding the internal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organisation of personality through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qualitative methods.</a:t>
            </a:r>
            <a:endParaRPr lang="en-US" sz="1050" dirty="0"/>
          </a:p>
        </p:txBody>
      </p:sp>
      <p:sp>
        <p:nvSpPr>
          <p:cNvPr id="18" name="Text 11"/>
          <p:cNvSpPr/>
          <p:nvPr/>
        </p:nvSpPr>
        <p:spPr>
          <a:xfrm>
            <a:off x="8515350" y="4171950"/>
            <a:ext cx="3551783" cy="8051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Core Belief: Each individual is a unique,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integrated whole. Common traits fail to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capture the essence of individual personality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the interaction of its constituent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elements.</a:t>
            </a:r>
            <a:endParaRPr lang="en-US" sz="975" dirty="0"/>
          </a:p>
        </p:txBody>
      </p:sp>
      <p:sp>
        <p:nvSpPr>
          <p:cNvPr id="19" name="Text 12"/>
          <p:cNvSpPr/>
          <p:nvPr/>
        </p:nvSpPr>
        <p:spPr>
          <a:xfrm>
            <a:off x="7905750" y="5105400"/>
            <a:ext cx="4170015" cy="4830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Practical Applications: Individual psychotherapy,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autobiography, understanding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68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exceptional cases, and personalised interventions.</a:t>
            </a:r>
            <a:endParaRPr lang="en-US" sz="97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5" y="3092946"/>
            <a:ext cx="6534894" cy="362098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09575" y="428625"/>
            <a:ext cx="23728680" cy="4115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240"/>
              </a:lnSpc>
              <a:buNone/>
            </a:pPr>
            <a:r>
              <a:rPr lang="en-US" sz="2700" b="1" dirty="0">
                <a:solidFill>
                  <a:srgbClr val="0025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Session 7: Trait Theories (Allport, Cattell, and Eysenck)</a:t>
            </a:r>
            <a:endParaRPr lang="en-US" sz="2700" dirty="0"/>
          </a:p>
        </p:txBody>
      </p:sp>
      <p:sp>
        <p:nvSpPr>
          <p:cNvPr id="5" name="Text 1"/>
          <p:cNvSpPr/>
          <p:nvPr/>
        </p:nvSpPr>
        <p:spPr>
          <a:xfrm>
            <a:off x="7296150" y="2038350"/>
            <a:ext cx="8252460" cy="2406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5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Principles of the Trait Approach:</a:t>
            </a:r>
            <a:endParaRPr lang="en-US" sz="1425" dirty="0"/>
          </a:p>
        </p:txBody>
      </p:sp>
      <p:sp>
        <p:nvSpPr>
          <p:cNvPr id="6" name="Text 2"/>
          <p:cNvSpPr/>
          <p:nvPr/>
        </p:nvSpPr>
        <p:spPr>
          <a:xfrm>
            <a:off x="409575" y="1009650"/>
            <a:ext cx="11263313" cy="6447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38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the Fundamental Building Blocks of Personality from the Perspective of Stable</a:t>
            </a:r>
            <a:pPr indent="0" marL="0">
              <a:lnSpc>
                <a:spcPts val="2538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38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 Theories and Their Underlying Biological Foundations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409575" y="1809750"/>
            <a:ext cx="7418040" cy="11400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 theories represent the most dominant perspective in contemporary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research, founded on the core assumption that personality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consists of stable and enduring internal characteristics known as traits.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These traits are understood as dispositions to behave in a particular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manner across diverse situations and contexts.</a:t>
            </a:r>
            <a:endParaRPr lang="en-US" sz="1425" dirty="0"/>
          </a:p>
        </p:txBody>
      </p:sp>
      <p:sp>
        <p:nvSpPr>
          <p:cNvPr id="8" name="Text 4"/>
          <p:cNvSpPr/>
          <p:nvPr/>
        </p:nvSpPr>
        <p:spPr>
          <a:xfrm>
            <a:off x="7362825" y="2352675"/>
            <a:ext cx="4222403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Traits as stable, fundamental units of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362825" y="2819400"/>
            <a:ext cx="4264223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Measurability and comparability across</a:t>
            </a:r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7362825" y="3286125"/>
            <a:ext cx="4327178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Prediction of behaviour across different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situations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7362825" y="3743325"/>
            <a:ext cx="4526161" cy="3982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search for the underlying structure of</a:t>
            </a:r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 personality</a:t>
            </a:r>
            <a:endParaRPr lang="en-US" sz="1425" dirty="0"/>
          </a:p>
        </p:txBody>
      </p:sp>
      <p:sp>
        <p:nvSpPr>
          <p:cNvPr id="12" name="Text 8"/>
          <p:cNvSpPr/>
          <p:nvPr/>
        </p:nvSpPr>
        <p:spPr>
          <a:xfrm>
            <a:off x="7324725" y="4505325"/>
            <a:ext cx="5029200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 theories evolved through three significant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historical stages: beginning with Allport's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comprehensive lexical approach, progressing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through Cattell's advanced statistical analysis,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culminating in Eysenck's profound biological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interpretation. Each theorist contributed to advancing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our understanding of the fundamental structure of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6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and how it is organised and measured.</a:t>
            </a:r>
            <a:endParaRPr lang="en-US" sz="127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65" y="6144667"/>
            <a:ext cx="463153" cy="46627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86" y="1940719"/>
            <a:ext cx="11338471" cy="3908971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33400" y="257175"/>
            <a:ext cx="19876770" cy="5640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442"/>
              </a:lnSpc>
              <a:buNone/>
            </a:pPr>
            <a:r>
              <a:rPr lang="en-US" sz="3525" b="1" dirty="0">
                <a:solidFill>
                  <a:srgbClr val="37609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Allport's Hierarchical Trait Taxonomy</a:t>
            </a:r>
            <a:endParaRPr lang="en-US" sz="3525" dirty="0"/>
          </a:p>
        </p:txBody>
      </p:sp>
      <p:sp>
        <p:nvSpPr>
          <p:cNvPr id="6" name="Text 1"/>
          <p:cNvSpPr/>
          <p:nvPr/>
        </p:nvSpPr>
        <p:spPr>
          <a:xfrm>
            <a:off x="533400" y="838200"/>
            <a:ext cx="16824960" cy="2869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60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Constructing Unique Identity Through a Graduated Trait Hierarchy</a:t>
            </a:r>
            <a:endParaRPr lang="en-US" sz="1725" dirty="0"/>
          </a:p>
        </p:txBody>
      </p:sp>
      <p:sp>
        <p:nvSpPr>
          <p:cNvPr id="7" name="Text 2"/>
          <p:cNvSpPr/>
          <p:nvPr/>
        </p:nvSpPr>
        <p:spPr>
          <a:xfrm>
            <a:off x="533400" y="6153150"/>
            <a:ext cx="12206288" cy="3908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9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Allport's hierarchical model be applied to understanding the personal development of individuals across</a:t>
            </a:r>
            <a:pPr indent="0" marL="0">
              <a:lnSpc>
                <a:spcPts val="1539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9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life stages? What are the methodological challenges in distinguishing central from secondary traits?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533400" y="1228725"/>
            <a:ext cx="12740580" cy="5759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Gordon Allport is regarded as the pioneer of modern personality psychology. He developed a sophisticated hierarchical model for understanding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structure of human personality. Allport divides personality traits into three graduated hierarchical levels, each playing a distinctive role in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shaping the unique identity of the individual.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88" y="2407146"/>
            <a:ext cx="11033671" cy="33191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7225" y="485775"/>
            <a:ext cx="12481560" cy="5400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253"/>
              </a:lnSpc>
              <a:buNone/>
            </a:pPr>
            <a:r>
              <a:rPr lang="en-US" sz="3150" b="1" dirty="0">
                <a:solidFill>
                  <a:srgbClr val="166FE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Targeted Learning Outcomes</a:t>
            </a:r>
            <a:endParaRPr lang="en-US" sz="3150" dirty="0"/>
          </a:p>
        </p:txBody>
      </p:sp>
      <p:sp>
        <p:nvSpPr>
          <p:cNvPr id="5" name="Text 1"/>
          <p:cNvSpPr/>
          <p:nvPr/>
        </p:nvSpPr>
        <p:spPr>
          <a:xfrm>
            <a:off x="657225" y="1104900"/>
            <a:ext cx="4469130" cy="2738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56"/>
              </a:lnSpc>
              <a:buNone/>
            </a:pPr>
            <a:r>
              <a:rPr lang="en-US" sz="1725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Learning Outcomes</a:t>
            </a:r>
            <a:endParaRPr lang="en-US" sz="1725" dirty="0"/>
          </a:p>
        </p:txBody>
      </p:sp>
      <p:sp>
        <p:nvSpPr>
          <p:cNvPr id="6" name="Text 2"/>
          <p:cNvSpPr/>
          <p:nvPr/>
        </p:nvSpPr>
        <p:spPr>
          <a:xfrm>
            <a:off x="657225" y="1666875"/>
            <a:ext cx="121957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5"/>
              </a:lnSpc>
              <a:buNone/>
            </a:pPr>
            <a:r>
              <a:rPr lang="en-US" sz="150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Your academic progress in this unit will be assessed through mastery of four core learning outcomes, each containing</a:t>
            </a:r>
            <a:pPr indent="0" marL="0">
              <a:lnSpc>
                <a:spcPts val="1875"/>
              </a:lnSpc>
              <a:buNone/>
            </a:pPr>
            <a:r>
              <a:rPr lang="en-US" sz="150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75"/>
              </a:lnSpc>
              <a:buNone/>
            </a:pPr>
            <a:r>
              <a:rPr lang="en-US" sz="1500" b="1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specific assessment criteria designed to ensure a deep and critical understanding of the content: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7477125" y="6019800"/>
            <a:ext cx="47148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5"/>
              </a:lnSpc>
              <a:buNone/>
            </a:pPr>
            <a:r>
              <a:rPr lang="en-US" sz="112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outcomes represent a progressive educational journey</a:t>
            </a:r>
            <a:pPr algn="ctr" indent="0" marL="0">
              <a:lnSpc>
                <a:spcPts val="1125"/>
              </a:lnSpc>
              <a:buNone/>
            </a:pPr>
            <a:r>
              <a:rPr lang="en-US" sz="112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125"/>
              </a:lnSpc>
              <a:buNone/>
            </a:pPr>
            <a:r>
              <a:rPr lang="en-US" sz="112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– from understanding fundamental individual differences to</a:t>
            </a:r>
            <a:pPr algn="ctr" indent="0" marL="0">
              <a:lnSpc>
                <a:spcPts val="1125"/>
              </a:lnSpc>
              <a:buNone/>
            </a:pPr>
            <a:r>
              <a:rPr lang="en-US" sz="112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125"/>
              </a:lnSpc>
              <a:buNone/>
            </a:pPr>
            <a:r>
              <a:rPr lang="en-US" sz="1125" dirty="0">
                <a:solidFill>
                  <a:srgbClr val="11111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applying them in complex criminal justice contexts.</a:t>
            </a:r>
            <a:endParaRPr lang="en-US" sz="112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482" y="0"/>
            <a:ext cx="5986165" cy="67207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8200" y="533400"/>
            <a:ext cx="5689253" cy="8459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30"/>
              </a:lnSpc>
              <a:buNone/>
            </a:pPr>
            <a:r>
              <a:rPr lang="en-US" sz="27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Cattell's Sixteen Personality</a:t>
            </a:r>
            <a:pPr algn="ctr" indent="0" marL="0">
              <a:lnSpc>
                <a:spcPts val="3330"/>
              </a:lnSpc>
              <a:buNone/>
            </a:pPr>
            <a:r>
              <a:rPr lang="en-US" sz="27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3330"/>
              </a:lnSpc>
              <a:buNone/>
            </a:pPr>
            <a:r>
              <a:rPr lang="en-US" sz="27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Factor Model</a:t>
            </a:r>
            <a:endParaRPr lang="en-US" sz="2775" dirty="0"/>
          </a:p>
        </p:txBody>
      </p:sp>
      <p:sp>
        <p:nvSpPr>
          <p:cNvPr id="5" name="Text 1"/>
          <p:cNvSpPr/>
          <p:nvPr/>
        </p:nvSpPr>
        <p:spPr>
          <a:xfrm>
            <a:off x="590550" y="6162675"/>
            <a:ext cx="59721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might the 16PF profile be utilised in personnel selection?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are the potential ethical concerns?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962025" y="1362075"/>
            <a:ext cx="5553075" cy="5200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Factor Analysis and the Revolution in Quantitative</a:t>
            </a:r>
            <a:pPr algn="ctr"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48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Measurement</a:t>
            </a:r>
            <a:endParaRPr lang="en-US" sz="1575" dirty="0"/>
          </a:p>
        </p:txBody>
      </p:sp>
      <p:sp>
        <p:nvSpPr>
          <p:cNvPr id="7" name="Text 3"/>
          <p:cNvSpPr/>
          <p:nvPr/>
        </p:nvSpPr>
        <p:spPr>
          <a:xfrm>
            <a:off x="590550" y="2047875"/>
            <a:ext cx="6055965" cy="8911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Cattell's Scientific Methodology: Raymond Cattell adopted a purely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nomothetic approach to the study of personality, employing statistical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factor analysis to reduce Allport's extensive list of trait descriptors to a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more manageable number. Cattell sought to construct a "periodic table"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of personality — a systematic scientific framework identifying the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fundamental elements underlying the vast diversity of human behaviour.</a:t>
            </a:r>
            <a:endParaRPr lang="en-US" sz="975" dirty="0"/>
          </a:p>
        </p:txBody>
      </p:sp>
      <p:sp>
        <p:nvSpPr>
          <p:cNvPr id="8" name="Text 4"/>
          <p:cNvSpPr/>
          <p:nvPr/>
        </p:nvSpPr>
        <p:spPr>
          <a:xfrm>
            <a:off x="590550" y="3209925"/>
            <a:ext cx="605596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Sixteen Source Traits: Through complex factor analysis, Cattell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identified sixteen primary source traits constituting the fundamental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dimensions of personality. These traits are measured on bipolar continua,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meaning that each individual occupies a position somewhere between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opposing poles for each trait.</a:t>
            </a:r>
            <a:endParaRPr lang="en-US" sz="975" dirty="0"/>
          </a:p>
        </p:txBody>
      </p:sp>
      <p:sp>
        <p:nvSpPr>
          <p:cNvPr id="9" name="Text 5"/>
          <p:cNvSpPr/>
          <p:nvPr/>
        </p:nvSpPr>
        <p:spPr>
          <a:xfrm>
            <a:off x="590550" y="4171950"/>
            <a:ext cx="6055965" cy="5941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Examples of Key Traits: Warmth (Reserved ↔ Warm), Reasoning (Less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Intelligent ↔ More Intelligent), Emotional Stability (Affected by Feelings ↔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Emotionally Stable), Dominance (Submissive ↔ Dominant),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Liveliness (Serious ↔ Lively).</a:t>
            </a:r>
            <a:endParaRPr lang="en-US" sz="975" dirty="0"/>
          </a:p>
        </p:txBody>
      </p:sp>
      <p:sp>
        <p:nvSpPr>
          <p:cNvPr id="10" name="Text 6"/>
          <p:cNvSpPr/>
          <p:nvPr/>
        </p:nvSpPr>
        <p:spPr>
          <a:xfrm>
            <a:off x="590550" y="4895850"/>
            <a:ext cx="6055965" cy="7426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16PF Questionnaire: Cattell developed the Sixteen Personality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Questionnaire (16PF) to measure these traits objectively. The questionnaire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comprises hundreds of items designed to assess an individual's position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 each of the sixteen continua, yielding a detailed and unique personality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
</a:t>
            </a:r>
            <a:pPr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profile for each respondent.</a:t>
            </a:r>
            <a:endParaRPr lang="en-US" sz="97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65" y="1584127"/>
            <a:ext cx="5303490" cy="451931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77" y="4848523"/>
            <a:ext cx="572988" cy="54858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3" y="3559225"/>
            <a:ext cx="670471" cy="63088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77" y="2324844"/>
            <a:ext cx="621655" cy="58965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409575" y="228600"/>
            <a:ext cx="11658600" cy="3853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035"/>
              </a:lnSpc>
              <a:buNone/>
            </a:pPr>
            <a:r>
              <a:rPr lang="en-US" sz="2550" b="1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Eysenck's Biological PEN Model</a:t>
            </a:r>
            <a:endParaRPr lang="en-US" sz="2550" dirty="0"/>
          </a:p>
        </p:txBody>
      </p:sp>
      <p:sp>
        <p:nvSpPr>
          <p:cNvPr id="8" name="Text 1"/>
          <p:cNvSpPr/>
          <p:nvPr/>
        </p:nvSpPr>
        <p:spPr>
          <a:xfrm>
            <a:off x="409575" y="666750"/>
            <a:ext cx="17236440" cy="3318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13"/>
              </a:lnSpc>
              <a:buNone/>
            </a:pPr>
            <a:r>
              <a:rPr lang="en-US" sz="195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Neurological Basis of Personality and Cortical Arousal</a:t>
            </a:r>
            <a:endParaRPr lang="en-US" sz="1950" dirty="0"/>
          </a:p>
        </p:txBody>
      </p:sp>
      <p:sp>
        <p:nvSpPr>
          <p:cNvPr id="9" name="Text 2"/>
          <p:cNvSpPr/>
          <p:nvPr/>
        </p:nvSpPr>
        <p:spPr>
          <a:xfrm>
            <a:off x="1323975" y="2209800"/>
            <a:ext cx="2926080" cy="18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9E2A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Psychoticism (P)</a:t>
            </a:r>
            <a:endParaRPr lang="en-US" sz="1200" dirty="0"/>
          </a:p>
        </p:txBody>
      </p:sp>
      <p:sp>
        <p:nvSpPr>
          <p:cNvPr id="10" name="Text 3"/>
          <p:cNvSpPr/>
          <p:nvPr/>
        </p:nvSpPr>
        <p:spPr>
          <a:xfrm>
            <a:off x="1323975" y="3429000"/>
            <a:ext cx="2926080" cy="18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00567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Extraversion (E)</a:t>
            </a:r>
            <a:endParaRPr lang="en-US" sz="1200" dirty="0"/>
          </a:p>
        </p:txBody>
      </p:sp>
      <p:sp>
        <p:nvSpPr>
          <p:cNvPr id="11" name="Text 4"/>
          <p:cNvSpPr/>
          <p:nvPr/>
        </p:nvSpPr>
        <p:spPr>
          <a:xfrm>
            <a:off x="1323975" y="4724400"/>
            <a:ext cx="2743200" cy="18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b="1" dirty="0">
                <a:solidFill>
                  <a:srgbClr val="1B5E2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Neuroticism (N)</a:t>
            </a:r>
            <a:endParaRPr lang="en-US" sz="1200" dirty="0"/>
          </a:p>
        </p:txBody>
      </p:sp>
      <p:sp>
        <p:nvSpPr>
          <p:cNvPr id="12" name="Text 5"/>
          <p:cNvSpPr/>
          <p:nvPr/>
        </p:nvSpPr>
        <p:spPr>
          <a:xfrm>
            <a:off x="409575" y="1104900"/>
            <a:ext cx="6496050" cy="83581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Hans Eysenck's personality model represents a paradigm shift in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the biological foundations of human behaviour. Eysenck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developed a three-dimensional model linking core personality traits to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45"/>
              </a:lnSpc>
              <a:buNone/>
            </a:pPr>
            <a:r>
              <a:rPr lang="en-US" sz="12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distinct mechanisms of the nervous system:</a:t>
            </a:r>
            <a:endParaRPr lang="en-US" sz="1275" dirty="0"/>
          </a:p>
        </p:txBody>
      </p:sp>
      <p:sp>
        <p:nvSpPr>
          <p:cNvPr id="13" name="Text 6"/>
          <p:cNvSpPr/>
          <p:nvPr/>
        </p:nvSpPr>
        <p:spPr>
          <a:xfrm>
            <a:off x="533400" y="5876925"/>
            <a:ext cx="4572000" cy="20419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08"/>
              </a:lnSpc>
              <a:buNone/>
            </a:pPr>
            <a:r>
              <a:rPr lang="en-US" sz="1200" b="1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Theoretical Significance:</a:t>
            </a:r>
            <a:endParaRPr lang="en-US" sz="1200" dirty="0"/>
          </a:p>
        </p:txBody>
      </p:sp>
      <p:sp>
        <p:nvSpPr>
          <p:cNvPr id="14" name="Text 7"/>
          <p:cNvSpPr/>
          <p:nvPr/>
        </p:nvSpPr>
        <p:spPr>
          <a:xfrm>
            <a:off x="1323975" y="2486025"/>
            <a:ext cx="5427315" cy="4420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Represents the tendency towards aggression, lack of empathy, and cognitive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rigidity. Associated with levels of sex hormones and neurotransmitters.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High scores indicate difficulty in social adaptation and impulse control.</a:t>
            </a:r>
            <a:endParaRPr lang="en-US" sz="975" dirty="0"/>
          </a:p>
        </p:txBody>
      </p:sp>
      <p:sp>
        <p:nvSpPr>
          <p:cNvPr id="15" name="Text 8"/>
          <p:cNvSpPr/>
          <p:nvPr/>
        </p:nvSpPr>
        <p:spPr>
          <a:xfrm>
            <a:off x="1323975" y="3705225"/>
            <a:ext cx="5427315" cy="4420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Cortical Arousal Theory: Extraverts have a low baseline level of cortical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arousal. They seek external stimulation to achieve optimal performance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levels. Introverts have high cortical arousal and avoid excessive stimulation.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1323975" y="5000625"/>
            <a:ext cx="5112990" cy="4420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Associated with the reactivity of the autonomic nervous system.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 with high scores exhibit an excessive response to stress. They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60"/>
              </a:lnSpc>
              <a:buNone/>
            </a:pPr>
            <a:r>
              <a:rPr lang="en-US" sz="975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display chronic anxiety and emotional instability.</a:t>
            </a:r>
            <a:endParaRPr lang="en-US" sz="975" dirty="0"/>
          </a:p>
        </p:txBody>
      </p:sp>
      <p:sp>
        <p:nvSpPr>
          <p:cNvPr id="17" name="Text 10"/>
          <p:cNvSpPr/>
          <p:nvPr/>
        </p:nvSpPr>
        <p:spPr>
          <a:xfrm>
            <a:off x="409575" y="6153150"/>
            <a:ext cx="6275933" cy="54426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model provides a biological explanation for individual differences,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making it a foundational framework for understanding criminal behaviour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C2F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psychological disorders.</a:t>
            </a:r>
            <a:endParaRPr 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377" y="1735038"/>
            <a:ext cx="3547765" cy="34290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86" y="6281886"/>
            <a:ext cx="231577" cy="19883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6" y="5836146"/>
            <a:ext cx="390079" cy="315367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86" y="5424636"/>
            <a:ext cx="390079" cy="342900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86" y="4910286"/>
            <a:ext cx="390079" cy="432048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486" y="3730675"/>
            <a:ext cx="377875" cy="356592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86" y="3380929"/>
            <a:ext cx="390079" cy="267444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86" y="3038029"/>
            <a:ext cx="390079" cy="267444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86" y="2619673"/>
            <a:ext cx="377875" cy="370284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486" y="2167086"/>
            <a:ext cx="390079" cy="411361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409575" y="257175"/>
            <a:ext cx="20619720" cy="377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970"/>
              </a:lnSpc>
              <a:buNone/>
            </a:pPr>
            <a:r>
              <a:rPr lang="en-US" sz="2475" b="1" dirty="0">
                <a:solidFill>
                  <a:srgbClr val="1E88E5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Session 8: The Big Five Model and Alternative Theories</a:t>
            </a:r>
            <a:endParaRPr lang="en-US" sz="2475" dirty="0"/>
          </a:p>
        </p:txBody>
      </p:sp>
      <p:sp>
        <p:nvSpPr>
          <p:cNvPr id="14" name="Text 1"/>
          <p:cNvSpPr/>
          <p:nvPr/>
        </p:nvSpPr>
        <p:spPr>
          <a:xfrm>
            <a:off x="409575" y="1857375"/>
            <a:ext cx="51435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976D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Five Core Dimensions:</a:t>
            </a:r>
            <a:endParaRPr lang="en-US" sz="1350" dirty="0"/>
          </a:p>
        </p:txBody>
      </p:sp>
      <p:sp>
        <p:nvSpPr>
          <p:cNvPr id="15" name="Text 2"/>
          <p:cNvSpPr/>
          <p:nvPr/>
        </p:nvSpPr>
        <p:spPr>
          <a:xfrm>
            <a:off x="409575" y="4171950"/>
            <a:ext cx="76123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976D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Alternative Theoretical Perspectives:</a:t>
            </a:r>
            <a:endParaRPr lang="en-US" sz="1350" dirty="0"/>
          </a:p>
        </p:txBody>
      </p:sp>
      <p:sp>
        <p:nvSpPr>
          <p:cNvPr id="16" name="Text 3"/>
          <p:cNvSpPr/>
          <p:nvPr/>
        </p:nvSpPr>
        <p:spPr>
          <a:xfrm>
            <a:off x="409575" y="914400"/>
            <a:ext cx="1194435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5"/>
              </a:lnSpc>
              <a:buNone/>
            </a:pPr>
            <a:r>
              <a:rPr lang="en-US" sz="1425" b="1" dirty="0">
                <a:solidFill>
                  <a:srgbClr val="1976D2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Scientific Consensus: The Big Five Factor Model (OCEAN)</a:t>
            </a:r>
            <a:endParaRPr lang="en-US" sz="1425" dirty="0"/>
          </a:p>
        </p:txBody>
      </p:sp>
      <p:sp>
        <p:nvSpPr>
          <p:cNvPr id="17" name="Text 4"/>
          <p:cNvSpPr/>
          <p:nvPr/>
        </p:nvSpPr>
        <p:spPr>
          <a:xfrm>
            <a:off x="409575" y="6324600"/>
            <a:ext cx="1275099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212121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“The consensus around the Big Five does not signal the end of theoretical debate; rather, it provides a shared framework for understanding human</a:t>
            </a:r>
            <a:pPr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212121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
</a:t>
            </a:r>
            <a:pPr indent="0" marL="0">
              <a:lnSpc>
                <a:spcPts val="1050"/>
              </a:lnSpc>
              <a:buNone/>
            </a:pPr>
            <a:r>
              <a:rPr lang="en-US" sz="1050" b="1" dirty="0">
                <a:solidFill>
                  <a:srgbClr val="212121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diversity while acknowledging the necessity of complementary perspectives for a comprehensive understanding of personality.”</a:t>
            </a:r>
            <a:endParaRPr lang="en-US" sz="1050" dirty="0"/>
          </a:p>
        </p:txBody>
      </p:sp>
      <p:sp>
        <p:nvSpPr>
          <p:cNvPr id="18" name="Text 5"/>
          <p:cNvSpPr/>
          <p:nvPr/>
        </p:nvSpPr>
        <p:spPr>
          <a:xfrm>
            <a:off x="1009650" y="2181225"/>
            <a:ext cx="8088511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Openness to Experience (O): Reflects a readiness for new experiences, intellectual curiosity, and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aesthetic sensitivity.</a:t>
            </a:r>
            <a:endParaRPr lang="en-US" sz="1125" dirty="0"/>
          </a:p>
        </p:txBody>
      </p:sp>
      <p:sp>
        <p:nvSpPr>
          <p:cNvPr id="19" name="Text 6"/>
          <p:cNvSpPr/>
          <p:nvPr/>
        </p:nvSpPr>
        <p:spPr>
          <a:xfrm>
            <a:off x="1009650" y="2695575"/>
            <a:ext cx="16802100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Conscientiousness (C): Encompasses organisation, self-discipline, reliability, and perseverance.</a:t>
            </a:r>
            <a:endParaRPr lang="en-US" sz="1125" dirty="0"/>
          </a:p>
        </p:txBody>
      </p:sp>
      <p:sp>
        <p:nvSpPr>
          <p:cNvPr id="20" name="Text 7"/>
          <p:cNvSpPr/>
          <p:nvPr/>
        </p:nvSpPr>
        <p:spPr>
          <a:xfrm>
            <a:off x="1009650" y="3048000"/>
            <a:ext cx="17659350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Extraversion (E): Involves social activity, vitality, the pursuit of excitement, and positive affect.</a:t>
            </a:r>
            <a:endParaRPr lang="en-US" sz="1125" dirty="0"/>
          </a:p>
        </p:txBody>
      </p:sp>
      <p:sp>
        <p:nvSpPr>
          <p:cNvPr id="21" name="Text 8"/>
          <p:cNvSpPr/>
          <p:nvPr/>
        </p:nvSpPr>
        <p:spPr>
          <a:xfrm>
            <a:off x="1009650" y="3429000"/>
            <a:ext cx="14230350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Agreeableness (A): Expresses empathy, trust, cooperation, and concern for others.</a:t>
            </a:r>
            <a:endParaRPr lang="en-US" sz="1125" dirty="0"/>
          </a:p>
        </p:txBody>
      </p:sp>
      <p:sp>
        <p:nvSpPr>
          <p:cNvPr id="22" name="Text 9"/>
          <p:cNvSpPr/>
          <p:nvPr/>
        </p:nvSpPr>
        <p:spPr>
          <a:xfrm>
            <a:off x="1009650" y="3743325"/>
            <a:ext cx="7156103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Neuroticism (N): Measures emotional stability versus anxiety, mood fluctuations, and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vulnerability.</a:t>
            </a:r>
            <a:endParaRPr lang="en-US" sz="1125" dirty="0"/>
          </a:p>
        </p:txBody>
      </p:sp>
      <p:sp>
        <p:nvSpPr>
          <p:cNvPr id="23" name="Text 10"/>
          <p:cNvSpPr/>
          <p:nvPr/>
        </p:nvSpPr>
        <p:spPr>
          <a:xfrm>
            <a:off x="1009650" y="4895850"/>
            <a:ext cx="8057108" cy="49291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Psychodynamic Theory: Focuses on unconscious conflicts and repressed drives as primary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motivators of personality, emphasising the influence of early experiences in shaping psychological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structure.</a:t>
            </a:r>
            <a:endParaRPr lang="en-US" sz="1125" dirty="0"/>
          </a:p>
        </p:txBody>
      </p:sp>
      <p:sp>
        <p:nvSpPr>
          <p:cNvPr id="24" name="Text 11"/>
          <p:cNvSpPr/>
          <p:nvPr/>
        </p:nvSpPr>
        <p:spPr>
          <a:xfrm>
            <a:off x="1009650" y="5410200"/>
            <a:ext cx="12216705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Humanistic Theory: Affirms the human potential for growth and self-actualisation, focusing on subjective experience and the pursuit of meaning and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purpose in life.</a:t>
            </a:r>
            <a:endParaRPr lang="en-US" sz="1125" dirty="0"/>
          </a:p>
        </p:txBody>
      </p:sp>
      <p:sp>
        <p:nvSpPr>
          <p:cNvPr id="25" name="Text 12"/>
          <p:cNvSpPr/>
          <p:nvPr/>
        </p:nvSpPr>
        <p:spPr>
          <a:xfrm>
            <a:off x="1009650" y="5886450"/>
            <a:ext cx="24517350" cy="1643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Social-Cognitive Theory: Emphasises the dynamic interaction between cognitive, behavioural, and environmental factors in shaping personality.</a:t>
            </a:r>
            <a:endParaRPr lang="en-US" sz="1125" dirty="0"/>
          </a:p>
        </p:txBody>
      </p:sp>
      <p:sp>
        <p:nvSpPr>
          <p:cNvPr id="26" name="Text 13"/>
          <p:cNvSpPr/>
          <p:nvPr/>
        </p:nvSpPr>
        <p:spPr>
          <a:xfrm>
            <a:off x="409575" y="1171575"/>
            <a:ext cx="12771983" cy="49291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After decades of intensive research and theoretical debate, personality psychologists arrived at a rare consensus regarding the fundamental structure of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 personality. The Big Five Factor Model — or the "Big Five" — represents the most widely accepted and prevalent model in contemporary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psychology.</a:t>
            </a:r>
            <a:endParaRPr lang="en-US" sz="1125" dirty="0"/>
          </a:p>
        </p:txBody>
      </p:sp>
      <p:sp>
        <p:nvSpPr>
          <p:cNvPr id="27" name="Text 14"/>
          <p:cNvSpPr/>
          <p:nvPr/>
        </p:nvSpPr>
        <p:spPr>
          <a:xfrm>
            <a:off x="409575" y="4476750"/>
            <a:ext cx="8036123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Despite the dominance of the trait model, other theoretical schools offer complementary — and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sometimes contrasting — perspectives for understanding personality:</a:t>
            </a:r>
            <a:endParaRPr lang="en-US" sz="11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157" y="2016175"/>
            <a:ext cx="4510980" cy="454684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2035507" y="400050"/>
            <a:ext cx="1709928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Dimensions of the Big Five Model (OCEAN)</a:t>
            </a:r>
            <a:endParaRPr lang="en-US" sz="2550" dirty="0"/>
          </a:p>
        </p:txBody>
      </p:sp>
      <p:sp>
        <p:nvSpPr>
          <p:cNvPr id="5" name="Text 1"/>
          <p:cNvSpPr/>
          <p:nvPr/>
        </p:nvSpPr>
        <p:spPr>
          <a:xfrm>
            <a:off x="358601" y="933450"/>
            <a:ext cx="1211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Universal Dimensions for Describing Human Personality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657225" y="2181225"/>
            <a:ext cx="564642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Openness to Experience (O)</a:t>
            </a:r>
            <a:endParaRPr lang="en-US" sz="1425" dirty="0"/>
          </a:p>
        </p:txBody>
      </p:sp>
      <p:sp>
        <p:nvSpPr>
          <p:cNvPr id="7" name="Text 3"/>
          <p:cNvSpPr/>
          <p:nvPr/>
        </p:nvSpPr>
        <p:spPr>
          <a:xfrm>
            <a:off x="7077968" y="2181225"/>
            <a:ext cx="48006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Conscientiousness (C)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8372445" y="3619500"/>
            <a:ext cx="347472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Extraversion (E)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1990725" y="4924425"/>
            <a:ext cx="325755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Neuroticism (N)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8158996" y="5267325"/>
            <a:ext cx="3691890" cy="1991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68"/>
              </a:lnSpc>
              <a:buNone/>
            </a:pPr>
            <a:r>
              <a:rPr lang="en-US" sz="1425" b="1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Agreeableness (A)</a:t>
            </a:r>
            <a:endParaRPr lang="en-US" sz="1425" dirty="0"/>
          </a:p>
        </p:txBody>
      </p:sp>
      <p:sp>
        <p:nvSpPr>
          <p:cNvPr id="11" name="Text 7"/>
          <p:cNvSpPr/>
          <p:nvPr/>
        </p:nvSpPr>
        <p:spPr>
          <a:xfrm>
            <a:off x="590550" y="1323975"/>
            <a:ext cx="12090946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Big Five model represents a scientific consensus regarding the fundamental structure of human personality. These five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dimensions constitute a comprehensive framework for understanding individual differences across diverse cultures and age groups.</a:t>
            </a:r>
            <a:endParaRPr lang="en-US" sz="1275" dirty="0"/>
          </a:p>
        </p:txBody>
      </p:sp>
      <p:sp>
        <p:nvSpPr>
          <p:cNvPr id="12" name="Text 8"/>
          <p:cNvSpPr/>
          <p:nvPr/>
        </p:nvSpPr>
        <p:spPr>
          <a:xfrm>
            <a:off x="714375" y="2495550"/>
            <a:ext cx="3321248" cy="7125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scorers: Imaginative, creative,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intellectually curious, appreciating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diversity and novelty, open to new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values and ideas.</a:t>
            </a:r>
            <a:endParaRPr lang="en-US" sz="1275" dirty="0"/>
          </a:p>
        </p:txBody>
      </p:sp>
      <p:sp>
        <p:nvSpPr>
          <p:cNvPr id="13" name="Text 9"/>
          <p:cNvSpPr/>
          <p:nvPr/>
        </p:nvSpPr>
        <p:spPr>
          <a:xfrm>
            <a:off x="838200" y="3381375"/>
            <a:ext cx="3174653" cy="5344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Low scorers: Practical, traditional,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preferring routine and the familiar,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conservative in values.</a:t>
            </a:r>
            <a:endParaRPr lang="en-US" sz="1275" dirty="0"/>
          </a:p>
        </p:txBody>
      </p:sp>
      <p:sp>
        <p:nvSpPr>
          <p:cNvPr id="14" name="Text 10"/>
          <p:cNvSpPr/>
          <p:nvPr/>
        </p:nvSpPr>
        <p:spPr>
          <a:xfrm>
            <a:off x="8515350" y="2495550"/>
            <a:ext cx="3447008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scorers: Organised, responsible,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disciplined, persevering, future-oriented.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8639175" y="2952750"/>
            <a:ext cx="331083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Low scorers: Flexible, spontaneous;</a:t>
            </a:r>
            <a:pPr algn="r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may be disorganised or negligent.</a:t>
            </a:r>
            <a:endParaRPr lang="en-US" sz="1275" dirty="0"/>
          </a:p>
        </p:txBody>
      </p:sp>
      <p:sp>
        <p:nvSpPr>
          <p:cNvPr id="16" name="Text 12"/>
          <p:cNvSpPr/>
          <p:nvPr/>
        </p:nvSpPr>
        <p:spPr>
          <a:xfrm>
            <a:off x="8763000" y="3914775"/>
            <a:ext cx="3185071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scorers: Sociable, energetic,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optimistic, seeking social stimulation.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8886825" y="4362450"/>
            <a:ext cx="3048893" cy="5656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Low scorers: Quiet, reserved,</a:t>
            </a:r>
            <a:pPr algn="r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independent, preferring calm</a:t>
            </a:r>
            <a:pPr algn="r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environments.</a:t>
            </a:r>
            <a:endParaRPr lang="en-US" sz="1350" dirty="0"/>
          </a:p>
        </p:txBody>
      </p:sp>
      <p:sp>
        <p:nvSpPr>
          <p:cNvPr id="18" name="Text 14"/>
          <p:cNvSpPr/>
          <p:nvPr/>
        </p:nvSpPr>
        <p:spPr>
          <a:xfrm>
            <a:off x="838200" y="5238750"/>
            <a:ext cx="3206055" cy="5656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scorers: Prone to anxiety,</a:t>
            </a:r>
            <a:pPr algn="l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tension, mood fluctuations, and</a:t>
            </a:r>
            <a:pPr algn="l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sensitivity to stress.</a:t>
            </a:r>
            <a:endParaRPr lang="en-US" sz="1350" dirty="0"/>
          </a:p>
        </p:txBody>
      </p:sp>
      <p:sp>
        <p:nvSpPr>
          <p:cNvPr id="19" name="Text 15"/>
          <p:cNvSpPr/>
          <p:nvPr/>
        </p:nvSpPr>
        <p:spPr>
          <a:xfrm>
            <a:off x="466725" y="5886450"/>
            <a:ext cx="3614738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Low scorers: Emotionally stable, calm,</a:t>
            </a:r>
            <a:pPr algn="l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resilient in the face of challenges.</a:t>
            </a:r>
            <a:endParaRPr lang="en-US" sz="1275" dirty="0"/>
          </a:p>
        </p:txBody>
      </p:sp>
      <p:sp>
        <p:nvSpPr>
          <p:cNvPr id="20" name="Text 16"/>
          <p:cNvSpPr/>
          <p:nvPr/>
        </p:nvSpPr>
        <p:spPr>
          <a:xfrm>
            <a:off x="8515350" y="5581650"/>
            <a:ext cx="345757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High scorers: Empathetic, cooperative,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trusting, concerned with the welfare of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others.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8639175" y="6219825"/>
            <a:ext cx="3321248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Low scorers: Competitive, sceptical,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00"/>
              </a:lnSpc>
              <a:buNone/>
            </a:pPr>
            <a:r>
              <a:rPr lang="en-US" sz="1200" dirty="0">
                <a:solidFill>
                  <a:srgbClr val="0B2B5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direct in expressing their views.</a:t>
            </a:r>
            <a:endParaRPr lang="en-US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082" y="2695129"/>
            <a:ext cx="3657600" cy="347692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3334"/>
            <a:ext cx="8095357" cy="427925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4800615" y="238125"/>
            <a:ext cx="23134320" cy="5028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FFFDD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Psychodynamic Perspective (Freud and Jung)</a:t>
            </a:r>
            <a:endParaRPr lang="en-US" sz="3300" dirty="0"/>
          </a:p>
        </p:txBody>
      </p:sp>
      <p:sp>
        <p:nvSpPr>
          <p:cNvPr id="6" name="Text 1"/>
          <p:cNvSpPr/>
          <p:nvPr/>
        </p:nvSpPr>
        <p:spPr>
          <a:xfrm>
            <a:off x="228600" y="1152525"/>
            <a:ext cx="864108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Freud's Theory of Psychic Structure:</a:t>
            </a:r>
            <a:endParaRPr lang="en-US" sz="1575" dirty="0"/>
          </a:p>
        </p:txBody>
      </p:sp>
      <p:sp>
        <p:nvSpPr>
          <p:cNvPr id="7" name="Text 2"/>
          <p:cNvSpPr/>
          <p:nvPr/>
        </p:nvSpPr>
        <p:spPr>
          <a:xfrm>
            <a:off x="8277225" y="1171575"/>
            <a:ext cx="624078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Carl Jung's Contributions:</a:t>
            </a:r>
            <a:endParaRPr lang="en-US" sz="1575" dirty="0"/>
          </a:p>
        </p:txBody>
      </p:sp>
      <p:sp>
        <p:nvSpPr>
          <p:cNvPr id="8" name="Text 3"/>
          <p:cNvSpPr/>
          <p:nvPr/>
        </p:nvSpPr>
        <p:spPr>
          <a:xfrm>
            <a:off x="9478268" y="6153150"/>
            <a:ext cx="13716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Sage</a:t>
            </a:r>
            <a:endParaRPr lang="en-US" sz="1125" dirty="0"/>
          </a:p>
        </p:txBody>
      </p:sp>
      <p:sp>
        <p:nvSpPr>
          <p:cNvPr id="9" name="Text 4"/>
          <p:cNvSpPr/>
          <p:nvPr/>
        </p:nvSpPr>
        <p:spPr>
          <a:xfrm>
            <a:off x="228600" y="6315075"/>
            <a:ext cx="8780115" cy="28485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Question: How might psychodynamic theory explain the behaviour of an individual experiencing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conflict between personal desires and social responsibilities? What is the role of the unconscious in this conflict?</a:t>
            </a:r>
            <a:endParaRPr lang="en-US" sz="975" dirty="0"/>
          </a:p>
        </p:txBody>
      </p:sp>
      <p:sp>
        <p:nvSpPr>
          <p:cNvPr id="10" name="Text 5"/>
          <p:cNvSpPr/>
          <p:nvPr/>
        </p:nvSpPr>
        <p:spPr>
          <a:xfrm>
            <a:off x="8277225" y="1647825"/>
            <a:ext cx="4222403" cy="91454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Jung expanded the concept of the unconscious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to include the collective unconscious — a shared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and inherited repository of primordial memories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containing universal archetypes such as the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Hero, the Mother, and the Shadow.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28600" y="1466850"/>
            <a:ext cx="8256240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psychodynamic theory rests on the premise that personality is shaped through a continuous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A1A1A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dynamic conflict between three interacting psychological systems:</a:t>
            </a:r>
            <a:endParaRPr 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977" y="2393305"/>
            <a:ext cx="1987153" cy="210532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153" y="2304157"/>
            <a:ext cx="2121396" cy="257175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88" y="2455069"/>
            <a:ext cx="1633686" cy="1686967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61950" y="76200"/>
            <a:ext cx="6338888" cy="6935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73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Session 9: Personality Assessment —</a:t>
            </a:r>
            <a:pPr algn="l" indent="0" marL="0">
              <a:lnSpc>
                <a:spcPts val="273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273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Objective and Projective Tests</a:t>
            </a:r>
            <a:endParaRPr lang="en-US" sz="2100" dirty="0"/>
          </a:p>
        </p:txBody>
      </p:sp>
      <p:sp>
        <p:nvSpPr>
          <p:cNvPr id="7" name="Text 1"/>
          <p:cNvSpPr/>
          <p:nvPr/>
        </p:nvSpPr>
        <p:spPr>
          <a:xfrm>
            <a:off x="-1952670" y="1733550"/>
            <a:ext cx="990981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Objective Tests: The Systematic Scientific Approach</a:t>
            </a:r>
            <a:endParaRPr lang="en-US" sz="1275" dirty="0"/>
          </a:p>
        </p:txBody>
      </p:sp>
      <p:sp>
        <p:nvSpPr>
          <p:cNvPr id="8" name="Text 2"/>
          <p:cNvSpPr/>
          <p:nvPr/>
        </p:nvSpPr>
        <p:spPr>
          <a:xfrm>
            <a:off x="5451634" y="1733550"/>
            <a:ext cx="884682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Projective Tests: Exploring the Unconscious</a:t>
            </a:r>
            <a:endParaRPr lang="en-US" sz="1350" dirty="0"/>
          </a:p>
        </p:txBody>
      </p:sp>
      <p:sp>
        <p:nvSpPr>
          <p:cNvPr id="9" name="Text 3"/>
          <p:cNvSpPr/>
          <p:nvPr/>
        </p:nvSpPr>
        <p:spPr>
          <a:xfrm>
            <a:off x="2736056" y="5267325"/>
            <a:ext cx="7200900" cy="1885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Critical and Comparative Evaluation</a:t>
            </a:r>
            <a:endParaRPr lang="en-US" sz="1350" dirty="0"/>
          </a:p>
        </p:txBody>
      </p:sp>
      <p:sp>
        <p:nvSpPr>
          <p:cNvPr id="10" name="Text 4"/>
          <p:cNvSpPr/>
          <p:nvPr/>
        </p:nvSpPr>
        <p:spPr>
          <a:xfrm>
            <a:off x="361950" y="6248400"/>
            <a:ext cx="12929146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Discussion Prompt: In light of recent advances in neuropsychology and artificial intelligence, how might personality assessment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instruments be developed to combine the precision of objective measurement with the depth of projective understanding?</a:t>
            </a:r>
            <a:endParaRPr lang="en-US" sz="1275" dirty="0"/>
          </a:p>
        </p:txBody>
      </p:sp>
      <p:sp>
        <p:nvSpPr>
          <p:cNvPr id="11" name="Text 5"/>
          <p:cNvSpPr/>
          <p:nvPr/>
        </p:nvSpPr>
        <p:spPr>
          <a:xfrm>
            <a:off x="5467350" y="1838325"/>
            <a:ext cx="1477268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Methodological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Integration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361950" y="5467350"/>
            <a:ext cx="12803386" cy="3467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Although objective tests excel in scientific rigour and statistical reliability, projective tests retain clinical value in understanding deep psychological</a:t>
            </a:r>
            <a:pPr algn="ctr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1365"/>
              </a:lnSpc>
              <a:buNone/>
            </a:pPr>
            <a:r>
              <a:rPr lang="en-US" sz="1050" b="1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complexities. Integration of both approaches is recommended to achieve a comprehensive understanding of personality.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361950" y="2181225"/>
            <a:ext cx="5175796" cy="23002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Objective tests are grounded in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principles of rigorous psychometric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measurement, whereby the examinee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responds to clearly defined statements.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Minnesota Multiphasic Personality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Inventory (MMPI-2) is the most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prominent example. It comprises 500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statistically designed items to differentiate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between various personality patterns.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These tests are characterised by high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test-retest reliability and empirically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validated predictive validity. They also incorporate sophisticated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validity scales that detect attempts at faking or random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responding, thereby enhancing their scientific precision.</a:t>
            </a:r>
            <a:endParaRPr lang="en-US" sz="1125" dirty="0"/>
          </a:p>
        </p:txBody>
      </p:sp>
      <p:sp>
        <p:nvSpPr>
          <p:cNvPr id="14" name="Text 8"/>
          <p:cNvSpPr/>
          <p:nvPr/>
        </p:nvSpPr>
        <p:spPr>
          <a:xfrm>
            <a:off x="8639175" y="2181225"/>
            <a:ext cx="1749623" cy="23002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 contrast, projective tests are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premised on the assumption that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individuals project their unconscious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conflicts and motivations onto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ambiguous stimuli. The Rorschach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Inkblot Test and the Thematic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Apperception Test (TAT) are among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most well-known of these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instruments. They require high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interpretive skills from the psychologist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and provide a richness of qualitative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information about the individual's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psychological organisation — particularly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r" indent="0" marL="0">
              <a:lnSpc>
                <a:spcPts val="1294"/>
              </a:lnSpc>
              <a:buNone/>
            </a:pPr>
            <a:r>
              <a:rPr lang="en-US" sz="1125" dirty="0">
                <a:solidFill>
                  <a:srgbClr val="1C2B38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aspects that may not be directly expressible.</a:t>
            </a:r>
            <a:endParaRPr lang="en-US" sz="11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3" y="5390257"/>
            <a:ext cx="11484769" cy="59650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75" y="3483769"/>
            <a:ext cx="390079" cy="45258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294" y="3552379"/>
            <a:ext cx="341263" cy="32905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7" y="3483769"/>
            <a:ext cx="377875" cy="452586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0988" y="2509986"/>
            <a:ext cx="463153" cy="390823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373" y="1645890"/>
            <a:ext cx="475357" cy="41136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285750" y="123825"/>
            <a:ext cx="18230850" cy="3426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698"/>
              </a:lnSpc>
              <a:buNone/>
            </a:pPr>
            <a:r>
              <a:rPr lang="en-US" sz="24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Session 10: Introduction to Forensic Psychology</a:t>
            </a:r>
            <a:endParaRPr lang="en-US" sz="2475" dirty="0"/>
          </a:p>
        </p:txBody>
      </p:sp>
      <p:sp>
        <p:nvSpPr>
          <p:cNvPr id="10" name="Text 1"/>
          <p:cNvSpPr/>
          <p:nvPr/>
        </p:nvSpPr>
        <p:spPr>
          <a:xfrm>
            <a:off x="466725" y="3143250"/>
            <a:ext cx="6240780" cy="2199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33"/>
              </a:lnSpc>
              <a:buNone/>
            </a:pPr>
            <a:r>
              <a:rPr lang="en-US" sz="1575" b="1" dirty="0">
                <a:solidFill>
                  <a:srgbClr val="005691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Areas of Application:</a:t>
            </a:r>
            <a:endParaRPr lang="en-US" sz="1575" dirty="0"/>
          </a:p>
        </p:txBody>
      </p:sp>
      <p:sp>
        <p:nvSpPr>
          <p:cNvPr id="11" name="Text 2"/>
          <p:cNvSpPr/>
          <p:nvPr/>
        </p:nvSpPr>
        <p:spPr>
          <a:xfrm>
            <a:off x="466725" y="1666875"/>
            <a:ext cx="4800600" cy="2180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7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Definition:</a:t>
            </a:r>
            <a:endParaRPr lang="en-US" sz="1575" dirty="0"/>
          </a:p>
        </p:txBody>
      </p:sp>
      <p:sp>
        <p:nvSpPr>
          <p:cNvPr id="12" name="Text 3"/>
          <p:cNvSpPr/>
          <p:nvPr/>
        </p:nvSpPr>
        <p:spPr>
          <a:xfrm>
            <a:off x="962025" y="3590925"/>
            <a:ext cx="600837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The Investigation Phase:</a:t>
            </a:r>
            <a:endParaRPr lang="en-US" sz="1425" dirty="0"/>
          </a:p>
        </p:txBody>
      </p:sp>
      <p:sp>
        <p:nvSpPr>
          <p:cNvPr id="13" name="Text 4"/>
          <p:cNvSpPr/>
          <p:nvPr/>
        </p:nvSpPr>
        <p:spPr>
          <a:xfrm>
            <a:off x="4924425" y="3590925"/>
            <a:ext cx="492252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The Judicial Phase:</a:t>
            </a:r>
            <a:endParaRPr lang="en-US" sz="1425" dirty="0"/>
          </a:p>
        </p:txBody>
      </p:sp>
      <p:sp>
        <p:nvSpPr>
          <p:cNvPr id="14" name="Text 5"/>
          <p:cNvSpPr/>
          <p:nvPr/>
        </p:nvSpPr>
        <p:spPr>
          <a:xfrm>
            <a:off x="8943975" y="3486150"/>
            <a:ext cx="2315468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Treatment and</a:t>
            </a:r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Rehabilitation Phase:</a:t>
            </a:r>
            <a:endParaRPr lang="en-US" sz="1575" dirty="0"/>
          </a:p>
        </p:txBody>
      </p:sp>
      <p:sp>
        <p:nvSpPr>
          <p:cNvPr id="15" name="Text 6"/>
          <p:cNvSpPr/>
          <p:nvPr/>
        </p:nvSpPr>
        <p:spPr>
          <a:xfrm>
            <a:off x="466725" y="6296025"/>
            <a:ext cx="12813953" cy="4113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a deep understanding of individual differences in intelligence and personality contribute to the development of more specialised and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effective approaches to addressing criminal behaviour?</a:t>
            </a:r>
            <a:endParaRPr lang="en-US" sz="1350" dirty="0"/>
          </a:p>
        </p:txBody>
      </p:sp>
      <p:sp>
        <p:nvSpPr>
          <p:cNvPr id="16" name="Text 7"/>
          <p:cNvSpPr/>
          <p:nvPr/>
        </p:nvSpPr>
        <p:spPr>
          <a:xfrm>
            <a:off x="466725" y="742950"/>
            <a:ext cx="12813953" cy="5831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Forensic psychology represents a vital intersection between theoretical psychological principles and their practical application within the criminal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justice system. This specialised field aims to understand and explain criminal behaviour from a psychological perspective, focusing on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fundamental questions: why do people commit crimes? And how can psychological knowledge contribute to investigations, trials, and rehabilitation?</a:t>
            </a:r>
            <a:endParaRPr lang="en-US" sz="1275" dirty="0"/>
          </a:p>
        </p:txBody>
      </p:sp>
      <p:sp>
        <p:nvSpPr>
          <p:cNvPr id="17" name="Text 8"/>
          <p:cNvSpPr/>
          <p:nvPr/>
        </p:nvSpPr>
        <p:spPr>
          <a:xfrm>
            <a:off x="466725" y="1981200"/>
            <a:ext cx="6097786" cy="8227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Forensic psychology is the systematic application of psychological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principles, theories, and research methods to understand, assess,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address criminal behaviour within the context of the criminal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justice system.</a:t>
            </a:r>
            <a:endParaRPr lang="en-US" sz="1350" dirty="0"/>
          </a:p>
        </p:txBody>
      </p:sp>
      <p:sp>
        <p:nvSpPr>
          <p:cNvPr id="18" name="Text 9"/>
          <p:cNvSpPr/>
          <p:nvPr/>
        </p:nvSpPr>
        <p:spPr>
          <a:xfrm>
            <a:off x="6934200" y="1838325"/>
            <a:ext cx="5469136" cy="7774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ultimate objective of forensic psychology is not merely to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 crime, but to contribute to the construction of a more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effective and humane justice system that achieves a balance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protecting society and rehabilitating offenders.</a:t>
            </a:r>
            <a:endParaRPr lang="en-US" sz="1275" dirty="0"/>
          </a:p>
        </p:txBody>
      </p:sp>
      <p:sp>
        <p:nvSpPr>
          <p:cNvPr id="19" name="Text 10"/>
          <p:cNvSpPr/>
          <p:nvPr/>
        </p:nvSpPr>
        <p:spPr>
          <a:xfrm>
            <a:off x="466725" y="4105275"/>
            <a:ext cx="4065240" cy="8227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Psychological analysis of crime scenes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Development of suspect profiles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Enhancement of interrogation techniques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Assessment of witness testimony reliability</a:t>
            </a:r>
            <a:endParaRPr lang="en-US" sz="1350" dirty="0"/>
          </a:p>
        </p:txBody>
      </p:sp>
      <p:sp>
        <p:nvSpPr>
          <p:cNvPr id="20" name="Text 11"/>
          <p:cNvSpPr/>
          <p:nvPr/>
        </p:nvSpPr>
        <p:spPr>
          <a:xfrm>
            <a:off x="4371975" y="4105275"/>
            <a:ext cx="3929063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Assessment of fitness to stand trial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Analysis of the defendant's psychological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state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Provision of expert testimony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Evaluation of criminal responsibility</a:t>
            </a:r>
            <a:endParaRPr lang="en-US" sz="1350" dirty="0"/>
          </a:p>
        </p:txBody>
      </p:sp>
      <p:sp>
        <p:nvSpPr>
          <p:cNvPr id="21" name="Text 12"/>
          <p:cNvSpPr/>
          <p:nvPr/>
        </p:nvSpPr>
        <p:spPr>
          <a:xfrm>
            <a:off x="8277225" y="4105275"/>
            <a:ext cx="3593753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Design of specialised treatment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programmes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Assessment of recidivism risk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Development of prevention strategies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Monitoring of therapeutic progress</a:t>
            </a:r>
            <a:endParaRPr lang="en-US" sz="13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63" y="6254353"/>
            <a:ext cx="353467" cy="35659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761" y="5184577"/>
            <a:ext cx="597396" cy="582811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298" y="4080421"/>
            <a:ext cx="377875" cy="390823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353" y="3278088"/>
            <a:ext cx="365671" cy="40451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298" y="2482453"/>
            <a:ext cx="365671" cy="418207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482" y="1995636"/>
            <a:ext cx="2340769" cy="2770584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479" y="3559225"/>
            <a:ext cx="3669655" cy="1707505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577" y="2461915"/>
            <a:ext cx="353467" cy="294829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7373" y="2043559"/>
            <a:ext cx="377875" cy="370284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5169" y="1611511"/>
            <a:ext cx="390079" cy="342900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263" y="2736205"/>
            <a:ext cx="353467" cy="390823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263" y="2317998"/>
            <a:ext cx="353467" cy="383977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1263" y="2009329"/>
            <a:ext cx="353467" cy="308521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263" y="1611511"/>
            <a:ext cx="390079" cy="322213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1809750" y="57150"/>
            <a:ext cx="8518178" cy="5914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9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Session 11: Eysenck's Theory of Criminal Personality</a:t>
            </a:r>
            <a:pPr algn="ctr" indent="0" marL="0">
              <a:lnSpc>
                <a:spcPts val="2329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329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Antisocial Personality Disorder (APD)</a:t>
            </a:r>
            <a:endParaRPr lang="en-US" sz="2025" dirty="0"/>
          </a:p>
        </p:txBody>
      </p:sp>
      <p:sp>
        <p:nvSpPr>
          <p:cNvPr id="18" name="Text 1"/>
          <p:cNvSpPr/>
          <p:nvPr/>
        </p:nvSpPr>
        <p:spPr>
          <a:xfrm>
            <a:off x="-685383" y="1019175"/>
            <a:ext cx="803529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Antisocial Personality Disorder (APD)</a:t>
            </a:r>
            <a:endParaRPr lang="en-US" sz="1425" dirty="0"/>
          </a:p>
        </p:txBody>
      </p:sp>
      <p:sp>
        <p:nvSpPr>
          <p:cNvPr id="19" name="Text 2"/>
          <p:cNvSpPr/>
          <p:nvPr/>
        </p:nvSpPr>
        <p:spPr>
          <a:xfrm>
            <a:off x="4437162" y="1019175"/>
            <a:ext cx="960120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Eysenck's Theory of Criminal Personality</a:t>
            </a:r>
            <a:endParaRPr lang="en-US" sz="1575" dirty="0"/>
          </a:p>
        </p:txBody>
      </p:sp>
      <p:sp>
        <p:nvSpPr>
          <p:cNvPr id="20" name="Text 3"/>
          <p:cNvSpPr/>
          <p:nvPr/>
        </p:nvSpPr>
        <p:spPr>
          <a:xfrm>
            <a:off x="352425" y="6362700"/>
            <a:ext cx="12803386" cy="3351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Can a ruthless executive who displays traits of deceitfulness and absence of remorse, yet does not violate the law,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 considered to have Antisocial Personality Disorder? What does this suggest about the definition of 'disorder' in a social context?</a:t>
            </a:r>
            <a:endParaRPr lang="en-US" sz="1200" dirty="0"/>
          </a:p>
        </p:txBody>
      </p:sp>
      <p:sp>
        <p:nvSpPr>
          <p:cNvPr id="21" name="Text 4"/>
          <p:cNvSpPr/>
          <p:nvPr/>
        </p:nvSpPr>
        <p:spPr>
          <a:xfrm>
            <a:off x="352425" y="1362075"/>
            <a:ext cx="485775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Diagnostic Criteria:</a:t>
            </a:r>
            <a:endParaRPr lang="en-US" sz="1275" dirty="0"/>
          </a:p>
        </p:txBody>
      </p:sp>
      <p:sp>
        <p:nvSpPr>
          <p:cNvPr id="22" name="Text 5"/>
          <p:cNvSpPr/>
          <p:nvPr/>
        </p:nvSpPr>
        <p:spPr>
          <a:xfrm>
            <a:off x="352425" y="3276600"/>
            <a:ext cx="854964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Distinction Between APD and Psychopathy:</a:t>
            </a:r>
            <a:endParaRPr lang="en-US" sz="1275" dirty="0"/>
          </a:p>
        </p:txBody>
      </p:sp>
      <p:sp>
        <p:nvSpPr>
          <p:cNvPr id="23" name="Text 6"/>
          <p:cNvSpPr/>
          <p:nvPr/>
        </p:nvSpPr>
        <p:spPr>
          <a:xfrm>
            <a:off x="9372600" y="1981200"/>
            <a:ext cx="2221111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Traits Associated with</a:t>
            </a:r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Criminality:</a:t>
            </a:r>
            <a:endParaRPr lang="en-US" sz="1275" dirty="0"/>
          </a:p>
        </p:txBody>
      </p:sp>
      <p:sp>
        <p:nvSpPr>
          <p:cNvPr id="24" name="Text 7"/>
          <p:cNvSpPr/>
          <p:nvPr/>
        </p:nvSpPr>
        <p:spPr>
          <a:xfrm>
            <a:off x="6324600" y="4857750"/>
            <a:ext cx="544068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Socialisation Mechanism:</a:t>
            </a:r>
            <a:endParaRPr lang="en-US" sz="1275" dirty="0"/>
          </a:p>
        </p:txBody>
      </p:sp>
      <p:sp>
        <p:nvSpPr>
          <p:cNvPr id="25" name="Text 8"/>
          <p:cNvSpPr/>
          <p:nvPr/>
        </p:nvSpPr>
        <p:spPr>
          <a:xfrm>
            <a:off x="714375" y="1600200"/>
            <a:ext cx="27241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Failure to conform to social and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legal norms</a:t>
            </a:r>
            <a:endParaRPr lang="en-US" sz="1125" dirty="0"/>
          </a:p>
        </p:txBody>
      </p:sp>
      <p:sp>
        <p:nvSpPr>
          <p:cNvPr id="26" name="Text 9"/>
          <p:cNvSpPr/>
          <p:nvPr/>
        </p:nvSpPr>
        <p:spPr>
          <a:xfrm>
            <a:off x="714375" y="2076450"/>
            <a:ext cx="2828925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Persistent deceitfulness and lying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Impulsivity and failure to plan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ahead</a:t>
            </a:r>
            <a:endParaRPr lang="en-US" sz="1125" dirty="0"/>
          </a:p>
        </p:txBody>
      </p:sp>
      <p:sp>
        <p:nvSpPr>
          <p:cNvPr id="27" name="Text 10"/>
          <p:cNvSpPr/>
          <p:nvPr/>
        </p:nvSpPr>
        <p:spPr>
          <a:xfrm>
            <a:off x="714375" y="2781300"/>
            <a:ext cx="211633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Irritability and repeated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aggressiveness</a:t>
            </a:r>
            <a:endParaRPr lang="en-US" sz="1125" dirty="0"/>
          </a:p>
        </p:txBody>
      </p:sp>
      <p:sp>
        <p:nvSpPr>
          <p:cNvPr id="28" name="Text 11"/>
          <p:cNvSpPr/>
          <p:nvPr/>
        </p:nvSpPr>
        <p:spPr>
          <a:xfrm>
            <a:off x="6324600" y="1362075"/>
            <a:ext cx="637029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Hans Eysenck proposed that individuals exhibiting a specific combination of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PEN model traits are more susceptible to criminal behaviour due to the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difficulty of their socialisation:</a:t>
            </a:r>
            <a:endParaRPr lang="en-US" sz="1125" dirty="0"/>
          </a:p>
        </p:txBody>
      </p:sp>
      <p:sp>
        <p:nvSpPr>
          <p:cNvPr id="29" name="Text 12"/>
          <p:cNvSpPr/>
          <p:nvPr/>
        </p:nvSpPr>
        <p:spPr>
          <a:xfrm>
            <a:off x="9734550" y="2524125"/>
            <a:ext cx="2629793" cy="731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High Extraversion (E):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Deficient cortical arousal leads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sensation-seeking and poor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responsiveness to punishment.</a:t>
            </a:r>
            <a:endParaRPr lang="en-US" sz="1200" dirty="0"/>
          </a:p>
        </p:txBody>
      </p:sp>
      <p:sp>
        <p:nvSpPr>
          <p:cNvPr id="30" name="Text 13"/>
          <p:cNvSpPr/>
          <p:nvPr/>
        </p:nvSpPr>
        <p:spPr>
          <a:xfrm>
            <a:off x="9734550" y="3276600"/>
            <a:ext cx="2546003" cy="731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High Neuroticism (N):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instability impedes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learning from negative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consequences.</a:t>
            </a:r>
            <a:endParaRPr lang="en-US" sz="1200" dirty="0"/>
          </a:p>
        </p:txBody>
      </p:sp>
      <p:sp>
        <p:nvSpPr>
          <p:cNvPr id="31" name="Text 14"/>
          <p:cNvSpPr/>
          <p:nvPr/>
        </p:nvSpPr>
        <p:spPr>
          <a:xfrm>
            <a:off x="9734550" y="4105275"/>
            <a:ext cx="2525018" cy="5487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High Psychoticism (P):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coldness, absence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empathy and conscience.</a:t>
            </a:r>
            <a:endParaRPr lang="en-US" sz="1200" dirty="0"/>
          </a:p>
        </p:txBody>
      </p:sp>
      <p:sp>
        <p:nvSpPr>
          <p:cNvPr id="32" name="Text 15"/>
          <p:cNvSpPr/>
          <p:nvPr/>
        </p:nvSpPr>
        <p:spPr>
          <a:xfrm>
            <a:off x="6324600" y="5143500"/>
            <a:ext cx="6370290" cy="7774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 with high levels of E and N are more difficult to condition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behaviourally, impeding the development of a robust conscience.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When combined with the emotional coldness of high P, the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likelihood of criminal behaviour increases substantially.</a:t>
            </a:r>
            <a:endParaRPr lang="en-US" sz="1275" dirty="0"/>
          </a:p>
        </p:txBody>
      </p:sp>
      <p:sp>
        <p:nvSpPr>
          <p:cNvPr id="33" name="Text 16"/>
          <p:cNvSpPr/>
          <p:nvPr/>
        </p:nvSpPr>
        <p:spPr>
          <a:xfrm>
            <a:off x="466725" y="5334000"/>
            <a:ext cx="6412111" cy="5487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APD is a behavioural diagnosis focused on actions, whereas psychopathy is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broader concept encompassing emotional deficits and grandiosity. Most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42424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psychopaths meet criteria for APD, but the converse is not necessarily true.</a:t>
            </a:r>
            <a:endParaRPr lang="en-US" sz="1200" dirty="0"/>
          </a:p>
        </p:txBody>
      </p:sp>
      <p:sp>
        <p:nvSpPr>
          <p:cNvPr id="34" name="Text 17"/>
          <p:cNvSpPr/>
          <p:nvPr/>
        </p:nvSpPr>
        <p:spPr>
          <a:xfrm>
            <a:off x="8515350" y="2181225"/>
            <a:ext cx="859036" cy="6399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Red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Zone of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Criminal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D32F2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</a:t>
            </a:r>
            <a:endParaRPr lang="en-US" sz="10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471" y="1344067"/>
            <a:ext cx="1853059" cy="119315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8" y="1344067"/>
            <a:ext cx="5291286" cy="3058567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5273055" y="266700"/>
            <a:ext cx="24174450" cy="3086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30"/>
              </a:lnSpc>
              <a:buNone/>
            </a:pPr>
            <a:r>
              <a:rPr lang="en-US" sz="2025" b="1" dirty="0">
                <a:solidFill>
                  <a:srgbClr val="FFA500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Session 12: Indicators of Delinquency (Age, Gender, and Longitudinal Studies)</a:t>
            </a:r>
            <a:endParaRPr lang="en-US" sz="2025" dirty="0"/>
          </a:p>
        </p:txBody>
      </p:sp>
      <p:sp>
        <p:nvSpPr>
          <p:cNvPr id="6" name="Text 1"/>
          <p:cNvSpPr/>
          <p:nvPr/>
        </p:nvSpPr>
        <p:spPr>
          <a:xfrm>
            <a:off x="-675829" y="952500"/>
            <a:ext cx="86868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Age-Crime Curve: A Universal Pattern</a:t>
            </a:r>
            <a:endParaRPr lang="en-US" sz="1425" dirty="0"/>
          </a:p>
        </p:txBody>
      </p:sp>
      <p:sp>
        <p:nvSpPr>
          <p:cNvPr id="7" name="Text 2"/>
          <p:cNvSpPr/>
          <p:nvPr/>
        </p:nvSpPr>
        <p:spPr>
          <a:xfrm>
            <a:off x="6680344" y="952500"/>
            <a:ext cx="552069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Gender Gap in Crime</a:t>
            </a:r>
            <a:endParaRPr lang="en-US" sz="1575" dirty="0"/>
          </a:p>
        </p:txBody>
      </p:sp>
      <p:sp>
        <p:nvSpPr>
          <p:cNvPr id="8" name="Text 3"/>
          <p:cNvSpPr/>
          <p:nvPr/>
        </p:nvSpPr>
        <p:spPr>
          <a:xfrm>
            <a:off x="8317706" y="4791075"/>
            <a:ext cx="457200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Longitudinal Studies: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6562725" y="5200650"/>
            <a:ext cx="5699671" cy="6402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8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Cambridge Study: Followed 411 London boys over 50 years. •</a:t>
            </a:r>
            <a:pPr algn="ctr" indent="0" marL="0">
              <a:lnSpc>
                <a:spcPts val="168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8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Dunedin Study: Followed 1,037 New Zealand children from birth. •</a:t>
            </a:r>
            <a:pPr algn="ctr" indent="0" marL="0">
              <a:lnSpc>
                <a:spcPts val="168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8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Finding: 5% of offenders commit 50% of crimes. •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466725" y="4514850"/>
            <a:ext cx="6370290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age-crime curve is one of the most robust and consistent findings in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criminology. It demonstrates that criminal activity rises sharply during adolescence,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peaks in late adolescence and early adulthood, and then declines progressively with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advancing age. This pattern is consistent across cultures and historical periods.</a:t>
            </a:r>
            <a:endParaRPr lang="en-US" sz="900" dirty="0"/>
          </a:p>
        </p:txBody>
      </p:sp>
      <p:sp>
        <p:nvSpPr>
          <p:cNvPr id="11" name="Text 6"/>
          <p:cNvSpPr/>
          <p:nvPr/>
        </p:nvSpPr>
        <p:spPr>
          <a:xfrm>
            <a:off x="6562725" y="2667000"/>
            <a:ext cx="5867400" cy="445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Global statistics reveal a pronounced gender gap, with males committing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significantly more crimes than females – particularly violent offences. The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ratio reaches 4:1 across most crime categories.</a:t>
            </a:r>
            <a:endParaRPr lang="en-US" sz="975" dirty="0"/>
          </a:p>
        </p:txBody>
      </p:sp>
      <p:sp>
        <p:nvSpPr>
          <p:cNvPr id="12" name="Text 7"/>
          <p:cNvSpPr/>
          <p:nvPr/>
        </p:nvSpPr>
        <p:spPr>
          <a:xfrm>
            <a:off x="6562725" y="3276600"/>
            <a:ext cx="5856833" cy="10397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Theoretical Explanations for the Gap: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Explanations: The influence of testosterone on aggression •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risk-taking,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Socialisation Explanations: Differences in child-rearing practices and •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societal expectations for each gender.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Opportunity Explanations: Historical differences in access to criminal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opportunities.</a:t>
            </a:r>
            <a:endParaRPr lang="en-US" sz="975" dirty="0"/>
          </a:p>
        </p:txBody>
      </p:sp>
      <p:sp>
        <p:nvSpPr>
          <p:cNvPr id="13" name="Text 8"/>
          <p:cNvSpPr/>
          <p:nvPr/>
        </p:nvSpPr>
        <p:spPr>
          <a:xfrm>
            <a:off x="714375" y="5476875"/>
            <a:ext cx="6024563" cy="10397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Explanatory Factors for the Adolescent Peak: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Factors: Incomplete maturation of the prefrontal cortex, •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responsible for impulse control and decision-making.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Factors: Identity formation, risk-seeking behaviour, and the •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influence of peer pressure.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Factors: Reduced parental supervision, school transitions, and •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170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desire to attain adult status.</a:t>
            </a:r>
            <a:endParaRPr lang="en-US" sz="97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" y="6405265"/>
            <a:ext cx="402282" cy="39082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98" y="2578596"/>
            <a:ext cx="3438079" cy="246191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53" y="3092946"/>
            <a:ext cx="1426369" cy="141952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2575128" y="142875"/>
            <a:ext cx="18188940" cy="35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90"/>
              </a:lnSpc>
              <a:buNone/>
            </a:pPr>
            <a:r>
              <a:rPr lang="en-US" sz="2325" b="1" dirty="0">
                <a:solidFill>
                  <a:srgbClr val="1C619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Session 13: Cognitive and Social Theories of Crime</a:t>
            </a:r>
            <a:endParaRPr lang="en-US" sz="2325" dirty="0"/>
          </a:p>
        </p:txBody>
      </p:sp>
      <p:sp>
        <p:nvSpPr>
          <p:cNvPr id="7" name="Text 1"/>
          <p:cNvSpPr/>
          <p:nvPr/>
        </p:nvSpPr>
        <p:spPr>
          <a:xfrm>
            <a:off x="714375" y="6391275"/>
            <a:ext cx="12436673" cy="2750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Discussion Prompt: How might these three theories be integrated to develop comprehensive intervention programmes for crime prevention and offender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rehabilitation? What are the practical challenges in applying these concepts within the judicial system?</a:t>
            </a:r>
            <a:endParaRPr lang="en-US" sz="975" dirty="0"/>
          </a:p>
        </p:txBody>
      </p:sp>
      <p:sp>
        <p:nvSpPr>
          <p:cNvPr id="8" name="Text 2"/>
          <p:cNvSpPr/>
          <p:nvPr/>
        </p:nvSpPr>
        <p:spPr>
          <a:xfrm>
            <a:off x="-1271602" y="1752600"/>
            <a:ext cx="718947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 One: Cognitive Theories of Crime</a:t>
            </a:r>
            <a:endParaRPr lang="en-US" sz="1275" dirty="0"/>
          </a:p>
        </p:txBody>
      </p:sp>
      <p:sp>
        <p:nvSpPr>
          <p:cNvPr id="9" name="Text 3"/>
          <p:cNvSpPr/>
          <p:nvPr/>
        </p:nvSpPr>
        <p:spPr>
          <a:xfrm>
            <a:off x="2234059" y="1752600"/>
            <a:ext cx="82296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 Two: Kohlberg's Theory of Moral Development</a:t>
            </a:r>
            <a:endParaRPr lang="en-US" sz="1125" dirty="0"/>
          </a:p>
        </p:txBody>
      </p:sp>
      <p:sp>
        <p:nvSpPr>
          <p:cNvPr id="10" name="Text 4"/>
          <p:cNvSpPr/>
          <p:nvPr/>
        </p:nvSpPr>
        <p:spPr>
          <a:xfrm>
            <a:off x="6275025" y="1752600"/>
            <a:ext cx="804672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Part Three: Bandura's Social Learning Theory</a:t>
            </a:r>
            <a:endParaRPr lang="en-US" sz="1200" dirty="0"/>
          </a:p>
        </p:txBody>
      </p:sp>
      <p:sp>
        <p:nvSpPr>
          <p:cNvPr id="11" name="Text 5"/>
          <p:cNvSpPr/>
          <p:nvPr/>
        </p:nvSpPr>
        <p:spPr>
          <a:xfrm>
            <a:off x="1323975" y="781050"/>
            <a:ext cx="1069746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session transitions from a focus on stable personality traits to an understanding of the dynamic processes that shape criminal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behaviour. It explores how distorted thinking patterns, incomplete moral development, and social learning influence the acquisition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perpetuation of criminal conduct.</a:t>
            </a:r>
            <a:endParaRPr lang="en-US" sz="1125" dirty="0"/>
          </a:p>
        </p:txBody>
      </p:sp>
      <p:sp>
        <p:nvSpPr>
          <p:cNvPr id="12" name="Text 6"/>
          <p:cNvSpPr/>
          <p:nvPr/>
        </p:nvSpPr>
        <p:spPr>
          <a:xfrm>
            <a:off x="3138934" y="2181225"/>
            <a:ext cx="61722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Kohlberg's Model of Moral Reasoning:</a:t>
            </a:r>
            <a:endParaRPr lang="en-US" sz="1125" dirty="0"/>
          </a:p>
        </p:txBody>
      </p:sp>
      <p:sp>
        <p:nvSpPr>
          <p:cNvPr id="13" name="Text 7"/>
          <p:cNvSpPr/>
          <p:nvPr/>
        </p:nvSpPr>
        <p:spPr>
          <a:xfrm>
            <a:off x="4429125" y="2762250"/>
            <a:ext cx="102676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Post-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Conventional</a:t>
            </a:r>
            <a:endParaRPr lang="en-US" sz="1125" dirty="0"/>
          </a:p>
        </p:txBody>
      </p:sp>
      <p:sp>
        <p:nvSpPr>
          <p:cNvPr id="14" name="Text 8"/>
          <p:cNvSpPr/>
          <p:nvPr/>
        </p:nvSpPr>
        <p:spPr>
          <a:xfrm>
            <a:off x="3898999" y="3829050"/>
            <a:ext cx="20574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Conventional</a:t>
            </a:r>
            <a:endParaRPr lang="en-US" sz="1125" dirty="0"/>
          </a:p>
        </p:txBody>
      </p:sp>
      <p:sp>
        <p:nvSpPr>
          <p:cNvPr id="15" name="Text 9"/>
          <p:cNvSpPr/>
          <p:nvPr/>
        </p:nvSpPr>
        <p:spPr>
          <a:xfrm>
            <a:off x="4343400" y="4781550"/>
            <a:ext cx="859036" cy="2744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Pre-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Conventional</a:t>
            </a:r>
            <a:endParaRPr lang="en-US" sz="900" dirty="0"/>
          </a:p>
        </p:txBody>
      </p:sp>
      <p:sp>
        <p:nvSpPr>
          <p:cNvPr id="16" name="Text 10"/>
          <p:cNvSpPr/>
          <p:nvPr/>
        </p:nvSpPr>
        <p:spPr>
          <a:xfrm>
            <a:off x="4467225" y="5467350"/>
            <a:ext cx="3520380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 in Criminology: Studies have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demonstrated that offenders frequently remain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arrested at the early stages of moral development,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which influences their behavioural decision-making.</a:t>
            </a:r>
            <a:endParaRPr lang="en-US" sz="900" dirty="0"/>
          </a:p>
        </p:txBody>
      </p:sp>
      <p:sp>
        <p:nvSpPr>
          <p:cNvPr id="17" name="Text 11"/>
          <p:cNvSpPr/>
          <p:nvPr/>
        </p:nvSpPr>
        <p:spPr>
          <a:xfrm>
            <a:off x="340965" y="4210050"/>
            <a:ext cx="247650" cy="1647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97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Segoe UI Emoji" pitchFamily="34" charset="0"/>
                <a:ea typeface="Segoe UI Emoji" pitchFamily="34" charset="-122"/>
                <a:cs typeface="Segoe UI Emoji" pitchFamily="34" charset="-120"/>
              </a:rPr>
              <a:t>🤔</a:t>
            </a:r>
            <a:endParaRPr lang="en-US" sz="975" dirty="0"/>
          </a:p>
        </p:txBody>
      </p:sp>
      <p:sp>
        <p:nvSpPr>
          <p:cNvPr id="18" name="Text 12"/>
          <p:cNvSpPr/>
          <p:nvPr/>
        </p:nvSpPr>
        <p:spPr>
          <a:xfrm>
            <a:off x="361950" y="2867025"/>
            <a:ext cx="1068586" cy="7608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Denial of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Responsibility: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Attributing blame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external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circumstances or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victims.</a:t>
            </a:r>
            <a:endParaRPr lang="en-US" sz="900" dirty="0"/>
          </a:p>
        </p:txBody>
      </p:sp>
      <p:sp>
        <p:nvSpPr>
          <p:cNvPr id="19" name="Text 13"/>
          <p:cNvSpPr/>
          <p:nvPr/>
        </p:nvSpPr>
        <p:spPr>
          <a:xfrm>
            <a:off x="2857500" y="2867025"/>
            <a:ext cx="1152525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Minimisation of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Harm: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Downplaying the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consequences of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082"/>
              </a:lnSpc>
              <a:buNone/>
            </a:pPr>
            <a:r>
              <a:rPr lang="en-US" sz="9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criminal actions.</a:t>
            </a:r>
            <a:endParaRPr lang="en-US" sz="975" dirty="0"/>
          </a:p>
        </p:txBody>
      </p:sp>
      <p:sp>
        <p:nvSpPr>
          <p:cNvPr id="20" name="Text 14"/>
          <p:cNvSpPr/>
          <p:nvPr/>
        </p:nvSpPr>
        <p:spPr>
          <a:xfrm>
            <a:off x="200025" y="3914775"/>
            <a:ext cx="1246733" cy="63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Self-Justification: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Reframing criminal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acts as acceptable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necessary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behaviour.</a:t>
            </a:r>
            <a:endParaRPr lang="en-US" sz="900" dirty="0"/>
          </a:p>
        </p:txBody>
      </p:sp>
      <p:sp>
        <p:nvSpPr>
          <p:cNvPr id="21" name="Text 15"/>
          <p:cNvSpPr/>
          <p:nvPr/>
        </p:nvSpPr>
        <p:spPr>
          <a:xfrm>
            <a:off x="2857500" y="3914775"/>
            <a:ext cx="1341090" cy="7608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Denial of the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Victim: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Perceiving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victims as deserving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 harm or as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aggressors.</a:t>
            </a:r>
            <a:endParaRPr lang="en-US" sz="900" dirty="0"/>
          </a:p>
        </p:txBody>
      </p:sp>
      <p:sp>
        <p:nvSpPr>
          <p:cNvPr id="22" name="Text 16"/>
          <p:cNvSpPr/>
          <p:nvPr/>
        </p:nvSpPr>
        <p:spPr>
          <a:xfrm>
            <a:off x="485775" y="5619750"/>
            <a:ext cx="3740348" cy="380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Walters' Criminal Thinking Style Model: Mollification,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Cutoff, Entitlement, Power Orientation, Sentimentality,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Superoptimism, Cognitive Indolence, and Discontinuity.</a:t>
            </a:r>
            <a:endParaRPr lang="en-US" sz="900" dirty="0"/>
          </a:p>
        </p:txBody>
      </p:sp>
      <p:sp>
        <p:nvSpPr>
          <p:cNvPr id="23" name="Text 17"/>
          <p:cNvSpPr/>
          <p:nvPr/>
        </p:nvSpPr>
        <p:spPr>
          <a:xfrm>
            <a:off x="8429625" y="5362575"/>
            <a:ext cx="3908078" cy="63400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Practical Applications: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The influence of violent media on criminal behaviour.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The role of criminal role models in the local environment.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The importance of social reinforcement in the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perpetuation of criminal behaviour.</a:t>
            </a:r>
            <a:endParaRPr lang="en-US" sz="900" dirty="0"/>
          </a:p>
        </p:txBody>
      </p:sp>
      <p:sp>
        <p:nvSpPr>
          <p:cNvPr id="24" name="Text 18"/>
          <p:cNvSpPr/>
          <p:nvPr/>
        </p:nvSpPr>
        <p:spPr>
          <a:xfrm>
            <a:off x="5838825" y="2543175"/>
            <a:ext cx="1016198" cy="380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6: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Universal Ethical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99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Principles</a:t>
            </a:r>
            <a:endParaRPr lang="en-US" sz="900" dirty="0"/>
          </a:p>
        </p:txBody>
      </p:sp>
      <p:sp>
        <p:nvSpPr>
          <p:cNvPr id="25" name="Text 19"/>
          <p:cNvSpPr/>
          <p:nvPr/>
        </p:nvSpPr>
        <p:spPr>
          <a:xfrm>
            <a:off x="5791200" y="2990850"/>
            <a:ext cx="1131540" cy="3487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16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5:</a:t>
            </a:r>
            <a:pPr algn="ctr" indent="0" marL="0">
              <a:lnSpc>
                <a:spcPts val="916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16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Social Contract and</a:t>
            </a:r>
            <a:pPr algn="ctr" indent="0" marL="0">
              <a:lnSpc>
                <a:spcPts val="916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916"/>
              </a:lnSpc>
              <a:buNone/>
            </a:pPr>
            <a:r>
              <a:rPr lang="en-US" sz="8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Individual Rights</a:t>
            </a:r>
            <a:endParaRPr lang="en-US" sz="825" dirty="0"/>
          </a:p>
        </p:txBody>
      </p:sp>
      <p:sp>
        <p:nvSpPr>
          <p:cNvPr id="26" name="Text 20"/>
          <p:cNvSpPr/>
          <p:nvPr/>
        </p:nvSpPr>
        <p:spPr>
          <a:xfrm>
            <a:off x="5848350" y="3448050"/>
            <a:ext cx="995363" cy="31700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4: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Maintaining Social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Order and Law</a:t>
            </a:r>
            <a:endParaRPr lang="en-US" sz="750" dirty="0"/>
          </a:p>
        </p:txBody>
      </p:sp>
      <p:sp>
        <p:nvSpPr>
          <p:cNvPr id="27" name="Text 21"/>
          <p:cNvSpPr/>
          <p:nvPr/>
        </p:nvSpPr>
        <p:spPr>
          <a:xfrm>
            <a:off x="5867400" y="4038600"/>
            <a:ext cx="1403896" cy="1690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666"/>
              </a:lnSpc>
              <a:buNone/>
            </a:pP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3:</a:t>
            </a:r>
            <a:pPr algn="ctr" indent="0" marL="0">
              <a:lnSpc>
                <a:spcPts val="666"/>
              </a:lnSpc>
              <a:buNone/>
            </a:pP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666"/>
              </a:lnSpc>
              <a:buNone/>
            </a:pPr>
            <a:r>
              <a:rPr lang="en-US" sz="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Conformity to Social Expectations</a:t>
            </a:r>
            <a:endParaRPr lang="en-US" sz="600" dirty="0"/>
          </a:p>
        </p:txBody>
      </p:sp>
      <p:sp>
        <p:nvSpPr>
          <p:cNvPr id="28" name="Text 22"/>
          <p:cNvSpPr/>
          <p:nvPr/>
        </p:nvSpPr>
        <p:spPr>
          <a:xfrm>
            <a:off x="5448300" y="4629150"/>
            <a:ext cx="1938337" cy="2113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2: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Instrumental Purpose and Exchange</a:t>
            </a:r>
            <a:endParaRPr lang="en-US" sz="750" dirty="0"/>
          </a:p>
        </p:txBody>
      </p:sp>
      <p:sp>
        <p:nvSpPr>
          <p:cNvPr id="29" name="Text 23"/>
          <p:cNvSpPr/>
          <p:nvPr/>
        </p:nvSpPr>
        <p:spPr>
          <a:xfrm>
            <a:off x="5400675" y="5086350"/>
            <a:ext cx="2043113" cy="2113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1: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832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Obedience and Punishment Avoidance</a:t>
            </a:r>
            <a:endParaRPr lang="en-US" sz="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63" y="6062365"/>
            <a:ext cx="341263" cy="45258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61" y="6062365"/>
            <a:ext cx="438894" cy="45258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88" y="6062365"/>
            <a:ext cx="365671" cy="452586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898" y="3161407"/>
            <a:ext cx="414486" cy="50735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286" y="1755577"/>
            <a:ext cx="1145977" cy="1248073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61" y="3195786"/>
            <a:ext cx="524173" cy="411361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86" y="1755577"/>
            <a:ext cx="1328886" cy="1254919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082486" y="142875"/>
            <a:ext cx="10561320" cy="377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970"/>
              </a:lnSpc>
              <a:buNone/>
            </a:pPr>
            <a:r>
              <a:rPr lang="en-US" sz="2475" b="1" dirty="0">
                <a:solidFill>
                  <a:srgbClr val="0071B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Assessment Strategy</a:t>
            </a:r>
            <a:endParaRPr lang="en-US" sz="2475" dirty="0"/>
          </a:p>
        </p:txBody>
      </p:sp>
      <p:sp>
        <p:nvSpPr>
          <p:cNvPr id="11" name="Text 1"/>
          <p:cNvSpPr/>
          <p:nvPr/>
        </p:nvSpPr>
        <p:spPr>
          <a:xfrm>
            <a:off x="-3734336" y="590550"/>
            <a:ext cx="2061972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A Comprehensive Evaluation of Critical Analysis and Theoretical Application Skills</a:t>
            </a:r>
            <a:endParaRPr lang="en-US" sz="1650" dirty="0"/>
          </a:p>
        </p:txBody>
      </p:sp>
      <p:sp>
        <p:nvSpPr>
          <p:cNvPr id="12" name="Text 2"/>
          <p:cNvSpPr/>
          <p:nvPr/>
        </p:nvSpPr>
        <p:spPr>
          <a:xfrm>
            <a:off x="338569" y="1171575"/>
            <a:ext cx="553212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(Formative Assessment)</a:t>
            </a:r>
            <a:endParaRPr lang="en-US" sz="1650" dirty="0"/>
          </a:p>
        </p:txBody>
      </p:sp>
      <p:sp>
        <p:nvSpPr>
          <p:cNvPr id="13" name="Text 3"/>
          <p:cNvSpPr/>
          <p:nvPr/>
        </p:nvSpPr>
        <p:spPr>
          <a:xfrm>
            <a:off x="6616958" y="1171575"/>
            <a:ext cx="553212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(Summative Assessment)</a:t>
            </a:r>
            <a:endParaRPr lang="en-US" sz="1650" dirty="0"/>
          </a:p>
        </p:txBody>
      </p:sp>
      <p:sp>
        <p:nvSpPr>
          <p:cNvPr id="14" name="Text 4"/>
          <p:cNvSpPr/>
          <p:nvPr/>
        </p:nvSpPr>
        <p:spPr>
          <a:xfrm>
            <a:off x="1143000" y="3305175"/>
            <a:ext cx="571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Analytical Essay</a:t>
            </a:r>
            <a:endParaRPr lang="en-US" sz="1500" dirty="0"/>
          </a:p>
        </p:txBody>
      </p:sp>
      <p:sp>
        <p:nvSpPr>
          <p:cNvPr id="15" name="Text 5"/>
          <p:cNvSpPr/>
          <p:nvPr/>
        </p:nvSpPr>
        <p:spPr>
          <a:xfrm>
            <a:off x="7362825" y="3305175"/>
            <a:ext cx="6400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In-Depth Criminal Case Study</a:t>
            </a:r>
            <a:endParaRPr lang="en-US" sz="1500" dirty="0"/>
          </a:p>
        </p:txBody>
      </p:sp>
      <p:sp>
        <p:nvSpPr>
          <p:cNvPr id="16" name="Text 6"/>
          <p:cNvSpPr/>
          <p:nvPr/>
        </p:nvSpPr>
        <p:spPr>
          <a:xfrm>
            <a:off x="2974628" y="5543550"/>
            <a:ext cx="66294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Timeline and Academic Support</a:t>
            </a:r>
            <a:endParaRPr lang="en-US" sz="1500" dirty="0"/>
          </a:p>
        </p:txBody>
      </p:sp>
      <p:sp>
        <p:nvSpPr>
          <p:cNvPr id="17" name="Text 7"/>
          <p:cNvSpPr/>
          <p:nvPr/>
        </p:nvSpPr>
        <p:spPr>
          <a:xfrm>
            <a:off x="2143125" y="1790700"/>
            <a:ext cx="1173361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</a:t>
            </a:r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</a:t>
            </a:r>
            <a:endParaRPr lang="en-US" sz="1425" dirty="0"/>
          </a:p>
        </p:txBody>
      </p:sp>
      <p:sp>
        <p:nvSpPr>
          <p:cNvPr id="18" name="Text 8"/>
          <p:cNvSpPr/>
          <p:nvPr/>
        </p:nvSpPr>
        <p:spPr>
          <a:xfrm>
            <a:off x="4124325" y="1790700"/>
            <a:ext cx="1194346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</a:t>
            </a:r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</a:t>
            </a:r>
            <a:endParaRPr lang="en-US" sz="1500" dirty="0"/>
          </a:p>
        </p:txBody>
      </p:sp>
      <p:sp>
        <p:nvSpPr>
          <p:cNvPr id="19" name="Text 9"/>
          <p:cNvSpPr/>
          <p:nvPr/>
        </p:nvSpPr>
        <p:spPr>
          <a:xfrm>
            <a:off x="2333625" y="2590800"/>
            <a:ext cx="81721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</a:t>
            </a:r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</a:t>
            </a:r>
            <a:endParaRPr lang="en-US" sz="1425" dirty="0"/>
          </a:p>
        </p:txBody>
      </p:sp>
      <p:sp>
        <p:nvSpPr>
          <p:cNvPr id="20" name="Text 10"/>
          <p:cNvSpPr/>
          <p:nvPr/>
        </p:nvSpPr>
        <p:spPr>
          <a:xfrm>
            <a:off x="4191000" y="2590800"/>
            <a:ext cx="1068586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Criminal</a:t>
            </a:r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</a:t>
            </a:r>
            <a:endParaRPr lang="en-US" sz="1500" dirty="0"/>
          </a:p>
        </p:txBody>
      </p:sp>
      <p:sp>
        <p:nvSpPr>
          <p:cNvPr id="21" name="Text 11"/>
          <p:cNvSpPr/>
          <p:nvPr/>
        </p:nvSpPr>
        <p:spPr>
          <a:xfrm>
            <a:off x="8050485" y="1857375"/>
            <a:ext cx="205740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Case Study</a:t>
            </a:r>
            <a:endParaRPr lang="en-US" sz="1350" dirty="0"/>
          </a:p>
        </p:txBody>
      </p:sp>
      <p:sp>
        <p:nvSpPr>
          <p:cNvPr id="22" name="Text 12"/>
          <p:cNvSpPr/>
          <p:nvPr/>
        </p:nvSpPr>
        <p:spPr>
          <a:xfrm>
            <a:off x="10439400" y="1752600"/>
            <a:ext cx="11001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Theory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</a:t>
            </a:r>
            <a:endParaRPr lang="en-US" sz="1350" dirty="0"/>
          </a:p>
        </p:txBody>
      </p:sp>
      <p:sp>
        <p:nvSpPr>
          <p:cNvPr id="23" name="Text 13"/>
          <p:cNvSpPr/>
          <p:nvPr/>
        </p:nvSpPr>
        <p:spPr>
          <a:xfrm>
            <a:off x="7687151" y="2657475"/>
            <a:ext cx="282321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52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Case Analysis</a:t>
            </a:r>
            <a:endParaRPr lang="en-US" sz="1425" dirty="0"/>
          </a:p>
        </p:txBody>
      </p:sp>
      <p:sp>
        <p:nvSpPr>
          <p:cNvPr id="24" name="Text 14"/>
          <p:cNvSpPr/>
          <p:nvPr/>
        </p:nvSpPr>
        <p:spPr>
          <a:xfrm>
            <a:off x="10477500" y="2571750"/>
            <a:ext cx="100578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Evaluation</a:t>
            </a:r>
            <a:endParaRPr lang="en-US" sz="1350" dirty="0"/>
          </a:p>
        </p:txBody>
      </p:sp>
      <p:sp>
        <p:nvSpPr>
          <p:cNvPr id="25" name="Text 15"/>
          <p:cNvSpPr/>
          <p:nvPr/>
        </p:nvSpPr>
        <p:spPr>
          <a:xfrm>
            <a:off x="1200150" y="5848350"/>
            <a:ext cx="294411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Sessions 1–18: Content delivery and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formative assessment (practice). To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ensure optimal readiness and clarify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criteria for academic excellence.</a:t>
            </a:r>
            <a:endParaRPr lang="en-US" sz="1125" dirty="0"/>
          </a:p>
        </p:txBody>
      </p:sp>
      <p:sp>
        <p:nvSpPr>
          <p:cNvPr id="26" name="Text 16"/>
          <p:cNvSpPr/>
          <p:nvPr/>
        </p:nvSpPr>
        <p:spPr>
          <a:xfrm>
            <a:off x="5229225" y="5962650"/>
            <a:ext cx="2797373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Applied Workshop in Sessions 19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&amp; 20: (Support and clarification of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excellence criteria)</a:t>
            </a:r>
            <a:endParaRPr lang="en-US" sz="1125" dirty="0"/>
          </a:p>
        </p:txBody>
      </p:sp>
      <p:sp>
        <p:nvSpPr>
          <p:cNvPr id="27" name="Text 17"/>
          <p:cNvSpPr/>
          <p:nvPr/>
        </p:nvSpPr>
        <p:spPr>
          <a:xfrm>
            <a:off x="9001125" y="5915025"/>
            <a:ext cx="262979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Final Submission of Summative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Assessment: To ensure optimal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readiness and clarify criteria for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excellence.</a:t>
            </a:r>
            <a:endParaRPr lang="en-US" sz="1125" dirty="0"/>
          </a:p>
        </p:txBody>
      </p:sp>
      <p:sp>
        <p:nvSpPr>
          <p:cNvPr id="28" name="Text 18"/>
          <p:cNvSpPr/>
          <p:nvPr/>
        </p:nvSpPr>
        <p:spPr>
          <a:xfrm>
            <a:off x="590550" y="3667125"/>
            <a:ext cx="5511105" cy="150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Word Count: 800–900 words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Objective: Apply theories of intelligence and personality to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criminal behaviour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Target Skills: Critical analysis, theoretical integration, academic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evaluation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Focus: Synthesising core concepts from different modules and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causal relationships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Purpose: Preparing students for the final task and developing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writing skills</a:t>
            </a:r>
            <a:endParaRPr lang="en-US" sz="1200" dirty="0"/>
          </a:p>
        </p:txBody>
      </p:sp>
      <p:sp>
        <p:nvSpPr>
          <p:cNvPr id="29" name="Text 19"/>
          <p:cNvSpPr/>
          <p:nvPr/>
        </p:nvSpPr>
        <p:spPr>
          <a:xfrm>
            <a:off x="6867525" y="3667125"/>
            <a:ext cx="5490121" cy="13406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Word Count: 2,500–3,000 words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Content: Comprehensive analysis of a known offender using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theories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Academic Requirements: Application of personality theories,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 analysis, offender profiling techniques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Assessment Criteria: Depth of analysis, accuracy of theoretical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application, quality of critical reasoning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Weighting: Primary assessment for the unit</a:t>
            </a:r>
            <a:endParaRPr 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992" y="2242542"/>
            <a:ext cx="1084957" cy="145375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977" y="2996803"/>
            <a:ext cx="2206675" cy="139898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77" y="1515517"/>
            <a:ext cx="2182267" cy="135775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73" y="1728192"/>
            <a:ext cx="5193655" cy="2413992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33400" y="304800"/>
            <a:ext cx="125349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15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Session 14: Offender Profiling</a:t>
            </a:r>
            <a:endParaRPr lang="en-US" sz="2625" dirty="0"/>
          </a:p>
        </p:txBody>
      </p:sp>
      <p:sp>
        <p:nvSpPr>
          <p:cNvPr id="8" name="Text 1"/>
          <p:cNvSpPr/>
          <p:nvPr/>
        </p:nvSpPr>
        <p:spPr>
          <a:xfrm>
            <a:off x="714375" y="4352925"/>
            <a:ext cx="658368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C28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American Approach (FBI Approach)</a:t>
            </a:r>
            <a:endParaRPr lang="en-US" sz="1200" dirty="0"/>
          </a:p>
        </p:txBody>
      </p:sp>
      <p:sp>
        <p:nvSpPr>
          <p:cNvPr id="9" name="Text 2"/>
          <p:cNvSpPr/>
          <p:nvPr/>
        </p:nvSpPr>
        <p:spPr>
          <a:xfrm>
            <a:off x="9496425" y="1628775"/>
            <a:ext cx="2263080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British Statistical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Approach</a:t>
            </a:r>
            <a:endParaRPr lang="en-US" sz="1275" dirty="0"/>
          </a:p>
        </p:txBody>
      </p:sp>
      <p:sp>
        <p:nvSpPr>
          <p:cNvPr id="10" name="Text 3"/>
          <p:cNvSpPr/>
          <p:nvPr/>
        </p:nvSpPr>
        <p:spPr>
          <a:xfrm>
            <a:off x="6448425" y="4352925"/>
            <a:ext cx="6400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28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Principles of Profiling</a:t>
            </a:r>
            <a:endParaRPr lang="en-US" sz="1500" dirty="0"/>
          </a:p>
        </p:txBody>
      </p:sp>
      <p:sp>
        <p:nvSpPr>
          <p:cNvPr id="11" name="Text 4"/>
          <p:cNvSpPr/>
          <p:nvPr/>
        </p:nvSpPr>
        <p:spPr>
          <a:xfrm>
            <a:off x="10163175" y="5324475"/>
            <a:ext cx="3257550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1C283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Evaluation</a:t>
            </a:r>
            <a:endParaRPr lang="en-US" sz="1125" dirty="0"/>
          </a:p>
        </p:txBody>
      </p:sp>
      <p:sp>
        <p:nvSpPr>
          <p:cNvPr id="12" name="Text 5"/>
          <p:cNvSpPr/>
          <p:nvPr/>
        </p:nvSpPr>
        <p:spPr>
          <a:xfrm>
            <a:off x="590550" y="838200"/>
            <a:ext cx="11808023" cy="6313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Offender profiling is an investigative technique that aims to infer the psychological, behavioural, and demographic characteristics of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 unknown offender through the analysis of crime scene evidence. This field represents a direct practical application of the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8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and criminal behaviour theories examined throughout this unit.</a:t>
            </a:r>
            <a:endParaRPr lang="en-US" sz="1275" dirty="0"/>
          </a:p>
        </p:txBody>
      </p:sp>
      <p:sp>
        <p:nvSpPr>
          <p:cNvPr id="13" name="Text 6"/>
          <p:cNvSpPr/>
          <p:nvPr/>
        </p:nvSpPr>
        <p:spPr>
          <a:xfrm>
            <a:off x="714375" y="4638675"/>
            <a:ext cx="5710238" cy="13001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Developed within the FBI's Behavioural Science Unit, this approach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draws on clinical expertise and in-depth interviews with convicted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offenders. It classifies crimes into two principal categories: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Organised Offenders: Demonstrate premeditation, exercise self-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control, and leave minimal evidence.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Disorganised Offenders: Commit spontaneous crimes, leave chaotic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crime scenes, and leave substantial evidence.</a:t>
            </a:r>
            <a:endParaRPr lang="en-US" sz="1125" dirty="0"/>
          </a:p>
        </p:txBody>
      </p:sp>
      <p:sp>
        <p:nvSpPr>
          <p:cNvPr id="14" name="Text 7"/>
          <p:cNvSpPr/>
          <p:nvPr/>
        </p:nvSpPr>
        <p:spPr>
          <a:xfrm>
            <a:off x="6448425" y="4638675"/>
            <a:ext cx="5846415" cy="6935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Behavioural Consistency Assumption: The offender's behaviour at the crime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Psychological Uniqueness Principle:Each offender possesses a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distinctive psychological signature that manifests in their modus operandi.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65"/>
              </a:lnSpc>
              <a:buNone/>
            </a:pPr>
            <a:r>
              <a:rPr lang="en-US" sz="1050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relationship between personality and specialised criminal behaviour.</a:t>
            </a:r>
            <a:endParaRPr lang="en-US" sz="1050" dirty="0"/>
          </a:p>
        </p:txBody>
      </p:sp>
      <p:sp>
        <p:nvSpPr>
          <p:cNvPr id="15" name="Text 8"/>
          <p:cNvSpPr/>
          <p:nvPr/>
        </p:nvSpPr>
        <p:spPr>
          <a:xfrm>
            <a:off x="6448425" y="5534025"/>
            <a:ext cx="6045398" cy="4272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Strengths: Useful in rare and complex crimes; provides investigative leads.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Weaknesses: Limited accuracy; relies on assumptions that may be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1"/>
              </a:lnSpc>
              <a:buNone/>
            </a:pPr>
            <a:r>
              <a:rPr lang="en-US" sz="975" b="1" dirty="0">
                <a:solidFill>
                  <a:srgbClr val="1C28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erroneous; risk of confirmatory bias.</a:t>
            </a:r>
            <a:endParaRPr lang="en-US" sz="975" dirty="0"/>
          </a:p>
        </p:txBody>
      </p:sp>
      <p:sp>
        <p:nvSpPr>
          <p:cNvPr id="16" name="Text 9"/>
          <p:cNvSpPr/>
          <p:nvPr/>
        </p:nvSpPr>
        <p:spPr>
          <a:xfrm>
            <a:off x="9915525" y="2038350"/>
            <a:ext cx="2074515" cy="163487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Assumes behavioural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consistency: the offender's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 at the crime scene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reflects their personality in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actual crimes.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Psychological Uniqueness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Principle: each offender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has a distinctive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psychological signature,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but it is assumed that most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offenders in a specific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geographical area are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7DC6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linked to their daily lives.</a:t>
            </a:r>
            <a:endParaRPr lang="en-US" sz="825" dirty="0"/>
          </a:p>
        </p:txBody>
      </p:sp>
      <p:sp>
        <p:nvSpPr>
          <p:cNvPr id="17" name="Text 10"/>
          <p:cNvSpPr/>
          <p:nvPr/>
        </p:nvSpPr>
        <p:spPr>
          <a:xfrm>
            <a:off x="1200150" y="6229350"/>
            <a:ext cx="20208240" cy="185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63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are the ethical and practical risks of employing offender profiling in investigations? How can its scientific accuracy be improved?</a:t>
            </a:r>
            <a:endParaRPr lang="en-US" sz="97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988" y="6062365"/>
            <a:ext cx="536377" cy="47997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6" y="1563588"/>
            <a:ext cx="4974282" cy="465653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2763694" y="266700"/>
            <a:ext cx="18608040" cy="5028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1A364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Assessment: Case Study Analysis</a:t>
            </a:r>
            <a:endParaRPr lang="en-US" sz="3300" dirty="0"/>
          </a:p>
        </p:txBody>
      </p:sp>
      <p:sp>
        <p:nvSpPr>
          <p:cNvPr id="6" name="Text 1"/>
          <p:cNvSpPr/>
          <p:nvPr/>
        </p:nvSpPr>
        <p:spPr>
          <a:xfrm>
            <a:off x="-364361" y="952500"/>
            <a:ext cx="13578840" cy="3086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30"/>
              </a:lnSpc>
              <a:buNone/>
            </a:pPr>
            <a:r>
              <a:rPr lang="en-US" sz="2025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Guidelines for the Final Assignment</a:t>
            </a:r>
            <a:endParaRPr lang="en-US" sz="2025" dirty="0"/>
          </a:p>
        </p:txBody>
      </p:sp>
      <p:sp>
        <p:nvSpPr>
          <p:cNvPr id="7" name="Text 2"/>
          <p:cNvSpPr/>
          <p:nvPr/>
        </p:nvSpPr>
        <p:spPr>
          <a:xfrm>
            <a:off x="6097786" y="1495425"/>
            <a:ext cx="6000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buNone/>
            </a:pPr>
            <a:r>
              <a:rPr lang="en-US" sz="1575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Assignment Intro</a:t>
            </a:r>
            <a:endParaRPr lang="en-US" sz="1575" dirty="0"/>
          </a:p>
        </p:txBody>
      </p:sp>
      <p:sp>
        <p:nvSpPr>
          <p:cNvPr id="8" name="Text 3"/>
          <p:cNvSpPr/>
          <p:nvPr/>
        </p:nvSpPr>
        <p:spPr>
          <a:xfrm>
            <a:off x="9858375" y="2628900"/>
            <a:ext cx="200114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Assessment</a:t>
            </a:r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Criteria: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6096000" y="2524125"/>
            <a:ext cx="736092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1A36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First: Psychological Analysis of Personality •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6096000" y="3667125"/>
            <a:ext cx="73723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buNone/>
            </a:pPr>
            <a:r>
              <a:rPr lang="en-US" sz="1125" b="1" dirty="0">
                <a:solidFill>
                  <a:srgbClr val="1A36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Second: Assessment of Cognitive Abilities •</a:t>
            </a:r>
            <a:endParaRPr lang="en-US" sz="1125" dirty="0"/>
          </a:p>
        </p:txBody>
      </p:sp>
      <p:sp>
        <p:nvSpPr>
          <p:cNvPr id="11" name="Text 6"/>
          <p:cNvSpPr/>
          <p:nvPr/>
        </p:nvSpPr>
        <p:spPr>
          <a:xfrm>
            <a:off x="6505575" y="4924425"/>
            <a:ext cx="672084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buNone/>
            </a:pPr>
            <a:r>
              <a:rPr lang="en-US" sz="1050" b="1" dirty="0">
                <a:solidFill>
                  <a:srgbClr val="1A364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Third: Identification of Criminal Traits •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9734550" y="3143250"/>
            <a:ext cx="2200275" cy="5973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Depth of theoretical</a:t>
            </a:r>
            <a:pPr algn="r"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analysis and practical</a:t>
            </a:r>
            <a:pPr algn="r"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568"/>
              </a:lnSpc>
              <a:buNone/>
            </a:pPr>
            <a:r>
              <a:rPr lang="en-US" sz="14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</a:t>
            </a:r>
            <a:endParaRPr lang="en-US" sz="1425" dirty="0"/>
          </a:p>
        </p:txBody>
      </p:sp>
      <p:sp>
        <p:nvSpPr>
          <p:cNvPr id="13" name="Text 8"/>
          <p:cNvSpPr/>
          <p:nvPr/>
        </p:nvSpPr>
        <p:spPr>
          <a:xfrm>
            <a:off x="9734550" y="3829050"/>
            <a:ext cx="2200275" cy="2934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Use of empirical evidence •</a:t>
            </a:r>
            <a:pPr algn="r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155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from contemporary research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9982200" y="4343400"/>
            <a:ext cx="1938337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evaluation of the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 of applied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</a:t>
            </a:r>
            <a:endParaRPr lang="en-US" sz="1125" dirty="0"/>
          </a:p>
        </p:txBody>
      </p:sp>
      <p:sp>
        <p:nvSpPr>
          <p:cNvPr id="15" name="Text 10"/>
          <p:cNvSpPr/>
          <p:nvPr/>
        </p:nvSpPr>
        <p:spPr>
          <a:xfrm>
            <a:off x="9982200" y="4991100"/>
            <a:ext cx="1938337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Quality of academic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writing and referencing</a:t>
            </a:r>
            <a:endParaRPr lang="en-US" sz="1125" dirty="0"/>
          </a:p>
        </p:txBody>
      </p:sp>
      <p:sp>
        <p:nvSpPr>
          <p:cNvPr id="16" name="Text 11"/>
          <p:cNvSpPr/>
          <p:nvPr/>
        </p:nvSpPr>
        <p:spPr>
          <a:xfrm>
            <a:off x="5467350" y="6096000"/>
            <a:ext cx="6569273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the integration of different theories provide a deeper understanding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criminal behaviour compared to the application of a single theory?</a:t>
            </a:r>
            <a:endParaRPr lang="en-US" sz="1275" dirty="0"/>
          </a:p>
        </p:txBody>
      </p:sp>
      <p:sp>
        <p:nvSpPr>
          <p:cNvPr id="17" name="Text 12"/>
          <p:cNvSpPr/>
          <p:nvPr/>
        </p:nvSpPr>
        <p:spPr>
          <a:xfrm>
            <a:off x="5467350" y="1905000"/>
            <a:ext cx="7281863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final assessment requires the application of studied psychological theories to a detailed case study</a:t>
            </a:r>
            <a:pPr algn="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260"/>
              </a:lnSpc>
              <a:buNone/>
            </a:pPr>
            <a:r>
              <a:rPr lang="en-US" sz="10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a known offender, with a focus on critical analysis and the practical application of theoretical concepts.</a:t>
            </a:r>
            <a:endParaRPr lang="en-US" sz="1050" dirty="0"/>
          </a:p>
        </p:txBody>
      </p:sp>
      <p:sp>
        <p:nvSpPr>
          <p:cNvPr id="18" name="Text 13"/>
          <p:cNvSpPr/>
          <p:nvPr/>
        </p:nvSpPr>
        <p:spPr>
          <a:xfrm>
            <a:off x="5467350" y="2800350"/>
            <a:ext cx="4389983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the Big Five model to the behaviours of the selected case –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Using Eysenck's PEN theory to interpret behavioural patterns –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Assessing indicators of Antisocial Personality Disorder according –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DSM-5 criteria</a:t>
            </a:r>
            <a:endParaRPr lang="en-US" sz="900" dirty="0"/>
          </a:p>
        </p:txBody>
      </p:sp>
      <p:sp>
        <p:nvSpPr>
          <p:cNvPr id="19" name="Text 14"/>
          <p:cNvSpPr/>
          <p:nvPr/>
        </p:nvSpPr>
        <p:spPr>
          <a:xfrm>
            <a:off x="5467350" y="3914775"/>
            <a:ext cx="4389983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intelligence indicators through recorded behaviours and –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990"/>
              </a:lnSpc>
              <a:buNone/>
            </a:pPr>
            <a:r>
              <a:rPr lang="en-US" sz="90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decisions</a:t>
            </a:r>
            <a:endParaRPr lang="en-US" sz="900" dirty="0"/>
          </a:p>
        </p:txBody>
      </p:sp>
      <p:sp>
        <p:nvSpPr>
          <p:cNvPr id="20" name="Text 15"/>
          <p:cNvSpPr/>
          <p:nvPr/>
        </p:nvSpPr>
        <p:spPr>
          <a:xfrm>
            <a:off x="5467350" y="4343400"/>
            <a:ext cx="4389983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825"/>
              </a:lnSpc>
              <a:buNone/>
            </a:pPr>
            <a:r>
              <a:rPr lang="en-US" sz="7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Sternberg's Triarchic Theory of practical and creative intelligence –</a:t>
            </a:r>
            <a:pPr algn="r" indent="0" marL="0">
              <a:lnSpc>
                <a:spcPts val="825"/>
              </a:lnSpc>
              <a:buNone/>
            </a:pPr>
            <a:r>
              <a:rPr lang="en-US" sz="7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825"/>
              </a:lnSpc>
              <a:buNone/>
            </a:pPr>
            <a:r>
              <a:rPr lang="en-US" sz="7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Discussing environmental and genetic factors influencing cognitive –</a:t>
            </a:r>
            <a:pPr algn="r" indent="0" marL="0">
              <a:lnSpc>
                <a:spcPts val="825"/>
              </a:lnSpc>
              <a:buNone/>
            </a:pPr>
            <a:r>
              <a:rPr lang="en-US" sz="7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825"/>
              </a:lnSpc>
              <a:buNone/>
            </a:pPr>
            <a:r>
              <a:rPr lang="en-US" sz="750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</a:t>
            </a:r>
            <a:endParaRPr lang="en-US" sz="750" dirty="0"/>
          </a:p>
        </p:txBody>
      </p:sp>
      <p:sp>
        <p:nvSpPr>
          <p:cNvPr id="21" name="Text 16"/>
          <p:cNvSpPr/>
          <p:nvPr/>
        </p:nvSpPr>
        <p:spPr>
          <a:xfrm>
            <a:off x="5467350" y="5153025"/>
            <a:ext cx="4389983" cy="40853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Offender Profiling techniques to the case –</a:t>
            </a:r>
            <a:pPr algn="r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Analysing behavioural patterns and psychological motivations –</a:t>
            </a:r>
            <a:pPr algn="r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073"/>
              </a:lnSpc>
              <a:buNone/>
            </a:pPr>
            <a:r>
              <a:rPr lang="en-US" sz="975" dirty="0">
                <a:solidFill>
                  <a:srgbClr val="1A364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Linking personal traits to the nature of the crimes committed –</a:t>
            </a:r>
            <a:endParaRPr lang="en-US" sz="97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957" y="3998119"/>
            <a:ext cx="3876973" cy="120015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55" y="1392138"/>
            <a:ext cx="5425380" cy="232484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09575" y="238125"/>
            <a:ext cx="1399032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Conclusion and Cognitive Integration</a:t>
            </a:r>
            <a:endParaRPr lang="en-US" sz="2550" dirty="0"/>
          </a:p>
        </p:txBody>
      </p:sp>
      <p:sp>
        <p:nvSpPr>
          <p:cNvPr id="6" name="Text 1"/>
          <p:cNvSpPr/>
          <p:nvPr/>
        </p:nvSpPr>
        <p:spPr>
          <a:xfrm>
            <a:off x="409575" y="733425"/>
            <a:ext cx="18928080" cy="2605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52"/>
              </a:lnSpc>
              <a:buNone/>
            </a:pPr>
            <a:r>
              <a:rPr lang="en-US" sz="1800" b="1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Integrating Individual Differences with Applied and Social Psychology</a:t>
            </a:r>
            <a:endParaRPr lang="en-US" sz="1800" dirty="0"/>
          </a:p>
        </p:txBody>
      </p:sp>
      <p:sp>
        <p:nvSpPr>
          <p:cNvPr id="7" name="Text 2"/>
          <p:cNvSpPr/>
          <p:nvPr/>
        </p:nvSpPr>
        <p:spPr>
          <a:xfrm>
            <a:off x="533400" y="1352550"/>
            <a:ext cx="7200900" cy="2332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36"/>
              </a:lnSpc>
              <a:buNone/>
            </a:pPr>
            <a:r>
              <a:rPr lang="en-US" sz="1350" b="1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Completed Intellectual Journey:</a:t>
            </a:r>
            <a:endParaRPr lang="en-US" sz="1350" dirty="0"/>
          </a:p>
        </p:txBody>
      </p:sp>
      <p:sp>
        <p:nvSpPr>
          <p:cNvPr id="8" name="Text 3"/>
          <p:cNvSpPr/>
          <p:nvPr/>
        </p:nvSpPr>
        <p:spPr>
          <a:xfrm>
            <a:off x="533400" y="3371850"/>
            <a:ext cx="4937760" cy="2332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36"/>
              </a:lnSpc>
              <a:buNone/>
            </a:pPr>
            <a:r>
              <a:rPr lang="en-US" sz="1350" b="1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Theoretical Integration: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533400" y="5219700"/>
            <a:ext cx="3909060" cy="2332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36"/>
              </a:lnSpc>
              <a:buNone/>
            </a:pPr>
            <a:r>
              <a:rPr lang="en-US" sz="1350" b="1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Future Connections:</a:t>
            </a:r>
            <a:endParaRPr lang="en-US" sz="1350" dirty="0"/>
          </a:p>
        </p:txBody>
      </p:sp>
      <p:sp>
        <p:nvSpPr>
          <p:cNvPr id="10" name="Text 5"/>
          <p:cNvSpPr/>
          <p:nvPr/>
        </p:nvSpPr>
        <p:spPr>
          <a:xfrm>
            <a:off x="6686550" y="5391150"/>
            <a:ext cx="5311973" cy="8460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“Individual differences are the window</a:t>
            </a:r>
            <a:pPr algn="ctr"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through which we glimpse the complexity and</a:t>
            </a:r>
            <a:pPr algn="ctr"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2221"/>
              </a:lnSpc>
              <a:buNone/>
            </a:pPr>
            <a:r>
              <a:rPr lang="en-US" sz="1575" dirty="0">
                <a:solidFill>
                  <a:srgbClr val="1A436D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rich diversity of human behaviour.”</a:t>
            </a:r>
            <a:endParaRPr lang="en-US" sz="1575" dirty="0"/>
          </a:p>
        </p:txBody>
      </p:sp>
      <p:sp>
        <p:nvSpPr>
          <p:cNvPr id="11" name="Text 6"/>
          <p:cNvSpPr/>
          <p:nvPr/>
        </p:nvSpPr>
        <p:spPr>
          <a:xfrm>
            <a:off x="533400" y="1724025"/>
            <a:ext cx="5867400" cy="11519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 this unit, we have explored the complex interaction between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cognitive abilities, personality traits, and criminal behaviour. From the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classical intelligence theories of Spearman and Thurstone, through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contemporary Big Five models, to the practical applications of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offender profiling — this journey reveals the richness and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complexity of human nature.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533400" y="3705225"/>
            <a:ext cx="5867400" cy="9599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Individual differences are not merely academic distinctions; they are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key to understanding how individuals interact with their social and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professional environments. The theories examined throughout this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unit constitute the scientific foundation for psychological practice in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fields of education, therapy, and criminal justice.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533400" y="5553075"/>
            <a:ext cx="6286500" cy="76795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This knowledge paves the way for exploring social psychology, where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we will examine how individual characteristics interact with group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dynamics. It will also serve as a foundation for understanding applied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indent="0" marL="0">
              <a:lnSpc>
                <a:spcPts val="1512"/>
              </a:lnSpc>
              <a:buNone/>
            </a:pPr>
            <a:r>
              <a:rPr lang="en-US" sz="1200" dirty="0">
                <a:solidFill>
                  <a:srgbClr val="282C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psychology in the domains of organisational behaviour and mental health.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188" y="2729359"/>
            <a:ext cx="4059882" cy="3483769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957" y="5191423"/>
            <a:ext cx="316855" cy="3429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973" y="4738836"/>
            <a:ext cx="572988" cy="301675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973" y="4402782"/>
            <a:ext cx="572988" cy="308521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973" y="4066729"/>
            <a:ext cx="572988" cy="308521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4973" y="3737521"/>
            <a:ext cx="560784" cy="281136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657225" y="866775"/>
            <a:ext cx="3619500" cy="10767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8479"/>
              </a:lnSpc>
              <a:buNone/>
            </a:pPr>
            <a:r>
              <a:rPr lang="en-US" sz="7125" b="1" dirty="0">
                <a:ln w="11430">
                  <a:solidFill>
                    <a:srgbClr val="F4A460"/>
                  </a:solidFill>
                </a:ln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01</a:t>
            </a:r>
            <a:endParaRPr lang="en-US" sz="7125" dirty="0"/>
          </a:p>
        </p:txBody>
      </p:sp>
      <p:sp>
        <p:nvSpPr>
          <p:cNvPr id="10" name="Text 1"/>
          <p:cNvSpPr/>
          <p:nvPr/>
        </p:nvSpPr>
        <p:spPr>
          <a:xfrm>
            <a:off x="3048000" y="809625"/>
            <a:ext cx="9251603" cy="8334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3281"/>
              </a:lnSpc>
              <a:buNone/>
            </a:pPr>
            <a:r>
              <a:rPr lang="en-US" sz="2625" b="1" dirty="0">
                <a:solidFill>
                  <a:srgbClr val="1C31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Session 1: Introduction to Individual Differences</a:t>
            </a:r>
            <a:pPr algn="r" indent="0" marL="0">
              <a:lnSpc>
                <a:spcPts val="3281"/>
              </a:lnSpc>
              <a:buNone/>
            </a:pPr>
            <a:r>
              <a:rPr lang="en-US" sz="2625" b="1" dirty="0">
                <a:solidFill>
                  <a:srgbClr val="1C31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r" indent="0" marL="0">
              <a:lnSpc>
                <a:spcPts val="3281"/>
              </a:lnSpc>
              <a:buNone/>
            </a:pPr>
            <a:r>
              <a:rPr lang="en-US" sz="2625" b="1" dirty="0">
                <a:solidFill>
                  <a:srgbClr val="1C31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Definition of Intelligence</a:t>
            </a:r>
            <a:endParaRPr lang="en-US" sz="2625" dirty="0"/>
          </a:p>
        </p:txBody>
      </p:sp>
      <p:sp>
        <p:nvSpPr>
          <p:cNvPr id="11" name="Text 2"/>
          <p:cNvSpPr/>
          <p:nvPr/>
        </p:nvSpPr>
        <p:spPr>
          <a:xfrm>
            <a:off x="2419350" y="1666875"/>
            <a:ext cx="10047833" cy="37236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Establishing the Foundational Concepts of Individual Differences and Transitioning from a General</a:t>
            </a:r>
            <a:pPr algn="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66"/>
              </a:lnSpc>
              <a:buNone/>
            </a:pPr>
            <a:r>
              <a:rPr lang="en-US" sz="1275" b="1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Understanding of Intelligence to a Precisely Defined Academic Psychological Construct</a:t>
            </a:r>
            <a:endParaRPr lang="en-US" sz="1275" dirty="0"/>
          </a:p>
        </p:txBody>
      </p:sp>
      <p:sp>
        <p:nvSpPr>
          <p:cNvPr id="12" name="Text 3"/>
          <p:cNvSpPr/>
          <p:nvPr/>
        </p:nvSpPr>
        <p:spPr>
          <a:xfrm>
            <a:off x="2818418" y="3429000"/>
            <a:ext cx="493776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Primary Session Objectives:</a:t>
            </a:r>
            <a:endParaRPr lang="en-US" sz="1200" dirty="0"/>
          </a:p>
        </p:txBody>
      </p:sp>
      <p:sp>
        <p:nvSpPr>
          <p:cNvPr id="13" name="Text 4"/>
          <p:cNvSpPr/>
          <p:nvPr/>
        </p:nvSpPr>
        <p:spPr>
          <a:xfrm>
            <a:off x="5184428" y="5267325"/>
            <a:ext cx="20574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Themes:</a:t>
            </a:r>
            <a:endParaRPr lang="en-US" sz="1125" dirty="0"/>
          </a:p>
        </p:txBody>
      </p:sp>
      <p:sp>
        <p:nvSpPr>
          <p:cNvPr id="14" name="Text 5"/>
          <p:cNvSpPr/>
          <p:nvPr/>
        </p:nvSpPr>
        <p:spPr>
          <a:xfrm>
            <a:off x="962025" y="2352675"/>
            <a:ext cx="7229475" cy="7316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foundational session paves the way for understanding differential psychology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 a scientific field that studies individual differences in cognitive abilities and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personality traits. We begin by transforming the common conception of intelligence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from an intuitive idea into a theoretically precise construct.</a:t>
            </a:r>
            <a:endParaRPr lang="en-US" sz="1200" dirty="0"/>
          </a:p>
        </p:txBody>
      </p:sp>
      <p:sp>
        <p:nvSpPr>
          <p:cNvPr id="15" name="Text 6"/>
          <p:cNvSpPr/>
          <p:nvPr/>
        </p:nvSpPr>
        <p:spPr>
          <a:xfrm>
            <a:off x="-3869174" y="3752850"/>
            <a:ext cx="1133856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Define individual differences as a systematic scientific field</a:t>
            </a:r>
            <a:endParaRPr lang="en-US" sz="1200" dirty="0"/>
          </a:p>
        </p:txBody>
      </p:sp>
      <p:sp>
        <p:nvSpPr>
          <p:cNvPr id="16" name="Text 7"/>
          <p:cNvSpPr/>
          <p:nvPr/>
        </p:nvSpPr>
        <p:spPr>
          <a:xfrm>
            <a:off x="-4881622" y="4076700"/>
            <a:ext cx="1243584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Distinguish between the lay and academic conceptions of intelligence</a:t>
            </a:r>
            <a:endParaRPr lang="en-US" sz="1200" dirty="0"/>
          </a:p>
        </p:txBody>
      </p:sp>
      <p:sp>
        <p:nvSpPr>
          <p:cNvPr id="17" name="Text 8"/>
          <p:cNvSpPr/>
          <p:nvPr/>
        </p:nvSpPr>
        <p:spPr>
          <a:xfrm>
            <a:off x="-3845362" y="4400550"/>
            <a:ext cx="1133856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Explore intelligence as a capacity for learning and adaptation</a:t>
            </a:r>
            <a:endParaRPr lang="en-US" sz="1200" dirty="0"/>
          </a:p>
        </p:txBody>
      </p:sp>
      <p:sp>
        <p:nvSpPr>
          <p:cNvPr id="18" name="Text 9"/>
          <p:cNvSpPr/>
          <p:nvPr/>
        </p:nvSpPr>
        <p:spPr>
          <a:xfrm>
            <a:off x="-5746462" y="4724400"/>
            <a:ext cx="13350240" cy="182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Understand the historical development from Binet to contemporary theories</a:t>
            </a:r>
            <a:endParaRPr lang="en-US" sz="1200" dirty="0"/>
          </a:p>
        </p:txBody>
      </p:sp>
      <p:sp>
        <p:nvSpPr>
          <p:cNvPr id="19" name="Text 10"/>
          <p:cNvSpPr/>
          <p:nvPr/>
        </p:nvSpPr>
        <p:spPr>
          <a:xfrm>
            <a:off x="1076325" y="5610225"/>
            <a:ext cx="708273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scientific definition of intelligence as a theoretical construct encompassing the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ability to learn from experience, solve novel problems, and apply knowledge to adapt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changing environments — emphasising that this definition transcends mere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350"/>
              </a:lnSpc>
              <a:buNone/>
            </a:pPr>
            <a:r>
              <a:rPr lang="en-US" sz="1125" dirty="0">
                <a:solidFill>
                  <a:srgbClr val="1C31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performance to include abstract reasoning and practical application.</a:t>
            </a:r>
            <a:endParaRPr lang="en-US" sz="11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992" y="1536055"/>
            <a:ext cx="524173" cy="42505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698" y="1344067"/>
            <a:ext cx="3962400" cy="4546848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3310458" y="314325"/>
            <a:ext cx="19659600" cy="4914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870"/>
              </a:lnSpc>
              <a:buNone/>
            </a:pPr>
            <a:r>
              <a:rPr lang="en-US" sz="32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Psychology of Individual Differences</a:t>
            </a:r>
            <a:endParaRPr lang="en-US" sz="3225" dirty="0"/>
          </a:p>
        </p:txBody>
      </p:sp>
      <p:sp>
        <p:nvSpPr>
          <p:cNvPr id="6" name="Text 1"/>
          <p:cNvSpPr/>
          <p:nvPr/>
        </p:nvSpPr>
        <p:spPr>
          <a:xfrm>
            <a:off x="5591175" y="3171825"/>
            <a:ext cx="1162943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94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Common</a:t>
            </a:r>
            <a:pPr algn="ctr" indent="0" marL="0">
              <a:lnSpc>
                <a:spcPts val="2494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494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</a:t>
            </a:r>
            <a:pPr algn="ctr" indent="0" marL="0">
              <a:lnSpc>
                <a:spcPts val="2494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2494"/>
              </a:lnSpc>
              <a:buNone/>
            </a:pPr>
            <a:r>
              <a:rPr lang="en-US" sz="18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Nature</a:t>
            </a:r>
            <a:endParaRPr lang="en-US" sz="1875" dirty="0"/>
          </a:p>
        </p:txBody>
      </p:sp>
      <p:sp>
        <p:nvSpPr>
          <p:cNvPr id="7" name="Text 2"/>
          <p:cNvSpPr/>
          <p:nvPr/>
        </p:nvSpPr>
        <p:spPr>
          <a:xfrm>
            <a:off x="352425" y="1104900"/>
            <a:ext cx="4861471" cy="10974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field of individual differences is among the most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intellectually stimulating domains in contemporary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psychology. It seeks to answer a fundamental question: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do individuals differ so markedly in their cognitive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abilities and behavioural patterns, despite sharing a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common human nature?</a:t>
            </a:r>
            <a:endParaRPr lang="en-US" sz="1200" dirty="0"/>
          </a:p>
        </p:txBody>
      </p:sp>
      <p:sp>
        <p:nvSpPr>
          <p:cNvPr id="8" name="Text 3"/>
          <p:cNvSpPr/>
          <p:nvPr/>
        </p:nvSpPr>
        <p:spPr>
          <a:xfrm>
            <a:off x="8886825" y="2181225"/>
            <a:ext cx="3027908" cy="164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"Individual differences are not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merely random variations; they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represent organised and stable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 that reflect the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interaction between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genetic and environmental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factors in shaping human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behaviour."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352425" y="2581275"/>
            <a:ext cx="912114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Issues in Individual Differences:</a:t>
            </a:r>
            <a:endParaRPr lang="en-US" sz="1575" dirty="0"/>
          </a:p>
        </p:txBody>
      </p:sp>
      <p:sp>
        <p:nvSpPr>
          <p:cNvPr id="10" name="Text 5"/>
          <p:cNvSpPr/>
          <p:nvPr/>
        </p:nvSpPr>
        <p:spPr>
          <a:xfrm>
            <a:off x="8277225" y="4857750"/>
            <a:ext cx="4117628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Scientific and Applied Significance: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these differences enables us to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develop more precise theories of human nature,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design tailored educational and therapeutic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interventions, and improve selection and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recruitment processes across diverse work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environments.</a:t>
            </a:r>
            <a:endParaRPr lang="en-US" sz="1125" dirty="0"/>
          </a:p>
        </p:txBody>
      </p:sp>
      <p:sp>
        <p:nvSpPr>
          <p:cNvPr id="11" name="Text 6"/>
          <p:cNvSpPr/>
          <p:nvPr/>
        </p:nvSpPr>
        <p:spPr>
          <a:xfrm>
            <a:off x="4973002" y="1866900"/>
            <a:ext cx="238887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Personality</a:t>
            </a:r>
            <a:endParaRPr lang="en-US" sz="1425" dirty="0"/>
          </a:p>
        </p:txBody>
      </p:sp>
      <p:sp>
        <p:nvSpPr>
          <p:cNvPr id="12" name="Text 7"/>
          <p:cNvSpPr/>
          <p:nvPr/>
        </p:nvSpPr>
        <p:spPr>
          <a:xfrm>
            <a:off x="6312188" y="2743200"/>
            <a:ext cx="246888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Intelligence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6937058" y="4295775"/>
            <a:ext cx="116586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Traits</a:t>
            </a:r>
            <a:endParaRPr lang="en-US" sz="1275" dirty="0"/>
          </a:p>
        </p:txBody>
      </p:sp>
      <p:sp>
        <p:nvSpPr>
          <p:cNvPr id="14" name="Text 9"/>
          <p:cNvSpPr/>
          <p:nvPr/>
        </p:nvSpPr>
        <p:spPr>
          <a:xfrm>
            <a:off x="5081067" y="5162550"/>
            <a:ext cx="21717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Footprints</a:t>
            </a:r>
            <a:endParaRPr lang="en-US" sz="1425" dirty="0"/>
          </a:p>
        </p:txBody>
      </p:sp>
      <p:sp>
        <p:nvSpPr>
          <p:cNvPr id="15" name="Text 10"/>
          <p:cNvSpPr/>
          <p:nvPr/>
        </p:nvSpPr>
        <p:spPr>
          <a:xfrm>
            <a:off x="3608993" y="4295775"/>
            <a:ext cx="238887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Personality</a:t>
            </a:r>
            <a:endParaRPr lang="en-US" sz="1425" dirty="0"/>
          </a:p>
        </p:txBody>
      </p:sp>
      <p:sp>
        <p:nvSpPr>
          <p:cNvPr id="16" name="Text 11"/>
          <p:cNvSpPr/>
          <p:nvPr/>
        </p:nvSpPr>
        <p:spPr>
          <a:xfrm>
            <a:off x="466725" y="2914650"/>
            <a:ext cx="4065240" cy="174932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Cognitive Dimension: Differences manifest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speed of cognitive processing,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memory capacities, thinking styles, and the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ability to solve complex problems. These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differences are not merely superficial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variation; they reflect distinct neurological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cognitive mechanisms that influence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individuals perceive the world and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 information.</a:t>
            </a:r>
            <a:endParaRPr lang="en-US" sz="1275" dirty="0"/>
          </a:p>
        </p:txBody>
      </p:sp>
      <p:sp>
        <p:nvSpPr>
          <p:cNvPr id="17" name="Text 12"/>
          <p:cNvSpPr/>
          <p:nvPr/>
        </p:nvSpPr>
        <p:spPr>
          <a:xfrm>
            <a:off x="466725" y="4810125"/>
            <a:ext cx="3929063" cy="164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Behavioural Dimension: Differences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appear in relatively stable behavioural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 across situations and over time,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forming what we term 'personality'.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These patterns encompass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emotional responses, styles of social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interaction, and levels of activity and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C1C1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motivation.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377" y="3861048"/>
            <a:ext cx="694879" cy="66511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855" y="3607296"/>
            <a:ext cx="1670298" cy="165958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082" y="4073575"/>
            <a:ext cx="694879" cy="39766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894" y="3792438"/>
            <a:ext cx="1743373" cy="1494979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675" y="3792438"/>
            <a:ext cx="1658094" cy="1494979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373" y="3764905"/>
            <a:ext cx="2669977" cy="2797969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-4658246" y="123825"/>
            <a:ext cx="216027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0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Evolution of Intelligence: From Binet to Modern Measurement</a:t>
            </a:r>
            <a:endParaRPr lang="en-US" sz="2250" dirty="0"/>
          </a:p>
        </p:txBody>
      </p:sp>
      <p:sp>
        <p:nvSpPr>
          <p:cNvPr id="10" name="Text 1"/>
          <p:cNvSpPr/>
          <p:nvPr/>
        </p:nvSpPr>
        <p:spPr>
          <a:xfrm>
            <a:off x="352425" y="742950"/>
            <a:ext cx="8641080" cy="1885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Historical Roots and Practical Motivations</a:t>
            </a:r>
            <a:endParaRPr lang="en-US" sz="1350" dirty="0"/>
          </a:p>
        </p:txBody>
      </p:sp>
      <p:sp>
        <p:nvSpPr>
          <p:cNvPr id="11" name="Text 2"/>
          <p:cNvSpPr/>
          <p:nvPr/>
        </p:nvSpPr>
        <p:spPr>
          <a:xfrm>
            <a:off x="352425" y="1981200"/>
            <a:ext cx="12550140" cy="1885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Binet's Revolutionary Contribution: The Concept of Mental Age</a:t>
            </a:r>
            <a:endParaRPr lang="en-US" sz="1350" dirty="0"/>
          </a:p>
        </p:txBody>
      </p:sp>
      <p:sp>
        <p:nvSpPr>
          <p:cNvPr id="12" name="Text 3"/>
          <p:cNvSpPr/>
          <p:nvPr/>
        </p:nvSpPr>
        <p:spPr>
          <a:xfrm>
            <a:off x="352425" y="2933700"/>
            <a:ext cx="7406640" cy="1885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85"/>
              </a:lnSpc>
              <a:buNone/>
            </a:pPr>
            <a:r>
              <a:rPr lang="en-US" sz="1350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Development and Global Dissemination</a:t>
            </a:r>
            <a:endParaRPr lang="en-US" sz="1350" dirty="0"/>
          </a:p>
        </p:txBody>
      </p:sp>
      <p:sp>
        <p:nvSpPr>
          <p:cNvPr id="13" name="Text 4"/>
          <p:cNvSpPr/>
          <p:nvPr/>
        </p:nvSpPr>
        <p:spPr>
          <a:xfrm>
            <a:off x="4086225" y="742950"/>
            <a:ext cx="7772400" cy="1781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402"/>
              </a:lnSpc>
              <a:buNone/>
            </a:pPr>
            <a:r>
              <a:rPr lang="en-US" sz="1275" b="1" dirty="0">
                <a:solidFill>
                  <a:srgbClr val="1A1A1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From Practical Tool to Scientific Theory</a:t>
            </a:r>
            <a:endParaRPr lang="en-US" sz="1275" dirty="0"/>
          </a:p>
        </p:txBody>
      </p:sp>
      <p:sp>
        <p:nvSpPr>
          <p:cNvPr id="14" name="Text 5"/>
          <p:cNvSpPr/>
          <p:nvPr/>
        </p:nvSpPr>
        <p:spPr>
          <a:xfrm>
            <a:off x="3048000" y="4305300"/>
            <a:ext cx="502890" cy="2934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1905: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Binet-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Simon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578"/>
              </a:lnSpc>
              <a:buNone/>
            </a:pPr>
            <a:r>
              <a:rPr lang="en-US" sz="5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Laboratory</a:t>
            </a:r>
            <a:endParaRPr lang="en-US" sz="525" dirty="0"/>
          </a:p>
        </p:txBody>
      </p:sp>
      <p:sp>
        <p:nvSpPr>
          <p:cNvPr id="15" name="Text 6"/>
          <p:cNvSpPr/>
          <p:nvPr/>
        </p:nvSpPr>
        <p:spPr>
          <a:xfrm>
            <a:off x="5467350" y="4648200"/>
            <a:ext cx="963811" cy="3455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Stanford-Binet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Scale in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907"/>
              </a:lnSpc>
              <a:buNone/>
            </a:pPr>
            <a:r>
              <a:rPr lang="en-US" sz="82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America</a:t>
            </a:r>
            <a:endParaRPr lang="en-US" sz="825" dirty="0"/>
          </a:p>
        </p:txBody>
      </p:sp>
      <p:sp>
        <p:nvSpPr>
          <p:cNvPr id="16" name="Text 7"/>
          <p:cNvSpPr/>
          <p:nvPr/>
        </p:nvSpPr>
        <p:spPr>
          <a:xfrm>
            <a:off x="8391525" y="4648200"/>
            <a:ext cx="859036" cy="28307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743"/>
              </a:lnSpc>
              <a:buNone/>
            </a:pPr>
            <a:r>
              <a:rPr lang="en-US" sz="6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</a:t>
            </a:r>
            <a:pPr algn="ctr" indent="0" marL="0">
              <a:lnSpc>
                <a:spcPts val="743"/>
              </a:lnSpc>
              <a:buNone/>
            </a:pPr>
            <a:r>
              <a:rPr lang="en-US" sz="6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743"/>
              </a:lnSpc>
              <a:buNone/>
            </a:pPr>
            <a:r>
              <a:rPr lang="en-US" sz="6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Quotient (IQ)</a:t>
            </a:r>
            <a:pPr algn="ctr" indent="0" marL="0">
              <a:lnSpc>
                <a:spcPts val="743"/>
              </a:lnSpc>
              <a:buNone/>
            </a:pPr>
            <a:r>
              <a:rPr lang="en-US" sz="6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743"/>
              </a:lnSpc>
              <a:buNone/>
            </a:pPr>
            <a:r>
              <a:rPr lang="en-US" sz="675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= MA/CA × 100</a:t>
            </a:r>
            <a:endParaRPr lang="en-US" sz="675" dirty="0"/>
          </a:p>
        </p:txBody>
      </p:sp>
      <p:sp>
        <p:nvSpPr>
          <p:cNvPr id="17" name="Text 8"/>
          <p:cNvSpPr/>
          <p:nvPr/>
        </p:nvSpPr>
        <p:spPr>
          <a:xfrm>
            <a:off x="11201400" y="4648200"/>
            <a:ext cx="859036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Modern</a:t>
            </a:r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Measurement</a:t>
            </a:r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825"/>
              </a:lnSpc>
              <a:buNone/>
            </a:pPr>
            <a:r>
              <a:rPr lang="en-US" sz="750" b="1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Theories</a:t>
            </a:r>
            <a:endParaRPr lang="en-US" sz="750" dirty="0"/>
          </a:p>
        </p:txBody>
      </p:sp>
      <p:sp>
        <p:nvSpPr>
          <p:cNvPr id="18" name="Text 9"/>
          <p:cNvSpPr/>
          <p:nvPr/>
        </p:nvSpPr>
        <p:spPr>
          <a:xfrm>
            <a:off x="3203674" y="5543550"/>
            <a:ext cx="34290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00"/>
              </a:lnSpc>
              <a:buNone/>
            </a:pPr>
            <a:r>
              <a:rPr lang="en-US" sz="9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The Concept of Mental Age</a:t>
            </a:r>
            <a:endParaRPr lang="en-US" sz="900" dirty="0"/>
          </a:p>
        </p:txBody>
      </p:sp>
      <p:sp>
        <p:nvSpPr>
          <p:cNvPr id="19" name="Text 10"/>
          <p:cNvSpPr/>
          <p:nvPr/>
        </p:nvSpPr>
        <p:spPr>
          <a:xfrm>
            <a:off x="6810375" y="5438775"/>
            <a:ext cx="159246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Stanford-Binet Scale</a:t>
            </a:r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in America</a:t>
            </a:r>
            <a:endParaRPr lang="en-US" sz="975" dirty="0"/>
          </a:p>
        </p:txBody>
      </p:sp>
      <p:sp>
        <p:nvSpPr>
          <p:cNvPr id="20" name="Text 11"/>
          <p:cNvSpPr/>
          <p:nvPr/>
        </p:nvSpPr>
        <p:spPr>
          <a:xfrm>
            <a:off x="9610725" y="5438775"/>
            <a:ext cx="171822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Modern Measurement</a:t>
            </a:r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975"/>
              </a:lnSpc>
              <a:buNone/>
            </a:pPr>
            <a:r>
              <a:rPr lang="en-US" sz="975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and Theories</a:t>
            </a:r>
            <a:endParaRPr lang="en-US" sz="975" dirty="0"/>
          </a:p>
        </p:txBody>
      </p:sp>
      <p:sp>
        <p:nvSpPr>
          <p:cNvPr id="21" name="Text 12"/>
          <p:cNvSpPr/>
          <p:nvPr/>
        </p:nvSpPr>
        <p:spPr>
          <a:xfrm>
            <a:off x="352425" y="1047750"/>
            <a:ext cx="7973318" cy="7858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Alfred Binet is regarded as the true pioneer of modern intelligence measurement; however, his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motivations were not purely theoretical — they were practical and humanitarian. In the early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twentieth century, the Parisian education system faced a genuine challenge: how to identify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children requiring additional educational support without relying on the subjective impressions of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teachers.</a:t>
            </a:r>
            <a:endParaRPr lang="en-US" sz="1125" dirty="0"/>
          </a:p>
        </p:txBody>
      </p:sp>
      <p:sp>
        <p:nvSpPr>
          <p:cNvPr id="22" name="Text 13"/>
          <p:cNvSpPr/>
          <p:nvPr/>
        </p:nvSpPr>
        <p:spPr>
          <a:xfrm>
            <a:off x="352425" y="2181225"/>
            <a:ext cx="12845355" cy="4714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In 1905, Binet and his colleague Théodore Simon developed the first systematic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intelligence test. Their core idea was simple yet revolutionary: constructing a series of tasks of increasing of increasing difficulty, each associated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with a specific chronological age. If a six-year-old child could solve tasks typically assigned to eight-year-olds, their mental age would be recorded as eight.</a:t>
            </a:r>
            <a:endParaRPr lang="en-US" sz="1125" dirty="0"/>
          </a:p>
        </p:txBody>
      </p:sp>
      <p:sp>
        <p:nvSpPr>
          <p:cNvPr id="23" name="Text 14"/>
          <p:cNvSpPr/>
          <p:nvPr/>
        </p:nvSpPr>
        <p:spPr>
          <a:xfrm>
            <a:off x="352425" y="3276600"/>
            <a:ext cx="12939713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Binet's ideas spread rapidly across continents. In the United States, Lewis Terman at Stanford University adopted and refined Binet's test, transforming it into the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l" indent="0" marL="0">
              <a:lnSpc>
                <a:spcPts val="1238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S. which remains in use to this day. Terman incorporated the concept of the 'Intelligence Quotient' (IQ), originally proposed by William Stern.</a:t>
            </a:r>
            <a:endParaRPr lang="en-US" sz="1125" dirty="0"/>
          </a:p>
        </p:txBody>
      </p:sp>
      <p:sp>
        <p:nvSpPr>
          <p:cNvPr id="24" name="Text 15"/>
          <p:cNvSpPr/>
          <p:nvPr/>
        </p:nvSpPr>
        <p:spPr>
          <a:xfrm>
            <a:off x="7667625" y="1047750"/>
            <a:ext cx="4756696" cy="10054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What began as a practical instrument to assist children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gradually evolved into a complex research domain.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Psychologists began to ask: what exactly are we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measuring? Is intelligence a single ability or a cluster of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abilities? These questions led to the sophisticated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r" indent="0" marL="0">
              <a:lnSpc>
                <a:spcPts val="132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theories discussed in subsequent sessions.</a:t>
            </a:r>
            <a:endParaRPr lang="en-US" sz="1200" dirty="0"/>
          </a:p>
        </p:txBody>
      </p:sp>
      <p:sp>
        <p:nvSpPr>
          <p:cNvPr id="25" name="Text 16"/>
          <p:cNvSpPr/>
          <p:nvPr/>
        </p:nvSpPr>
        <p:spPr>
          <a:xfrm>
            <a:off x="3886200" y="6162675"/>
            <a:ext cx="8968680" cy="53444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Discussion Prompt: How did the shift from a practical objective (assisting children) to theoretical</a:t>
            </a:r>
            <a:pPr algn="ctr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ctr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inquiry (understanding the nature of intelligence) influence the development of this field?</a:t>
            </a:r>
            <a:pPr algn="ctr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
</a:t>
            </a:r>
            <a:pPr algn="ctr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Lucida Sans Unicode" pitchFamily="34" charset="0"/>
                <a:ea typeface="Lucida Sans Unicode" pitchFamily="34" charset="-122"/>
                <a:cs typeface="Lucida Sans Unicode" pitchFamily="34" charset="-120"/>
              </a:rPr>
              <a:t>What are the ethical implications of this transition?</a:t>
            </a:r>
            <a:endParaRPr lang="en-US" sz="127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992" y="1131540"/>
            <a:ext cx="4681686" cy="36620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28600" y="95250"/>
            <a:ext cx="8109496" cy="6134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15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Spearman's Two-Factor Theory:</a:t>
            </a:r>
            <a:pPr algn="ctr" indent="0" marL="0">
              <a:lnSpc>
                <a:spcPts val="2415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ctr" indent="0" marL="0">
              <a:lnSpc>
                <a:spcPts val="2415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General Intelligence (g) and Specific Abilities (s)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352425" y="1085850"/>
            <a:ext cx="696087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Empirical Basis of the Theory</a:t>
            </a:r>
            <a:endParaRPr lang="en-US" sz="1575" dirty="0"/>
          </a:p>
        </p:txBody>
      </p:sp>
      <p:sp>
        <p:nvSpPr>
          <p:cNvPr id="6" name="Text 2"/>
          <p:cNvSpPr/>
          <p:nvPr/>
        </p:nvSpPr>
        <p:spPr>
          <a:xfrm>
            <a:off x="352425" y="2457450"/>
            <a:ext cx="576072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Components of the Theory</a:t>
            </a:r>
            <a:endParaRPr lang="en-US" sz="1575" dirty="0"/>
          </a:p>
        </p:txBody>
      </p:sp>
      <p:sp>
        <p:nvSpPr>
          <p:cNvPr id="7" name="Text 3"/>
          <p:cNvSpPr/>
          <p:nvPr/>
        </p:nvSpPr>
        <p:spPr>
          <a:xfrm>
            <a:off x="7058025" y="4924425"/>
            <a:ext cx="452628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Practical Application: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52425" y="5953125"/>
            <a:ext cx="4343400" cy="2171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10"/>
              </a:lnSpc>
              <a:buNone/>
            </a:pPr>
            <a:r>
              <a:rPr lang="en-US" sz="1425" b="1" dirty="0">
                <a:solidFill>
                  <a:srgbClr val="0056B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Discussion Question: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352425" y="1390650"/>
            <a:ext cx="7156103" cy="7774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Through statistical correlation analysis, Spearman discovered that individuals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who excel in one mental test tend to excel in others. This consistent positive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correlation led to the hypothesis of a single underlying factor influencing all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cognitive abilities.</a:t>
            </a:r>
            <a:endParaRPr lang="en-US" sz="1275" dirty="0"/>
          </a:p>
        </p:txBody>
      </p:sp>
      <p:sp>
        <p:nvSpPr>
          <p:cNvPr id="10" name="Text 6"/>
          <p:cNvSpPr/>
          <p:nvPr/>
        </p:nvSpPr>
        <p:spPr>
          <a:xfrm>
            <a:off x="352425" y="2886075"/>
            <a:ext cx="7019925" cy="89177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Represents the fundamental mental power or 'general cognitive energy'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Influences performance across all mental tasks to varying degrees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Accounts for positive correlations observed between diverse tests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Regarded as an indicator of overall cognitive processing efficiency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352425" y="4238625"/>
            <a:ext cx="7156103" cy="11147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Discrete abilities required for particular tasks (mathematical, linguistic,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spatial)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Operate independently of the general factor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Account for residual variance in performance unexplained by the g-factor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• Contribute to specialisation and excellence in specific cognitive domains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7058025" y="5229225"/>
            <a:ext cx="5291138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52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Performance on any test = General Factor (g) + Specific</a:t>
            </a:r>
            <a:pPr algn="l" indent="0" marL="0">
              <a:lnSpc>
                <a:spcPts val="1552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552"/>
              </a:lnSpc>
              <a:buNone/>
            </a:pPr>
            <a:r>
              <a:rPr lang="en-US" sz="1350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Factor (s) + Measurement Error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352425" y="6229350"/>
            <a:ext cx="12939713" cy="35629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How does Spearman's theory account for the observation that some students excel across most academic subjects while others experience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
</a:t>
            </a:r>
            <a:pPr algn="l" indent="0" marL="0">
              <a:lnSpc>
                <a:spcPts val="1402"/>
              </a:lnSpc>
              <a:buNone/>
            </a:pPr>
            <a:r>
              <a:rPr lang="en-US" sz="1275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pervasive learning difficulties? What are the theoretical limitations of this explanation?</a:t>
            </a:r>
            <a:endParaRPr lang="en-US" sz="1275" dirty="0"/>
          </a:p>
        </p:txBody>
      </p:sp>
      <p:sp>
        <p:nvSpPr>
          <p:cNvPr id="14" name="Text 10"/>
          <p:cNvSpPr/>
          <p:nvPr/>
        </p:nvSpPr>
        <p:spPr>
          <a:xfrm>
            <a:off x="352425" y="2762250"/>
            <a:ext cx="475488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General Factor (g-factor):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352425" y="4067175"/>
            <a:ext cx="563499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buNone/>
            </a:pPr>
            <a:r>
              <a:rPr lang="en-US" sz="1275" b="1" dirty="0">
                <a:solidFill>
                  <a:srgbClr val="333333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Specific Factors (s-factors):</a:t>
            </a:r>
            <a:endParaRPr lang="en-US" sz="127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84" y="1028700"/>
            <a:ext cx="4584055" cy="49308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2594610" y="57150"/>
            <a:ext cx="11932920" cy="3039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92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Thurstone's Primary Mental Abilities</a:t>
            </a:r>
            <a:endParaRPr lang="en-US" sz="2175" dirty="0"/>
          </a:p>
        </p:txBody>
      </p:sp>
      <p:sp>
        <p:nvSpPr>
          <p:cNvPr id="5" name="Text 1"/>
          <p:cNvSpPr/>
          <p:nvPr/>
        </p:nvSpPr>
        <p:spPr>
          <a:xfrm>
            <a:off x="-4601572" y="466725"/>
            <a:ext cx="2112264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E0E0E0"/>
                </a:solidFill>
                <a:latin typeface="Segoe UI" pitchFamily="34" charset="0"/>
                <a:ea typeface="Segoe UI" pitchFamily="34" charset="-122"/>
                <a:cs typeface="Segoe UI" pitchFamily="34" charset="-120"/>
              </a:rPr>
              <a:t>Challenging the Unitary Model of Intelligence Through Multiple Independent Abilities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352425" y="1047750"/>
            <a:ext cx="51435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Theoretical Introduction: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352425" y="2181225"/>
            <a:ext cx="720090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Seven Primary Mental Abilities: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52425" y="4991100"/>
            <a:ext cx="534924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Conceptual Revolution: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52425" y="6019800"/>
            <a:ext cx="434340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25"/>
              </a:lnSpc>
              <a:buNone/>
            </a:pPr>
            <a:r>
              <a:rPr lang="en-US" sz="1425" b="1" dirty="0">
                <a:solidFill>
                  <a:srgbClr val="0056B3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Discussion Question: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352425" y="2457450"/>
            <a:ext cx="7428458" cy="2228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Verbal Comprehension: The ability to understand word meanings and complex linguistic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relationships, encompassing vocabulary and analytical reading.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Word Fluency: The speed of producing words according to specific constraints, such as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finding words beginning with a particular letter.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Number Facility: Proficiency in basic arithmetic operations and the ability to handle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numbers with speed and accuracy.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Spatial Visualisation: The capacity for mental manipulation of shapes and objects in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three-dimensional space.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Associative Memory: The ability to memorise and recall associated information.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Perceptual Speed: The ability to rapidly identify similarities and differences in visual stimuli.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General Reasoning: The ability to discover logical rules and patterns and to solve abstract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problems.</a:t>
            </a:r>
            <a:endParaRPr lang="en-US" sz="1125" dirty="0"/>
          </a:p>
        </p:txBody>
      </p:sp>
      <p:sp>
        <p:nvSpPr>
          <p:cNvPr id="11" name="Text 7"/>
          <p:cNvSpPr/>
          <p:nvPr/>
        </p:nvSpPr>
        <p:spPr>
          <a:xfrm>
            <a:off x="352425" y="5267325"/>
            <a:ext cx="7449443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Rather than a single intelligence score, Thurstone proposed a multidimensional ability profile.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perspective implies that two individuals with the same general IQ may exhibit entirely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63"/>
              </a:lnSpc>
              <a:buNone/>
            </a:pPr>
            <a:r>
              <a:rPr lang="en-US" sz="1125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different patterns of cognitive strengths and weaknesses.</a:t>
            </a:r>
            <a:endParaRPr lang="en-US" sz="1125" dirty="0"/>
          </a:p>
        </p:txBody>
      </p:sp>
      <p:sp>
        <p:nvSpPr>
          <p:cNvPr id="12" name="Text 8"/>
          <p:cNvSpPr/>
          <p:nvPr/>
        </p:nvSpPr>
        <p:spPr>
          <a:xfrm>
            <a:off x="352425" y="6296025"/>
            <a:ext cx="12908161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does Thurstone's model account for the observation that a student may excel in mathematics yet struggle with language, while the reverse is true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 another student? What are the educational implications of this perspective?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352425" y="1323975"/>
            <a:ext cx="7439025" cy="7923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American psychologist L.L. Thurstone fundamentally disagreed with Spearman's unitary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theory of intelligence. Employing advanced factor analysis, Thurstone argued that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intelligence is not a single general ability, but rather a cluster of seven independent and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60"/>
              </a:lnSpc>
              <a:buNone/>
            </a:pPr>
            <a:r>
              <a:rPr lang="en-US" sz="1200" dirty="0">
                <a:solidFill>
                  <a:srgbClr val="3333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distinct primary mental abilities.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2026-03-04T10:00:01Z</dcterms:created>
  <dcterms:modified xsi:type="dcterms:W3CDTF">2026-03-04T10:00:01Z</dcterms:modified>
</cp:coreProperties>
</file>