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notesMasterIdLst>
    <p:notesMasterId r:id="rId6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notesMaster" Target="notesMasters/notesMaster1.xml"/><Relationship Id="rId63" Type="http://schemas.openxmlformats.org/officeDocument/2006/relationships/presProps" Target="presProps.xml"/><Relationship Id="rId64" Type="http://schemas.openxmlformats.org/officeDocument/2006/relationships/viewProps" Target="viewProps.xml"/><Relationship Id="rId65" Type="http://schemas.openxmlformats.org/officeDocument/2006/relationships/theme" Target="theme/theme1.xml"/><Relationship Id="rId6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image" Target="../media/image-22-5.png"/><Relationship Id="rId6" Type="http://schemas.openxmlformats.org/officeDocument/2006/relationships/image" Target="../media/image-22-6.png"/><Relationship Id="rId7" Type="http://schemas.openxmlformats.org/officeDocument/2006/relationships/image" Target="../media/image-22-7.png"/><Relationship Id="rId8" Type="http://schemas.openxmlformats.org/officeDocument/2006/relationships/image" Target="../media/image-2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image" Target="../media/image-24-4.png"/><Relationship Id="rId5" Type="http://schemas.openxmlformats.org/officeDocument/2006/relationships/image" Target="../media/image-24-5.png"/><Relationship Id="rId6" Type="http://schemas.openxmlformats.org/officeDocument/2006/relationships/image" Target="../media/image-24-6.png"/><Relationship Id="rId7" Type="http://schemas.openxmlformats.org/officeDocument/2006/relationships/image" Target="../media/image-24-7.png"/><Relationship Id="rId8" Type="http://schemas.openxmlformats.org/officeDocument/2006/relationships/image" Target="../media/image-2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image" Target="../media/image-2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png"/><Relationship Id="rId3" Type="http://schemas.openxmlformats.org/officeDocument/2006/relationships/image" Target="../media/image-26-3.png"/><Relationship Id="rId4" Type="http://schemas.openxmlformats.org/officeDocument/2006/relationships/image" Target="../media/image-2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png"/><Relationship Id="rId3" Type="http://schemas.openxmlformats.org/officeDocument/2006/relationships/image" Target="../media/image-27-3.png"/><Relationship Id="rId4" Type="http://schemas.openxmlformats.org/officeDocument/2006/relationships/image" Target="../media/image-27-4.png"/><Relationship Id="rId5" Type="http://schemas.openxmlformats.org/officeDocument/2006/relationships/image" Target="../media/image-27-5.png"/><Relationship Id="rId6" Type="http://schemas.openxmlformats.org/officeDocument/2006/relationships/image" Target="../media/image-27-6.png"/><Relationship Id="rId7" Type="http://schemas.openxmlformats.org/officeDocument/2006/relationships/image" Target="../media/image-27-7.png"/><Relationship Id="rId8" Type="http://schemas.openxmlformats.org/officeDocument/2006/relationships/image" Target="../media/image-2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png"/><Relationship Id="rId3" Type="http://schemas.openxmlformats.org/officeDocument/2006/relationships/image" Target="../media/image-29-3.png"/><Relationship Id="rId4" Type="http://schemas.openxmlformats.org/officeDocument/2006/relationships/image" Target="../media/image-29-4.png"/><Relationship Id="rId5" Type="http://schemas.openxmlformats.org/officeDocument/2006/relationships/image" Target="../media/image-29-5.png"/><Relationship Id="rId6" Type="http://schemas.openxmlformats.org/officeDocument/2006/relationships/image" Target="../media/image-29-6.png"/><Relationship Id="rId7" Type="http://schemas.openxmlformats.org/officeDocument/2006/relationships/image" Target="../media/image-29-7.png"/><Relationship Id="rId8" Type="http://schemas.openxmlformats.org/officeDocument/2006/relationships/image" Target="../media/image-2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png"/><Relationship Id="rId3" Type="http://schemas.openxmlformats.org/officeDocument/2006/relationships/image" Target="../media/image-30-3.png"/><Relationship Id="rId4" Type="http://schemas.openxmlformats.org/officeDocument/2006/relationships/image" Target="../media/image-30-4.png"/><Relationship Id="rId5" Type="http://schemas.openxmlformats.org/officeDocument/2006/relationships/image" Target="../media/image-3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png"/><Relationship Id="rId3" Type="http://schemas.openxmlformats.org/officeDocument/2006/relationships/image" Target="../media/image-32-3.png"/><Relationship Id="rId4" Type="http://schemas.openxmlformats.org/officeDocument/2006/relationships/image" Target="../media/image-32-4.png"/><Relationship Id="rId5" Type="http://schemas.openxmlformats.org/officeDocument/2006/relationships/image" Target="../media/image-32-5.png"/><Relationship Id="rId6" Type="http://schemas.openxmlformats.org/officeDocument/2006/relationships/image" Target="../media/image-3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image" Target="../media/image-33-3.png"/><Relationship Id="rId4" Type="http://schemas.openxmlformats.org/officeDocument/2006/relationships/image" Target="../media/image-33-4.png"/><Relationship Id="rId5" Type="http://schemas.openxmlformats.org/officeDocument/2006/relationships/image" Target="../media/image-33-5.png"/><Relationship Id="rId6" Type="http://schemas.openxmlformats.org/officeDocument/2006/relationships/image" Target="../media/image-3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png"/><Relationship Id="rId2" Type="http://schemas.openxmlformats.org/officeDocument/2006/relationships/image" Target="../media/image-34-2.png"/><Relationship Id="rId3" Type="http://schemas.openxmlformats.org/officeDocument/2006/relationships/image" Target="../media/image-34-3.png"/><Relationship Id="rId4" Type="http://schemas.openxmlformats.org/officeDocument/2006/relationships/image" Target="../media/image-34-4.png"/><Relationship Id="rId5" Type="http://schemas.openxmlformats.org/officeDocument/2006/relationships/image" Target="../media/image-34-5.png"/><Relationship Id="rId6" Type="http://schemas.openxmlformats.org/officeDocument/2006/relationships/image" Target="../media/image-34-6.png"/><Relationship Id="rId7" Type="http://schemas.openxmlformats.org/officeDocument/2006/relationships/image" Target="../media/image-3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png"/><Relationship Id="rId3" Type="http://schemas.openxmlformats.org/officeDocument/2006/relationships/image" Target="../media/image-3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png"/><Relationship Id="rId2" Type="http://schemas.openxmlformats.org/officeDocument/2006/relationships/image" Target="../media/image-38-2.png"/><Relationship Id="rId3" Type="http://schemas.openxmlformats.org/officeDocument/2006/relationships/image" Target="../media/image-3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png"/><Relationship Id="rId3" Type="http://schemas.openxmlformats.org/officeDocument/2006/relationships/image" Target="../media/image-39-3.png"/><Relationship Id="rId4" Type="http://schemas.openxmlformats.org/officeDocument/2006/relationships/image" Target="../media/image-39-4.png"/><Relationship Id="rId5" Type="http://schemas.openxmlformats.org/officeDocument/2006/relationships/image" Target="../media/image-39-5.png"/><Relationship Id="rId6" Type="http://schemas.openxmlformats.org/officeDocument/2006/relationships/image" Target="../media/image-39-6.png"/><Relationship Id="rId7" Type="http://schemas.openxmlformats.org/officeDocument/2006/relationships/image" Target="../media/image-39-7.png"/><Relationship Id="rId8" Type="http://schemas.openxmlformats.org/officeDocument/2006/relationships/image" Target="../media/image-3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3" Type="http://schemas.openxmlformats.org/officeDocument/2006/relationships/image" Target="../media/image-40-3.png"/><Relationship Id="rId4" Type="http://schemas.openxmlformats.org/officeDocument/2006/relationships/image" Target="../media/image-40-4.png"/><Relationship Id="rId5" Type="http://schemas.openxmlformats.org/officeDocument/2006/relationships/image" Target="../media/image-40-5.png"/><Relationship Id="rId6" Type="http://schemas.openxmlformats.org/officeDocument/2006/relationships/image" Target="../media/image-40-6.png"/><Relationship Id="rId7" Type="http://schemas.openxmlformats.org/officeDocument/2006/relationships/image" Target="../media/image-40-7.png"/><Relationship Id="rId8" Type="http://schemas.openxmlformats.org/officeDocument/2006/relationships/image" Target="../media/image-40-8.png"/><Relationship Id="rId9" Type="http://schemas.openxmlformats.org/officeDocument/2006/relationships/image" Target="../media/image-40-9.png"/><Relationship Id="rId10" Type="http://schemas.openxmlformats.org/officeDocument/2006/relationships/image" Target="../media/image-4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png"/><Relationship Id="rId2" Type="http://schemas.openxmlformats.org/officeDocument/2006/relationships/image" Target="../media/image-42-2.png"/><Relationship Id="rId3" Type="http://schemas.openxmlformats.org/officeDocument/2006/relationships/image" Target="../media/image-4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png"/><Relationship Id="rId2" Type="http://schemas.openxmlformats.org/officeDocument/2006/relationships/image" Target="../media/image-43-2.png"/><Relationship Id="rId3" Type="http://schemas.openxmlformats.org/officeDocument/2006/relationships/image" Target="../media/image-4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png"/><Relationship Id="rId2" Type="http://schemas.openxmlformats.org/officeDocument/2006/relationships/image" Target="../media/image-44-2.png"/><Relationship Id="rId3" Type="http://schemas.openxmlformats.org/officeDocument/2006/relationships/image" Target="../media/image-44-3.png"/><Relationship Id="rId4" Type="http://schemas.openxmlformats.org/officeDocument/2006/relationships/image" Target="../media/image-44-4.png"/><Relationship Id="rId5" Type="http://schemas.openxmlformats.org/officeDocument/2006/relationships/image" Target="../media/image-44-5.png"/><Relationship Id="rId6" Type="http://schemas.openxmlformats.org/officeDocument/2006/relationships/image" Target="../media/image-44-6.png"/><Relationship Id="rId7" Type="http://schemas.openxmlformats.org/officeDocument/2006/relationships/image" Target="../media/image-44-7.png"/><Relationship Id="rId8" Type="http://schemas.openxmlformats.org/officeDocument/2006/relationships/image" Target="../media/image-44-8.png"/><Relationship Id="rId9" Type="http://schemas.openxmlformats.org/officeDocument/2006/relationships/image" Target="../media/image-44-9.png"/><Relationship Id="rId10" Type="http://schemas.openxmlformats.org/officeDocument/2006/relationships/image" Target="../media/image-4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png"/><Relationship Id="rId2" Type="http://schemas.openxmlformats.org/officeDocument/2006/relationships/image" Target="../media/image-4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png"/><Relationship Id="rId2" Type="http://schemas.openxmlformats.org/officeDocument/2006/relationships/image" Target="../media/image-46-2.png"/><Relationship Id="rId3" Type="http://schemas.openxmlformats.org/officeDocument/2006/relationships/image" Target="../media/image-4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png"/><Relationship Id="rId2" Type="http://schemas.openxmlformats.org/officeDocument/2006/relationships/image" Target="../media/image-47-2.png"/><Relationship Id="rId3" Type="http://schemas.openxmlformats.org/officeDocument/2006/relationships/image" Target="../media/image-47-3.png"/><Relationship Id="rId4" Type="http://schemas.openxmlformats.org/officeDocument/2006/relationships/image" Target="../media/image-47-4.png"/><Relationship Id="rId5" Type="http://schemas.openxmlformats.org/officeDocument/2006/relationships/image" Target="../media/image-47-5.png"/><Relationship Id="rId6" Type="http://schemas.openxmlformats.org/officeDocument/2006/relationships/image" Target="../media/image-47-6.png"/><Relationship Id="rId7" Type="http://schemas.openxmlformats.org/officeDocument/2006/relationships/image" Target="../media/image-47-7.png"/><Relationship Id="rId8" Type="http://schemas.openxmlformats.org/officeDocument/2006/relationships/image" Target="../media/image-47-8.png"/><Relationship Id="rId9" Type="http://schemas.openxmlformats.org/officeDocument/2006/relationships/image" Target="../media/image-4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png"/><Relationship Id="rId2" Type="http://schemas.openxmlformats.org/officeDocument/2006/relationships/image" Target="../media/image-48-2.png"/><Relationship Id="rId3" Type="http://schemas.openxmlformats.org/officeDocument/2006/relationships/image" Target="../media/image-48-3.png"/><Relationship Id="rId4" Type="http://schemas.openxmlformats.org/officeDocument/2006/relationships/image" Target="../media/image-48-4.png"/><Relationship Id="rId5" Type="http://schemas.openxmlformats.org/officeDocument/2006/relationships/image" Target="../media/image-48-5.png"/><Relationship Id="rId6" Type="http://schemas.openxmlformats.org/officeDocument/2006/relationships/image" Target="../media/image-48-6.png"/><Relationship Id="rId7" Type="http://schemas.openxmlformats.org/officeDocument/2006/relationships/image" Target="../media/image-48-7.png"/><Relationship Id="rId8" Type="http://schemas.openxmlformats.org/officeDocument/2006/relationships/image" Target="../media/image-48-8.png"/><Relationship Id="rId9" Type="http://schemas.openxmlformats.org/officeDocument/2006/relationships/image" Target="../media/image-48-9.png"/><Relationship Id="rId10" Type="http://schemas.openxmlformats.org/officeDocument/2006/relationships/image" Target="../media/image-4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png"/><Relationship Id="rId2" Type="http://schemas.openxmlformats.org/officeDocument/2006/relationships/image" Target="../media/image-49-2.png"/><Relationship Id="rId3" Type="http://schemas.openxmlformats.org/officeDocument/2006/relationships/image" Target="../media/image-49-3.png"/><Relationship Id="rId4" Type="http://schemas.openxmlformats.org/officeDocument/2006/relationships/image" Target="../media/image-49-4.png"/><Relationship Id="rId5" Type="http://schemas.openxmlformats.org/officeDocument/2006/relationships/image" Target="../media/image-49-5.png"/><Relationship Id="rId6" Type="http://schemas.openxmlformats.org/officeDocument/2006/relationships/image" Target="../media/image-49-6.png"/><Relationship Id="rId7" Type="http://schemas.openxmlformats.org/officeDocument/2006/relationships/image" Target="../media/image-4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png"/><Relationship Id="rId2" Type="http://schemas.openxmlformats.org/officeDocument/2006/relationships/image" Target="../media/image-50-2.png"/><Relationship Id="rId3" Type="http://schemas.openxmlformats.org/officeDocument/2006/relationships/image" Target="../media/image-50-3.png"/><Relationship Id="rId4" Type="http://schemas.openxmlformats.org/officeDocument/2006/relationships/image" Target="../media/image-50-4.png"/><Relationship Id="rId5" Type="http://schemas.openxmlformats.org/officeDocument/2006/relationships/image" Target="../media/image-50-5.png"/><Relationship Id="rId6" Type="http://schemas.openxmlformats.org/officeDocument/2006/relationships/image" Target="../media/image-50-6.png"/><Relationship Id="rId7" Type="http://schemas.openxmlformats.org/officeDocument/2006/relationships/image" Target="../media/image-5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png"/><Relationship Id="rId2" Type="http://schemas.openxmlformats.org/officeDocument/2006/relationships/image" Target="../media/image-51-2.png"/><Relationship Id="rId3" Type="http://schemas.openxmlformats.org/officeDocument/2006/relationships/image" Target="../media/image-51-3.png"/><Relationship Id="rId4" Type="http://schemas.openxmlformats.org/officeDocument/2006/relationships/image" Target="../media/image-51-4.png"/><Relationship Id="rId5" Type="http://schemas.openxmlformats.org/officeDocument/2006/relationships/image" Target="../media/image-51-5.png"/><Relationship Id="rId6" Type="http://schemas.openxmlformats.org/officeDocument/2006/relationships/image" Target="../media/image-51-6.png"/><Relationship Id="rId7" Type="http://schemas.openxmlformats.org/officeDocument/2006/relationships/image" Target="../media/image-51-7.png"/><Relationship Id="rId8" Type="http://schemas.openxmlformats.org/officeDocument/2006/relationships/image" Target="../media/image-51-8.png"/><Relationship Id="rId9" Type="http://schemas.openxmlformats.org/officeDocument/2006/relationships/image" Target="../media/image-5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png"/><Relationship Id="rId2" Type="http://schemas.openxmlformats.org/officeDocument/2006/relationships/image" Target="../media/image-52-2.png"/><Relationship Id="rId3" Type="http://schemas.openxmlformats.org/officeDocument/2006/relationships/image" Target="../media/image-52-3.png"/><Relationship Id="rId4" Type="http://schemas.openxmlformats.org/officeDocument/2006/relationships/image" Target="../media/image-52-4.png"/><Relationship Id="rId5" Type="http://schemas.openxmlformats.org/officeDocument/2006/relationships/image" Target="../media/image-52-5.png"/><Relationship Id="rId6" Type="http://schemas.openxmlformats.org/officeDocument/2006/relationships/image" Target="../media/image-52-6.png"/><Relationship Id="rId7" Type="http://schemas.openxmlformats.org/officeDocument/2006/relationships/image" Target="../media/image-5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png"/><Relationship Id="rId2" Type="http://schemas.openxmlformats.org/officeDocument/2006/relationships/image" Target="../media/image-53-2.png"/><Relationship Id="rId3" Type="http://schemas.openxmlformats.org/officeDocument/2006/relationships/image" Target="../media/image-53-3.png"/><Relationship Id="rId4" Type="http://schemas.openxmlformats.org/officeDocument/2006/relationships/image" Target="../media/image-53-4.png"/><Relationship Id="rId5" Type="http://schemas.openxmlformats.org/officeDocument/2006/relationships/image" Target="../media/image-5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png"/><Relationship Id="rId2" Type="http://schemas.openxmlformats.org/officeDocument/2006/relationships/image" Target="../media/image-54-2.png"/><Relationship Id="rId3" Type="http://schemas.openxmlformats.org/officeDocument/2006/relationships/image" Target="../media/image-54-3.png"/><Relationship Id="rId4" Type="http://schemas.openxmlformats.org/officeDocument/2006/relationships/image" Target="../media/image-54-4.png"/><Relationship Id="rId5" Type="http://schemas.openxmlformats.org/officeDocument/2006/relationships/image" Target="../media/image-54-5.png"/><Relationship Id="rId6" Type="http://schemas.openxmlformats.org/officeDocument/2006/relationships/image" Target="../media/image-54-6.png"/><Relationship Id="rId7" Type="http://schemas.openxmlformats.org/officeDocument/2006/relationships/image" Target="../media/image-54-7.png"/><Relationship Id="rId8" Type="http://schemas.openxmlformats.org/officeDocument/2006/relationships/image" Target="../media/image-5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png"/><Relationship Id="rId2" Type="http://schemas.openxmlformats.org/officeDocument/2006/relationships/image" Target="../media/image-55-2.png"/><Relationship Id="rId3" Type="http://schemas.openxmlformats.org/officeDocument/2006/relationships/image" Target="../media/image-55-3.png"/><Relationship Id="rId4" Type="http://schemas.openxmlformats.org/officeDocument/2006/relationships/image" Target="../media/image-55-4.png"/><Relationship Id="rId5" Type="http://schemas.openxmlformats.org/officeDocument/2006/relationships/image" Target="../media/image-55-5.png"/><Relationship Id="rId6" Type="http://schemas.openxmlformats.org/officeDocument/2006/relationships/image" Target="../media/image-55-6.png"/><Relationship Id="rId7" Type="http://schemas.openxmlformats.org/officeDocument/2006/relationships/image" Target="../media/image-55-7.png"/><Relationship Id="rId8" Type="http://schemas.openxmlformats.org/officeDocument/2006/relationships/image" Target="../media/image-55-8.png"/><Relationship Id="rId9" Type="http://schemas.openxmlformats.org/officeDocument/2006/relationships/image" Target="../media/image-55-9.png"/><Relationship Id="rId10" Type="http://schemas.openxmlformats.org/officeDocument/2006/relationships/image" Target="../media/image-5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png"/><Relationship Id="rId2" Type="http://schemas.openxmlformats.org/officeDocument/2006/relationships/image" Target="../media/image-5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png"/><Relationship Id="rId2" Type="http://schemas.openxmlformats.org/officeDocument/2006/relationships/image" Target="../media/image-57-2.png"/><Relationship Id="rId3" Type="http://schemas.openxmlformats.org/officeDocument/2006/relationships/image" Target="../media/image-57-3.png"/><Relationship Id="rId4" Type="http://schemas.openxmlformats.org/officeDocument/2006/relationships/image" Target="../media/image-57-4.png"/><Relationship Id="rId5" Type="http://schemas.openxmlformats.org/officeDocument/2006/relationships/image" Target="../media/image-57-5.png"/><Relationship Id="rId6" Type="http://schemas.openxmlformats.org/officeDocument/2006/relationships/image" Target="../media/image-57-6.png"/><Relationship Id="rId7" Type="http://schemas.openxmlformats.org/officeDocument/2006/relationships/image" Target="../media/image-57-7.png"/><Relationship Id="rId8" Type="http://schemas.openxmlformats.org/officeDocument/2006/relationships/image" Target="../media/image-5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png"/><Relationship Id="rId2" Type="http://schemas.openxmlformats.org/officeDocument/2006/relationships/image" Target="../media/image-58-2.png"/><Relationship Id="rId3" Type="http://schemas.openxmlformats.org/officeDocument/2006/relationships/image" Target="../media/image-58-3.png"/><Relationship Id="rId4" Type="http://schemas.openxmlformats.org/officeDocument/2006/relationships/image" Target="../media/image-58-4.png"/><Relationship Id="rId5" Type="http://schemas.openxmlformats.org/officeDocument/2006/relationships/image" Target="../media/image-5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png"/><Relationship Id="rId2" Type="http://schemas.openxmlformats.org/officeDocument/2006/relationships/image" Target="../media/image-59-2.png"/><Relationship Id="rId3" Type="http://schemas.openxmlformats.org/officeDocument/2006/relationships/image" Target="../media/image-59-3.png"/><Relationship Id="rId4" Type="http://schemas.openxmlformats.org/officeDocument/2006/relationships/image" Target="../media/image-59-4.png"/><Relationship Id="rId5" Type="http://schemas.openxmlformats.org/officeDocument/2006/relationships/image" Target="../media/image-59-5.png"/><Relationship Id="rId6" Type="http://schemas.openxmlformats.org/officeDocument/2006/relationships/image" Target="../media/image-59-6.png"/><Relationship Id="rId7" Type="http://schemas.openxmlformats.org/officeDocument/2006/relationships/image" Target="../media/image-59-7.png"/><Relationship Id="rId8" Type="http://schemas.openxmlformats.org/officeDocument/2006/relationships/image" Target="../media/image-59-8.png"/><Relationship Id="rId9" Type="http://schemas.openxmlformats.org/officeDocument/2006/relationships/image" Target="../media/image-59-9.png"/><Relationship Id="rId10" Type="http://schemas.openxmlformats.org/officeDocument/2006/relationships/image" Target="../media/image-59-10.png"/><Relationship Id="rId11" Type="http://schemas.openxmlformats.org/officeDocument/2006/relationships/image" Target="../media/image-59-11.png"/><Relationship Id="rId12" Type="http://schemas.openxmlformats.org/officeDocument/2006/relationships/image" Target="../media/image-59-12.png"/><Relationship Id="rId13" Type="http://schemas.openxmlformats.org/officeDocument/2006/relationships/image" Target="../media/image-59-13.png"/><Relationship Id="rId14" Type="http://schemas.openxmlformats.org/officeDocument/2006/relationships/image" Target="../media/image-59-14.png"/><Relationship Id="rId15" Type="http://schemas.openxmlformats.org/officeDocument/2006/relationships/image" Target="../media/image-59-15.png"/><Relationship Id="rId16" Type="http://schemas.openxmlformats.org/officeDocument/2006/relationships/image" Target="../media/image-5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png"/><Relationship Id="rId2" Type="http://schemas.openxmlformats.org/officeDocument/2006/relationships/image" Target="../media/image-60-2.png"/><Relationship Id="rId3" Type="http://schemas.openxmlformats.org/officeDocument/2006/relationships/image" Target="../media/image-60-3.png"/><Relationship Id="rId4" Type="http://schemas.openxmlformats.org/officeDocument/2006/relationships/image" Target="../media/image-60-4.png"/><Relationship Id="rId5" Type="http://schemas.openxmlformats.org/officeDocument/2006/relationships/image" Target="../media/image-6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50" y="400050"/>
            <a:ext cx="11601450" cy="411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4550" y="5543550"/>
            <a:ext cx="2200275" cy="6858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4437251" y="400050"/>
            <a:ext cx="22219920" cy="41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240"/>
              </a:lnSpc>
              <a:buNone/>
            </a:pPr>
            <a:r>
              <a:rPr lang="en-US" sz="2700" b="1" spc="60" kern="0" dirty="0">
                <a:solidFill>
                  <a:srgbClr val="000000">
                    <a:alpha val="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PSYCH503: Visual Perception in Psychological Context</a:t>
            </a:r>
            <a:endParaRPr lang="en-US" sz="2700" dirty="0"/>
          </a:p>
        </p:txBody>
      </p:sp>
      <p:sp>
        <p:nvSpPr>
          <p:cNvPr id="6" name="Text 1"/>
          <p:cNvSpPr/>
          <p:nvPr/>
        </p:nvSpPr>
        <p:spPr>
          <a:xfrm>
            <a:off x="-208136" y="1047750"/>
            <a:ext cx="1325880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25"/>
              </a:lnSpc>
              <a:buNone/>
            </a:pPr>
            <a:r>
              <a:rPr lang="en-US" sz="2250" b="1" dirty="0">
                <a:ln w="9525">
                  <a:solidFill>
                    <a:srgbClr val="4A4A4A"/>
                  </a:solidFill>
                </a:ln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Level 5 Extended Diploma in Psychology</a:t>
            </a:r>
            <a:endParaRPr lang="en-US" sz="2250" dirty="0"/>
          </a:p>
        </p:txBody>
      </p:sp>
      <p:sp>
        <p:nvSpPr>
          <p:cNvPr id="7" name="Text 2"/>
          <p:cNvSpPr/>
          <p:nvPr/>
        </p:nvSpPr>
        <p:spPr>
          <a:xfrm>
            <a:off x="-4267721" y="1771650"/>
            <a:ext cx="21717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comprehensive exploration of visual perception mechanisms from sensation to complex cognition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466725" y="5676900"/>
            <a:ext cx="6527453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Institution: ABCHorizon</a:t>
            </a:r>
            <a:pPr algn="l" indent="0" marL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Duration: Full Academic Course – 12 Educational Sessions</a:t>
            </a:r>
            <a:pPr algn="l" indent="0" marL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2138"/>
              </a:lnSpc>
              <a:buNone/>
            </a:pPr>
            <a:r>
              <a:rPr lang="en-US" sz="1425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Level: Level 5 Extended Diploma</a:t>
            </a:r>
            <a:endParaRPr lang="en-US" sz="1425" dirty="0"/>
          </a:p>
        </p:txBody>
      </p:sp>
      <p:sp>
        <p:nvSpPr>
          <p:cNvPr id="9" name="Text 4"/>
          <p:cNvSpPr/>
          <p:nvPr/>
        </p:nvSpPr>
        <p:spPr>
          <a:xfrm>
            <a:off x="9734550" y="5543550"/>
            <a:ext cx="22002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2700"/>
              </a:lnSpc>
              <a:buNone/>
            </a:pPr>
            <a:r>
              <a:rPr lang="en-US" sz="2250" b="1" spc="60" kern="0" dirty="0">
                <a:solidFill>
                  <a:srgbClr val="000000">
                    <a:alpha val="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AIH</a:t>
            </a:r>
            <a:pPr algn="r" indent="0" marL="0">
              <a:lnSpc>
                <a:spcPts val="2700"/>
              </a:lnSpc>
              <a:buNone/>
            </a:pPr>
            <a:r>
              <a:rPr lang="en-US" sz="2250" b="1" spc="60" kern="0" dirty="0">
                <a:solidFill>
                  <a:srgbClr val="000000">
                    <a:alpha val="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ts val="2700"/>
              </a:lnSpc>
              <a:buNone/>
            </a:pPr>
            <a:r>
              <a:rPr lang="en-US" sz="2250" b="1" spc="60" kern="0" dirty="0">
                <a:solidFill>
                  <a:srgbClr val="000000">
                    <a:alpha val="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ABCHorizon</a:t>
            </a:r>
            <a:endParaRPr lang="en-US" sz="2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3475" y="2311003"/>
            <a:ext cx="4864596" cy="323001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537767" y="228600"/>
            <a:ext cx="96012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50"/>
              </a:lnSpc>
              <a:buNone/>
            </a:pPr>
            <a:r>
              <a:rPr lang="en-US" sz="2625" b="1" spc="60" kern="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Unit Overview (Overview)</a:t>
            </a:r>
            <a:endParaRPr lang="en-US" sz="2625" dirty="0"/>
          </a:p>
        </p:txBody>
      </p:sp>
      <p:sp>
        <p:nvSpPr>
          <p:cNvPr id="5" name="Text 1"/>
          <p:cNvSpPr/>
          <p:nvPr/>
        </p:nvSpPr>
        <p:spPr>
          <a:xfrm>
            <a:off x="4623420" y="1323975"/>
            <a:ext cx="3086100" cy="30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30"/>
              </a:lnSpc>
              <a:buNone/>
            </a:pPr>
            <a:r>
              <a:rPr lang="en-US" sz="2025" b="1" spc="60" kern="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PSYCH503</a:t>
            </a:r>
            <a:endParaRPr lang="en-US" sz="2025" dirty="0"/>
          </a:p>
        </p:txBody>
      </p:sp>
      <p:sp>
        <p:nvSpPr>
          <p:cNvPr id="6" name="Text 2"/>
          <p:cNvSpPr/>
          <p:nvPr/>
        </p:nvSpPr>
        <p:spPr>
          <a:xfrm>
            <a:off x="-1170622" y="809625"/>
            <a:ext cx="15247620" cy="28485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42"/>
              </a:lnSpc>
              <a:buNone/>
            </a:pPr>
            <a:r>
              <a:rPr lang="en-US" sz="1725" b="1" dirty="0">
                <a:solidFill>
                  <a:srgbClr val="F0F0F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An Exploratory Journey into the World of Visual Perception</a:t>
            </a:r>
            <a:endParaRPr lang="en-US" sz="1725" dirty="0"/>
          </a:p>
        </p:txBody>
      </p:sp>
      <p:sp>
        <p:nvSpPr>
          <p:cNvPr id="7" name="Text 3"/>
          <p:cNvSpPr/>
          <p:nvPr/>
        </p:nvSpPr>
        <p:spPr>
          <a:xfrm>
            <a:off x="590550" y="3143250"/>
            <a:ext cx="174879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Idea</a:t>
            </a:r>
            <a:endParaRPr lang="en-US" sz="1275" dirty="0"/>
          </a:p>
        </p:txBody>
      </p:sp>
      <p:sp>
        <p:nvSpPr>
          <p:cNvPr id="8" name="Text 4"/>
          <p:cNvSpPr/>
          <p:nvPr/>
        </p:nvSpPr>
        <p:spPr>
          <a:xfrm>
            <a:off x="590550" y="4381500"/>
            <a:ext cx="252603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Path</a:t>
            </a:r>
            <a:endParaRPr lang="en-US" sz="1275" dirty="0"/>
          </a:p>
        </p:txBody>
      </p:sp>
      <p:sp>
        <p:nvSpPr>
          <p:cNvPr id="9" name="Text 5"/>
          <p:cNvSpPr/>
          <p:nvPr/>
        </p:nvSpPr>
        <p:spPr>
          <a:xfrm>
            <a:off x="590550" y="5629275"/>
            <a:ext cx="369189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Unit's General Goal</a:t>
            </a:r>
            <a:endParaRPr lang="en-US" sz="1275" dirty="0"/>
          </a:p>
        </p:txBody>
      </p:sp>
      <p:sp>
        <p:nvSpPr>
          <p:cNvPr id="10" name="Text 6"/>
          <p:cNvSpPr/>
          <p:nvPr/>
        </p:nvSpPr>
        <p:spPr>
          <a:xfrm>
            <a:off x="533400" y="1990725"/>
            <a:ext cx="7229475" cy="731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Welcome to one of the most complex and exciting processes in psychology – how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 interpret and understand the visual world around us. Our journey begins with the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initial reception of light in the eye and extends to the complex recognition of faces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objects.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533400" y="3486150"/>
            <a:ext cx="7816155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perception is not mere passive recording of the external world, but rather an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active and constructive process that forms our complete experience of the world.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how the human brain constructs its perceptual reality is the central focus of this unit.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533400" y="4752975"/>
            <a:ext cx="7774186" cy="54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Our learning journey will take us from basic light sensation to complex perception of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shapes, colours, depth, and movement. We will explore foundational theories,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evidence, and practical applications in fields ranging from medicine to design.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533400" y="6019800"/>
            <a:ext cx="7480846" cy="54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unit aims to provide the learner with a comprehensive and deep understanding of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perception, exploring the diverse ways in which we gather and interpret visual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A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about the world – and consequently, about ourselves.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5177" y="1645890"/>
            <a:ext cx="1109365" cy="5622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679" y="1611511"/>
            <a:ext cx="865584" cy="6034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459" y="1645890"/>
            <a:ext cx="609600" cy="5485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8886" y="1735038"/>
            <a:ext cx="609600" cy="37713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1255395" y="314325"/>
            <a:ext cx="15464790" cy="4686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690"/>
              </a:lnSpc>
              <a:buNone/>
            </a:pPr>
            <a:r>
              <a:rPr lang="en-US" sz="3075" b="1" dirty="0">
                <a:solidFill>
                  <a:srgbClr val="1C5F9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Unit Learning Outcomes PSYCH503</a:t>
            </a:r>
            <a:endParaRPr lang="en-US" sz="3075" dirty="0"/>
          </a:p>
        </p:txBody>
      </p:sp>
      <p:sp>
        <p:nvSpPr>
          <p:cNvPr id="8" name="Text 1"/>
          <p:cNvSpPr/>
          <p:nvPr/>
        </p:nvSpPr>
        <p:spPr>
          <a:xfrm>
            <a:off x="-5286405" y="923925"/>
            <a:ext cx="2386584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C5F9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 the end of this unit, you will be able to achieve the following academic objectives: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533400" y="2314575"/>
            <a:ext cx="2451646" cy="534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LO1: Understanding the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structure and function of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visual system</a:t>
            </a:r>
            <a:endParaRPr lang="en-US" sz="1200" dirty="0"/>
          </a:p>
        </p:txBody>
      </p:sp>
      <p:sp>
        <p:nvSpPr>
          <p:cNvPr id="10" name="Text 3"/>
          <p:cNvSpPr/>
          <p:nvPr/>
        </p:nvSpPr>
        <p:spPr>
          <a:xfrm>
            <a:off x="3457575" y="2314575"/>
            <a:ext cx="2577405" cy="5348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LO2: Analysis and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evaluation of major visual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theories</a:t>
            </a:r>
            <a:endParaRPr lang="en-US" sz="1200" dirty="0"/>
          </a:p>
        </p:txBody>
      </p:sp>
      <p:sp>
        <p:nvSpPr>
          <p:cNvPr id="11" name="Text 4"/>
          <p:cNvSpPr/>
          <p:nvPr/>
        </p:nvSpPr>
        <p:spPr>
          <a:xfrm>
            <a:off x="6448425" y="2257425"/>
            <a:ext cx="2535436" cy="71318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LO3: Tracing and analyzing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development of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abilities across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4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developmental stages</a:t>
            </a:r>
            <a:endParaRPr lang="en-US" sz="1200" dirty="0"/>
          </a:p>
        </p:txBody>
      </p:sp>
      <p:sp>
        <p:nvSpPr>
          <p:cNvPr id="12" name="Text 5"/>
          <p:cNvSpPr/>
          <p:nvPr/>
        </p:nvSpPr>
        <p:spPr>
          <a:xfrm>
            <a:off x="9429750" y="2314575"/>
            <a:ext cx="2451646" cy="5014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16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LO4: Analysis of the</a:t>
            </a:r>
            <a:pPr algn="ctr" indent="0" marL="0">
              <a:lnSpc>
                <a:spcPts val="1316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16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 vs. nurture debate</a:t>
            </a:r>
            <a:pPr algn="ctr" indent="0" marL="0">
              <a:lnSpc>
                <a:spcPts val="1316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16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visual perception</a:t>
            </a:r>
            <a:endParaRPr lang="en-US" sz="1125" dirty="0"/>
          </a:p>
        </p:txBody>
      </p:sp>
      <p:sp>
        <p:nvSpPr>
          <p:cNvPr id="13" name="Text 6"/>
          <p:cNvSpPr/>
          <p:nvPr/>
        </p:nvSpPr>
        <p:spPr>
          <a:xfrm>
            <a:off x="466725" y="3486150"/>
            <a:ext cx="2556421" cy="219491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Analysis of the anatomical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structure of the eye and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neural visual pathways.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Explanation of transduction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processes from light to neural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signals.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Evaluation of the role of the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retina and visual cortex in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information processing.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Connecting biological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mechanisms to complex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functions.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3638550" y="3486150"/>
            <a:ext cx="2483048" cy="23998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Critical comparison of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constructive (Gregory) and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ecological (Gibson) theories.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Application of Gestalt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principles and Marr's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computational model to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diverse perceptual situations.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Analysis of empirical evidence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supporting and opposing each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theory.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Assessment of the strengths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weaknesses of each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framework in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explaining perceptual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phenomena.</a:t>
            </a:r>
            <a:endParaRPr lang="en-US" sz="1050" dirty="0"/>
          </a:p>
        </p:txBody>
      </p:sp>
      <p:sp>
        <p:nvSpPr>
          <p:cNvPr id="15" name="Text 8"/>
          <p:cNvSpPr/>
          <p:nvPr/>
        </p:nvSpPr>
        <p:spPr>
          <a:xfrm>
            <a:off x="6562725" y="3486150"/>
            <a:ext cx="2346871" cy="2571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Examination of perceptual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abilities in infants and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children using experimental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methods.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Analysis of cross-cultural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studies and their impact on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visual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perception.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Evaluation of research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methodologies used in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development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studies.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Linking developmental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findings to contemporary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theories.</a:t>
            </a:r>
            <a:endParaRPr lang="en-US" sz="1125" dirty="0"/>
          </a:p>
        </p:txBody>
      </p:sp>
      <p:sp>
        <p:nvSpPr>
          <p:cNvPr id="16" name="Text 9"/>
          <p:cNvSpPr/>
          <p:nvPr/>
        </p:nvSpPr>
        <p:spPr>
          <a:xfrm>
            <a:off x="9610725" y="3486150"/>
            <a:ext cx="2367855" cy="207987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Explanation of the relative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contributions of genetic and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environmental factors in the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development of vision.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Evaluation of evidence from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sensory deprivation studies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critical periods.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Analysis of the modern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interactionist perspective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nature and nurture.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Application of this debate to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contemporary issues in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psychology.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380" y="1172617"/>
            <a:ext cx="4242792" cy="552063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1879803" y="142875"/>
            <a:ext cx="16703040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Introduction to Visual Perception (Session 1)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-3456176" y="742950"/>
            <a:ext cx="20162520" cy="27607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74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Wonders of Vision – The Fundamental Distinction Between Sensation and Perception</a:t>
            </a:r>
            <a:endParaRPr lang="en-US" sz="1575" dirty="0"/>
          </a:p>
        </p:txBody>
      </p:sp>
      <p:sp>
        <p:nvSpPr>
          <p:cNvPr id="6" name="Text 2"/>
          <p:cNvSpPr/>
          <p:nvPr/>
        </p:nvSpPr>
        <p:spPr>
          <a:xfrm>
            <a:off x="409575" y="1362075"/>
            <a:ext cx="731520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Multidisciplinary Academic Significance: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1876425" y="4857750"/>
            <a:ext cx="446913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75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Applications:</a:t>
            </a:r>
            <a:endParaRPr lang="en-US" sz="1275" dirty="0"/>
          </a:p>
        </p:txBody>
      </p:sp>
      <p:sp>
        <p:nvSpPr>
          <p:cNvPr id="8" name="Text 4"/>
          <p:cNvSpPr/>
          <p:nvPr/>
        </p:nvSpPr>
        <p:spPr>
          <a:xfrm>
            <a:off x="8696325" y="1390650"/>
            <a:ext cx="672084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5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Precise Academic Definition:</a:t>
            </a:r>
            <a:endParaRPr lang="en-US" sz="1575" dirty="0"/>
          </a:p>
        </p:txBody>
      </p:sp>
      <p:sp>
        <p:nvSpPr>
          <p:cNvPr id="9" name="Text 5"/>
          <p:cNvSpPr/>
          <p:nvPr/>
        </p:nvSpPr>
        <p:spPr>
          <a:xfrm>
            <a:off x="466725" y="1771650"/>
            <a:ext cx="3908078" cy="4420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In Cognitive Psychology: Provides a model for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understanding information processing and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knowledge construction.</a:t>
            </a:r>
            <a:endParaRPr lang="en-US" sz="975" dirty="0"/>
          </a:p>
        </p:txBody>
      </p:sp>
      <p:sp>
        <p:nvSpPr>
          <p:cNvPr id="10" name="Text 6"/>
          <p:cNvSpPr/>
          <p:nvPr/>
        </p:nvSpPr>
        <p:spPr>
          <a:xfrm>
            <a:off x="466725" y="2457450"/>
            <a:ext cx="3845123" cy="4420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In Social Psychology: Explains how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expectations and cultural context influence our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perception of others.</a:t>
            </a:r>
            <a:endParaRPr lang="en-US" sz="975" dirty="0"/>
          </a:p>
        </p:txBody>
      </p:sp>
      <p:sp>
        <p:nvSpPr>
          <p:cNvPr id="11" name="Text 7"/>
          <p:cNvSpPr/>
          <p:nvPr/>
        </p:nvSpPr>
        <p:spPr>
          <a:xfrm>
            <a:off x="466725" y="3143250"/>
            <a:ext cx="3687961" cy="4420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In Clinical Psychology: Helps in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understanding hallucinations and perceptual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disorders.</a:t>
            </a:r>
            <a:endParaRPr lang="en-US" sz="975" dirty="0"/>
          </a:p>
        </p:txBody>
      </p:sp>
      <p:sp>
        <p:nvSpPr>
          <p:cNvPr id="12" name="Text 8"/>
          <p:cNvSpPr/>
          <p:nvPr/>
        </p:nvSpPr>
        <p:spPr>
          <a:xfrm>
            <a:off x="466725" y="3829050"/>
            <a:ext cx="3824288" cy="294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In Human-Computer Interaction: Guides the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design of interfaces and digital environments.</a:t>
            </a:r>
            <a:endParaRPr lang="en-US" sz="975" dirty="0"/>
          </a:p>
        </p:txBody>
      </p:sp>
      <p:sp>
        <p:nvSpPr>
          <p:cNvPr id="13" name="Text 9"/>
          <p:cNvSpPr/>
          <p:nvPr/>
        </p:nvSpPr>
        <p:spPr>
          <a:xfrm>
            <a:off x="590550" y="5267325"/>
            <a:ext cx="3583186" cy="7932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From the design of traffic signals that are read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quickly and accurately, to the development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 augmented reality systems, and even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understanding how advertising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influences consumer behavior.</a:t>
            </a:r>
            <a:endParaRPr lang="en-US" sz="1050" dirty="0"/>
          </a:p>
        </p:txBody>
      </p:sp>
      <p:sp>
        <p:nvSpPr>
          <p:cNvPr id="14" name="Text 10"/>
          <p:cNvSpPr/>
          <p:nvPr/>
        </p:nvSpPr>
        <p:spPr>
          <a:xfrm>
            <a:off x="8277225" y="1666875"/>
            <a:ext cx="4117628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Vision is considered the most dominant sense in our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human experience, occupying more than a third of the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cerebral cortex. However, what we experience as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‘vision’ is not just a passive recording of the external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world, but a complex and active process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involving two academically distinct stages.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8391525" y="3276600"/>
            <a:ext cx="3970883" cy="11105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Sensation (Sensation):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primary physiological process by which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sensory receptors in the retina receive light energy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 convert it into electrical signals. This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stage involves the direct conversion of physical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energy into the language of the nervous system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without any interpretation or meaning.</a:t>
            </a:r>
            <a:endParaRPr lang="en-US" sz="1050" dirty="0"/>
          </a:p>
        </p:txBody>
      </p:sp>
      <p:sp>
        <p:nvSpPr>
          <p:cNvPr id="16" name="Text 12"/>
          <p:cNvSpPr/>
          <p:nvPr/>
        </p:nvSpPr>
        <p:spPr>
          <a:xfrm>
            <a:off x="8515350" y="5267325"/>
            <a:ext cx="3824288" cy="10313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Perception (Perception):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higher cognitive process by which the brain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organizes and interprets these raw signals to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produce a meaningful visual experience.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Perception involves pattern recognition, the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application of prior knowledge, and the construction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 mental representations of the world.</a:t>
            </a:r>
            <a:endParaRPr lang="en-US" sz="9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765" y="898327"/>
            <a:ext cx="11216580" cy="43547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3660517" y="266700"/>
            <a:ext cx="20676870" cy="3086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30"/>
              </a:lnSpc>
              <a:buNone/>
            </a:pPr>
            <a:r>
              <a:rPr lang="en-US" sz="2025" b="1" spc="60" kern="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Stages of Perceptual Processing: From Light to Conscious Experience</a:t>
            </a:r>
            <a:endParaRPr lang="en-US" sz="2025" dirty="0"/>
          </a:p>
        </p:txBody>
      </p:sp>
      <p:sp>
        <p:nvSpPr>
          <p:cNvPr id="5" name="Text 1"/>
          <p:cNvSpPr/>
          <p:nvPr/>
        </p:nvSpPr>
        <p:spPr>
          <a:xfrm>
            <a:off x="590550" y="5438775"/>
            <a:ext cx="2299097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Applications in Engineering Design</a:t>
            </a:r>
            <a:pPr algn="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these stages has revolutionised architectural and engineering design. Architects use knowledge of perceptual</a:t>
            </a:r>
            <a:pPr algn="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processing to design safe and efficient buildings – from traffic signals that exploit rapid colour processing, to airport designs</a:t>
            </a:r>
            <a:pPr algn="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that facilitate visual navigation, to digital user interfaces that optimise the interaction experience.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490" y="5890915"/>
            <a:ext cx="292596" cy="466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1490" y="2468761"/>
            <a:ext cx="316855" cy="3908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4996" y="1529209"/>
            <a:ext cx="3645396" cy="377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690" y="5863530"/>
            <a:ext cx="402282" cy="397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690" y="5232648"/>
            <a:ext cx="402282" cy="39766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690" y="4512469"/>
            <a:ext cx="402282" cy="39766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690" y="3792438"/>
            <a:ext cx="402282" cy="4045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690" y="1927027"/>
            <a:ext cx="402282" cy="459432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-2818968" y="314325"/>
            <a:ext cx="18676620" cy="4777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762"/>
              </a:lnSpc>
              <a:buNone/>
            </a:pPr>
            <a:r>
              <a:rPr lang="en-US" sz="2850" b="1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Interactive Exercise: Rubin's Vase Illusion</a:t>
            </a:r>
            <a:endParaRPr lang="en-US" sz="2850" dirty="0"/>
          </a:p>
        </p:txBody>
      </p:sp>
      <p:sp>
        <p:nvSpPr>
          <p:cNvPr id="12" name="Text 1"/>
          <p:cNvSpPr/>
          <p:nvPr/>
        </p:nvSpPr>
        <p:spPr>
          <a:xfrm>
            <a:off x="1042988" y="838200"/>
            <a:ext cx="10572750" cy="33575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644"/>
              </a:lnSpc>
              <a:buNone/>
            </a:pPr>
            <a:r>
              <a:rPr lang="en-US" sz="18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Exploring the Figure-Ground Principle</a:t>
            </a:r>
            <a:endParaRPr lang="en-US" sz="1875" dirty="0"/>
          </a:p>
        </p:txBody>
      </p:sp>
      <p:sp>
        <p:nvSpPr>
          <p:cNvPr id="13" name="Text 2"/>
          <p:cNvSpPr/>
          <p:nvPr/>
        </p:nvSpPr>
        <p:spPr>
          <a:xfrm>
            <a:off x="-888266" y="1438275"/>
            <a:ext cx="6412230" cy="1845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54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Interactive Exercise Instructions</a:t>
            </a:r>
            <a:endParaRPr lang="en-US" sz="1275" dirty="0"/>
          </a:p>
        </p:txBody>
      </p:sp>
      <p:sp>
        <p:nvSpPr>
          <p:cNvPr id="14" name="Text 3"/>
          <p:cNvSpPr/>
          <p:nvPr/>
        </p:nvSpPr>
        <p:spPr>
          <a:xfrm>
            <a:off x="8049578" y="1438275"/>
            <a:ext cx="4274820" cy="1845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54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Explanation</a:t>
            </a:r>
            <a:endParaRPr lang="en-US" sz="1275" dirty="0"/>
          </a:p>
        </p:txBody>
      </p:sp>
      <p:sp>
        <p:nvSpPr>
          <p:cNvPr id="15" name="Text 4"/>
          <p:cNvSpPr/>
          <p:nvPr/>
        </p:nvSpPr>
        <p:spPr>
          <a:xfrm>
            <a:off x="263351" y="3314700"/>
            <a:ext cx="3886200" cy="1845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54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Analytical Questions</a:t>
            </a:r>
            <a:endParaRPr lang="en-US" sz="1275" dirty="0"/>
          </a:p>
        </p:txBody>
      </p:sp>
      <p:sp>
        <p:nvSpPr>
          <p:cNvPr id="16" name="Text 5"/>
          <p:cNvSpPr/>
          <p:nvPr/>
        </p:nvSpPr>
        <p:spPr>
          <a:xfrm>
            <a:off x="7890019" y="5372100"/>
            <a:ext cx="4663440" cy="1845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54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Significance</a:t>
            </a:r>
            <a:endParaRPr lang="en-US" sz="1275" dirty="0"/>
          </a:p>
        </p:txBody>
      </p:sp>
      <p:sp>
        <p:nvSpPr>
          <p:cNvPr id="17" name="Text 6"/>
          <p:cNvSpPr/>
          <p:nvPr/>
        </p:nvSpPr>
        <p:spPr>
          <a:xfrm>
            <a:off x="962025" y="1838325"/>
            <a:ext cx="3384203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Focus on the image displayed for 30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seconds, record your observations, then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 the following analytical questions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small groups.</a:t>
            </a:r>
            <a:endParaRPr lang="en-US" sz="1125" dirty="0"/>
          </a:p>
        </p:txBody>
      </p:sp>
      <p:sp>
        <p:nvSpPr>
          <p:cNvPr id="18" name="Text 7"/>
          <p:cNvSpPr/>
          <p:nvPr/>
        </p:nvSpPr>
        <p:spPr>
          <a:xfrm>
            <a:off x="962025" y="3724275"/>
            <a:ext cx="3405188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was the first thing you noticed in the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image? Did you see a vase or two facing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profiles?</a:t>
            </a:r>
            <a:endParaRPr lang="en-US" sz="1050" dirty="0"/>
          </a:p>
        </p:txBody>
      </p:sp>
      <p:sp>
        <p:nvSpPr>
          <p:cNvPr id="19" name="Text 8"/>
          <p:cNvSpPr/>
          <p:nvPr/>
        </p:nvSpPr>
        <p:spPr>
          <a:xfrm>
            <a:off x="962025" y="4467225"/>
            <a:ext cx="33528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Were you able to switch between seeing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vase and seeing the two faces? How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did this switching occur?</a:t>
            </a:r>
            <a:endParaRPr lang="en-US" sz="1125" dirty="0"/>
          </a:p>
        </p:txBody>
      </p:sp>
      <p:sp>
        <p:nvSpPr>
          <p:cNvPr id="20" name="Text 9"/>
          <p:cNvSpPr/>
          <p:nvPr/>
        </p:nvSpPr>
        <p:spPr>
          <a:xfrm>
            <a:off x="962025" y="5143500"/>
            <a:ext cx="33528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Were you able to switch between seeing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vase and seeing the two faces? How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did this switching occur?</a:t>
            </a:r>
            <a:endParaRPr lang="en-US" sz="1125" dirty="0"/>
          </a:p>
        </p:txBody>
      </p:sp>
      <p:sp>
        <p:nvSpPr>
          <p:cNvPr id="21" name="Text 10"/>
          <p:cNvSpPr/>
          <p:nvPr/>
        </p:nvSpPr>
        <p:spPr>
          <a:xfrm>
            <a:off x="962025" y="5876925"/>
            <a:ext cx="2713583" cy="3173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Can you see both interpretations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49"/>
              </a:lnSpc>
              <a:buNone/>
            </a:pPr>
            <a:r>
              <a:rPr lang="en-US" sz="112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simultaneously? Why or why not?</a:t>
            </a:r>
            <a:endParaRPr lang="en-US" sz="1125" dirty="0"/>
          </a:p>
        </p:txBody>
      </p:sp>
      <p:sp>
        <p:nvSpPr>
          <p:cNvPr id="22" name="Text 11"/>
          <p:cNvSpPr/>
          <p:nvPr/>
        </p:nvSpPr>
        <p:spPr>
          <a:xfrm>
            <a:off x="8391525" y="1838325"/>
            <a:ext cx="3824288" cy="2744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Rubin's Vase represents a fundamental principle in visual</a:t>
            </a:r>
            <a:pPr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perception: Figure-Ground Organisation.</a:t>
            </a:r>
            <a:endParaRPr lang="en-US" sz="900" dirty="0"/>
          </a:p>
        </p:txBody>
      </p:sp>
      <p:sp>
        <p:nvSpPr>
          <p:cNvPr id="23" name="Text 12"/>
          <p:cNvSpPr/>
          <p:nvPr/>
        </p:nvSpPr>
        <p:spPr>
          <a:xfrm>
            <a:off x="8391525" y="2209800"/>
            <a:ext cx="1383030" cy="12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points:</a:t>
            </a:r>
            <a:endParaRPr lang="en-US" sz="825" dirty="0"/>
          </a:p>
        </p:txBody>
      </p:sp>
      <p:sp>
        <p:nvSpPr>
          <p:cNvPr id="24" name="Text 13"/>
          <p:cNvSpPr/>
          <p:nvPr/>
        </p:nvSpPr>
        <p:spPr>
          <a:xfrm>
            <a:off x="8391525" y="2524125"/>
            <a:ext cx="4002286" cy="7426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Active Role of the Brain: The brain does not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passively receive information; it actively organises and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interprets it. This means that the same sensory input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(black and white lines) can lead to different perceptual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interpretations.</a:t>
            </a:r>
            <a:endParaRPr lang="en-US" sz="975" dirty="0"/>
          </a:p>
        </p:txBody>
      </p:sp>
      <p:sp>
        <p:nvSpPr>
          <p:cNvPr id="25" name="Text 14"/>
          <p:cNvSpPr/>
          <p:nvPr/>
        </p:nvSpPr>
        <p:spPr>
          <a:xfrm>
            <a:off x="8391525" y="3314700"/>
            <a:ext cx="4002286" cy="10397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Process of Perceptual Organisation: The brain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divides the visual field into a 'figure' (the salient,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meaningful part) and a 'ground' (the background). In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Rubin's illusion, the brain alternates between treating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white area as figure (the vase) and the black area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 ground, or vice versa (the two faces as figure and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white area as ground).</a:t>
            </a:r>
            <a:endParaRPr lang="en-US" sz="975" dirty="0"/>
          </a:p>
        </p:txBody>
      </p:sp>
      <p:sp>
        <p:nvSpPr>
          <p:cNvPr id="26" name="Text 15"/>
          <p:cNvSpPr/>
          <p:nvPr/>
        </p:nvSpPr>
        <p:spPr>
          <a:xfrm>
            <a:off x="8391525" y="4438650"/>
            <a:ext cx="4023271" cy="5941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Instability: It is impossible to see both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interpretations simultaneously; the brain must 'choose'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one interpretation at any given moment, reflecting the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constructive nature of perception.</a:t>
            </a:r>
            <a:endParaRPr lang="en-US" sz="975" dirty="0"/>
          </a:p>
        </p:txBody>
      </p:sp>
      <p:sp>
        <p:nvSpPr>
          <p:cNvPr id="27" name="Text 16"/>
          <p:cNvSpPr/>
          <p:nvPr/>
        </p:nvSpPr>
        <p:spPr>
          <a:xfrm>
            <a:off x="8391525" y="5810250"/>
            <a:ext cx="4002286" cy="5941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illusion supports theories of perception that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assert what we see is not a direct reflection of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reality, but rather an active construction by the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256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brain using innate organisational rules.</a:t>
            </a:r>
            <a:endParaRPr lang="en-US" sz="9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879" y="3257550"/>
            <a:ext cx="1499592" cy="1254919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1796415" y="219075"/>
            <a:ext cx="1664208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2100" b="1" spc="60" kern="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Consequences of Perceptual Error (Distinction Level)</a:t>
            </a:r>
            <a:endParaRPr lang="en-US" sz="2100" dirty="0"/>
          </a:p>
        </p:txBody>
      </p:sp>
      <p:sp>
        <p:nvSpPr>
          <p:cNvPr id="5" name="Text 1"/>
          <p:cNvSpPr/>
          <p:nvPr/>
        </p:nvSpPr>
        <p:spPr>
          <a:xfrm>
            <a:off x="-1012" y="809625"/>
            <a:ext cx="12824460" cy="2266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85"/>
              </a:lnSpc>
              <a:buNone/>
            </a:pPr>
            <a:r>
              <a:rPr lang="en-US" sz="1275" b="1" dirty="0">
                <a:solidFill>
                  <a:srgbClr val="F0F0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Thinking at the Distinction Level – From the Laboratory to Reality</a:t>
            </a:r>
            <a:endParaRPr lang="en-US" sz="1275" dirty="0"/>
          </a:p>
        </p:txBody>
      </p:sp>
      <p:sp>
        <p:nvSpPr>
          <p:cNvPr id="6" name="Text 2"/>
          <p:cNvSpPr/>
          <p:nvPr/>
        </p:nvSpPr>
        <p:spPr>
          <a:xfrm>
            <a:off x="4408587" y="4648200"/>
            <a:ext cx="36004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Error Risk</a:t>
            </a:r>
            <a:endParaRPr lang="en-US" sz="1125" dirty="0"/>
          </a:p>
        </p:txBody>
      </p:sp>
      <p:sp>
        <p:nvSpPr>
          <p:cNvPr id="7" name="Text 3"/>
          <p:cNvSpPr/>
          <p:nvPr/>
        </p:nvSpPr>
        <p:spPr>
          <a:xfrm>
            <a:off x="714375" y="1352550"/>
            <a:ext cx="3268861" cy="356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Technical Systems: Self-Driving</a:t>
            </a:r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Cars (as an example)</a:t>
            </a:r>
            <a:endParaRPr lang="en-US" sz="1275" dirty="0"/>
          </a:p>
        </p:txBody>
      </p:sp>
      <p:sp>
        <p:nvSpPr>
          <p:cNvPr id="8" name="Text 4"/>
          <p:cNvSpPr/>
          <p:nvPr/>
        </p:nvSpPr>
        <p:spPr>
          <a:xfrm>
            <a:off x="8763000" y="1352550"/>
            <a:ext cx="3227040" cy="3351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Human Context: Criminal Justice</a:t>
            </a:r>
            <a:pPr algn="ctr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ctr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and Eyewitness Testimony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657225" y="5334000"/>
            <a:ext cx="12457658" cy="5941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Critical Analysis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These examples highlight the constructive nature of perception, both in artificial and human systems. Perception is not a perfect copy of reality, but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rather an “intelligent guess” based on information that may be incomplete or ambiguous. This underscores the importance of understanding the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limitations of our perceptual systems and developing mechanisms for verification and review in critical contexts.</a:t>
            </a:r>
            <a:endParaRPr lang="en-US" sz="975" dirty="0"/>
          </a:p>
        </p:txBody>
      </p:sp>
      <p:sp>
        <p:nvSpPr>
          <p:cNvPr id="10" name="Text 6"/>
          <p:cNvSpPr/>
          <p:nvPr/>
        </p:nvSpPr>
        <p:spPr>
          <a:xfrm>
            <a:off x="657225" y="1885950"/>
            <a:ext cx="3384203" cy="9331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raw data from cameras and LiDAR vs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raw data are prevered as well as; the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resultat vs. the interpretation for the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identifying objects living enhe/imany objects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identifying objects.</a:t>
            </a:r>
            <a:endParaRPr lang="en-US" sz="1050" dirty="0"/>
          </a:p>
        </p:txBody>
      </p:sp>
      <p:sp>
        <p:nvSpPr>
          <p:cNvPr id="11" name="Text 7"/>
          <p:cNvSpPr/>
          <p:nvPr/>
        </p:nvSpPr>
        <p:spPr>
          <a:xfrm>
            <a:off x="590550" y="3038475"/>
            <a:ext cx="3153668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Failure to recognise pedestrians in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lighting conditions.</a:t>
            </a:r>
            <a:endParaRPr lang="en-US" sz="1125" dirty="0"/>
          </a:p>
        </p:txBody>
      </p:sp>
      <p:sp>
        <p:nvSpPr>
          <p:cNvPr id="12" name="Text 8"/>
          <p:cNvSpPr/>
          <p:nvPr/>
        </p:nvSpPr>
        <p:spPr>
          <a:xfrm>
            <a:off x="590550" y="3495675"/>
            <a:ext cx="3551783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Misinterpretation of traffic signals due to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light reflections.</a:t>
            </a:r>
            <a:endParaRPr lang="en-US" sz="1050" dirty="0"/>
          </a:p>
        </p:txBody>
      </p:sp>
      <p:sp>
        <p:nvSpPr>
          <p:cNvPr id="13" name="Text 9"/>
          <p:cNvSpPr/>
          <p:nvPr/>
        </p:nvSpPr>
        <p:spPr>
          <a:xfrm>
            <a:off x="590550" y="3962400"/>
            <a:ext cx="320605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Inability to distinguish between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shadows and subtle real obstacles.</a:t>
            </a:r>
            <a:endParaRPr lang="en-US" sz="1125" dirty="0"/>
          </a:p>
        </p:txBody>
      </p:sp>
      <p:sp>
        <p:nvSpPr>
          <p:cNvPr id="14" name="Text 10"/>
          <p:cNvSpPr/>
          <p:nvPr/>
        </p:nvSpPr>
        <p:spPr>
          <a:xfrm>
            <a:off x="590550" y="4410075"/>
            <a:ext cx="3069878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Difficulty perceiving depth in foggy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weather.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8696325" y="1885950"/>
            <a:ext cx="3478411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Eyewitness testimony is important and the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notics to its constructum; eyewitness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testimony, the coltext is closed aw many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may can important eyewitness fallible and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eyewitness testimony.</a:t>
            </a:r>
            <a:endParaRPr lang="en-US" sz="1125" dirty="0"/>
          </a:p>
        </p:txBody>
      </p:sp>
      <p:sp>
        <p:nvSpPr>
          <p:cNvPr id="16" name="Text 12"/>
          <p:cNvSpPr/>
          <p:nvPr/>
        </p:nvSpPr>
        <p:spPr>
          <a:xfrm>
            <a:off x="8696325" y="3038475"/>
            <a:ext cx="3572768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Misidentification: Dim lighting, distance,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psychological stress can lead to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errors in identifying individuals.</a:t>
            </a:r>
            <a:endParaRPr lang="en-US" sz="1050" dirty="0"/>
          </a:p>
        </p:txBody>
      </p:sp>
      <p:sp>
        <p:nvSpPr>
          <p:cNvPr id="17" name="Text 13"/>
          <p:cNvSpPr/>
          <p:nvPr/>
        </p:nvSpPr>
        <p:spPr>
          <a:xfrm>
            <a:off x="8696325" y="3667125"/>
            <a:ext cx="3541365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Expectation Effect: What a witness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expects to see may influence what they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actually report.</a:t>
            </a:r>
            <a:endParaRPr lang="en-US" sz="1125" dirty="0"/>
          </a:p>
        </p:txBody>
      </p:sp>
      <p:sp>
        <p:nvSpPr>
          <p:cNvPr id="18" name="Text 14"/>
          <p:cNvSpPr/>
          <p:nvPr/>
        </p:nvSpPr>
        <p:spPr>
          <a:xfrm>
            <a:off x="8696325" y="4371975"/>
            <a:ext cx="3185071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Distortion of Visual Memory: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Subsequent information can alter a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witness's visual memories.</a:t>
            </a:r>
            <a:endParaRPr lang="en-US" sz="1125" dirty="0"/>
          </a:p>
        </p:txBody>
      </p:sp>
      <p:sp>
        <p:nvSpPr>
          <p:cNvPr id="19" name="Text 15"/>
          <p:cNvSpPr/>
          <p:nvPr/>
        </p:nvSpPr>
        <p:spPr>
          <a:xfrm>
            <a:off x="657225" y="6153150"/>
            <a:ext cx="12415838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Discussion Prompt: How can society develop protective mechanisms against perceptual errors in vital sectors? And what is the role of</a:t>
            </a:r>
            <a:pPr algn="ctr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technology in reducing these risks versus increasing dependence on it?</a:t>
            </a:r>
            <a:endParaRPr lang="en-US" sz="11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079" y="1508671"/>
            <a:ext cx="5181600" cy="43067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048000" y="400050"/>
            <a:ext cx="6579840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30"/>
              </a:lnSpc>
              <a:buNone/>
            </a:pPr>
            <a:r>
              <a:rPr lang="en-US" sz="1950" b="1" dirty="0">
                <a:solidFill>
                  <a:srgbClr val="0F4C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Anatomy of the Visual System (Session 2)</a:t>
            </a:r>
            <a:pPr algn="ctr" indent="0" marL="0">
              <a:lnSpc>
                <a:spcPts val="2730"/>
              </a:lnSpc>
              <a:buNone/>
            </a:pPr>
            <a:r>
              <a:rPr lang="en-US" sz="1950" b="1" dirty="0">
                <a:solidFill>
                  <a:srgbClr val="0F4C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730"/>
              </a:lnSpc>
              <a:buNone/>
            </a:pPr>
            <a:r>
              <a:rPr lang="en-US" sz="1950" b="1" dirty="0">
                <a:solidFill>
                  <a:srgbClr val="0F4C8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Path of Light Through the Eye</a:t>
            </a:r>
            <a:endParaRPr lang="en-US" sz="1950" dirty="0"/>
          </a:p>
        </p:txBody>
      </p:sp>
      <p:sp>
        <p:nvSpPr>
          <p:cNvPr id="5" name="Text 1"/>
          <p:cNvSpPr/>
          <p:nvPr/>
        </p:nvSpPr>
        <p:spPr>
          <a:xfrm>
            <a:off x="590550" y="1428750"/>
            <a:ext cx="6454080" cy="8685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human eye is not merely a ‘biological camera’ but a</a:t>
            </a:r>
            <a:pPr algn="l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sophisticated optical system. Understanding its anatomy is</a:t>
            </a:r>
            <a:pPr algn="l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essential for comprehending how visual information is initially</a:t>
            </a:r>
            <a:pPr algn="l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captured and prepared for neural processing.</a:t>
            </a:r>
            <a:endParaRPr lang="en-US" sz="1425" dirty="0"/>
          </a:p>
        </p:txBody>
      </p:sp>
      <p:sp>
        <p:nvSpPr>
          <p:cNvPr id="6" name="Text 2"/>
          <p:cNvSpPr/>
          <p:nvPr/>
        </p:nvSpPr>
        <p:spPr>
          <a:xfrm>
            <a:off x="771525" y="2590800"/>
            <a:ext cx="6275933" cy="53444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Stage 1 – Entry and Protection: The transparent outer Cornea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(Cornea) acts as a protective window and performs most of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light refraction.</a:t>
            </a:r>
            <a:endParaRPr lang="en-US" sz="1275" dirty="0"/>
          </a:p>
        </p:txBody>
      </p:sp>
      <p:sp>
        <p:nvSpPr>
          <p:cNvPr id="7" name="Text 3"/>
          <p:cNvSpPr/>
          <p:nvPr/>
        </p:nvSpPr>
        <p:spPr>
          <a:xfrm>
            <a:off x="714375" y="3343275"/>
            <a:ext cx="6338888" cy="53444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Stage 2 – Light Control: Light passes through the Iris (Iris)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Pupil (Pupil), where the iris controls the size of the pupil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regulate the amount of light reaching the eye.</a:t>
            </a:r>
            <a:endParaRPr lang="en-US" sz="1275" dirty="0"/>
          </a:p>
        </p:txBody>
      </p:sp>
      <p:sp>
        <p:nvSpPr>
          <p:cNvPr id="8" name="Text 4"/>
          <p:cNvSpPr/>
          <p:nvPr/>
        </p:nvSpPr>
        <p:spPr>
          <a:xfrm>
            <a:off x="838200" y="4095750"/>
            <a:ext cx="6223546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Stage 3 – Fine Focusing: The Lens (Lens) is a flexible</a:t>
            </a:r>
            <a:pPr algn="l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transparent structure that changes shape to adjust focus</a:t>
            </a:r>
            <a:pPr algn="l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through the process of Accommodation (Accommodation).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38200" y="4781550"/>
            <a:ext cx="6234113" cy="7125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Stage 4 – The Critical Conversion: Light reaches the Retina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(Retina) at the back, where light energy is converted into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electrochemical signals via photoreceptor cells through the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1A1A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process of Transduction (Transduction).</a:t>
            </a:r>
            <a:endParaRPr lang="en-US" sz="1275" dirty="0"/>
          </a:p>
        </p:txBody>
      </p:sp>
      <p:sp>
        <p:nvSpPr>
          <p:cNvPr id="10" name="Text 6"/>
          <p:cNvSpPr/>
          <p:nvPr/>
        </p:nvSpPr>
        <p:spPr>
          <a:xfrm>
            <a:off x="590550" y="6019800"/>
            <a:ext cx="12311063" cy="356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Functional Significance: Each part of the eye plays a vital role, and any dysfunction leads to visual problems. This makes</a:t>
            </a:r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this anatomy fundamental to understanding visual information processing.</a:t>
            </a:r>
            <a:endParaRPr lang="en-US" sz="12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6879" y="1878955"/>
            <a:ext cx="6449467" cy="2311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188" y="912019"/>
            <a:ext cx="4498777" cy="325755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1593979" y="238125"/>
            <a:ext cx="9509760" cy="3353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640"/>
              </a:lnSpc>
              <a:buNone/>
            </a:pPr>
            <a:r>
              <a:rPr lang="en-US" sz="2400" b="1" spc="60" kern="0" dirty="0">
                <a:ln w="9525">
                  <a:solidFill>
                    <a:srgbClr val="4A4A4A"/>
                  </a:solidFill>
                </a:ln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Retina: Rods and Cones</a:t>
            </a:r>
            <a:endParaRPr lang="en-US" sz="2400" dirty="0"/>
          </a:p>
        </p:txBody>
      </p:sp>
      <p:sp>
        <p:nvSpPr>
          <p:cNvPr id="6" name="Text 1"/>
          <p:cNvSpPr/>
          <p:nvPr/>
        </p:nvSpPr>
        <p:spPr>
          <a:xfrm>
            <a:off x="5343525" y="1085850"/>
            <a:ext cx="792099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Comparison between Rods and Cones</a:t>
            </a:r>
            <a:endParaRPr lang="en-US" sz="1575" dirty="0"/>
          </a:p>
        </p:txBody>
      </p:sp>
      <p:sp>
        <p:nvSpPr>
          <p:cNvPr id="7" name="Text 2"/>
          <p:cNvSpPr/>
          <p:nvPr/>
        </p:nvSpPr>
        <p:spPr>
          <a:xfrm>
            <a:off x="533400" y="4562475"/>
            <a:ext cx="8001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Transduction – From Light to Signal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533400" y="5743575"/>
            <a:ext cx="3909060" cy="2229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333333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Discussion Question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533400" y="4905375"/>
            <a:ext cx="12740580" cy="5831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Both types of cells perform a critical conversion process: transforming light energy into electrical signals that the brain can understand and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process. The brain can understand and process. This process is described as ‘the bridge between the physical world of light and the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psychological world of perception’.</a:t>
            </a:r>
            <a:endParaRPr lang="en-US" sz="1275" dirty="0"/>
          </a:p>
        </p:txBody>
      </p:sp>
      <p:sp>
        <p:nvSpPr>
          <p:cNvPr id="10" name="Text 5"/>
          <p:cNvSpPr/>
          <p:nvPr/>
        </p:nvSpPr>
        <p:spPr>
          <a:xfrm>
            <a:off x="533400" y="6019800"/>
            <a:ext cx="10383143" cy="3887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Why do you think evolution led to two different types of photoreceptors rather than one multifunctional type?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How does this functional specialisation reflect the principle of ‘trade-off’ in biological design?</a:t>
            </a:r>
            <a:endParaRPr lang="en-US" sz="1275" dirty="0"/>
          </a:p>
        </p:txBody>
      </p:sp>
      <p:sp>
        <p:nvSpPr>
          <p:cNvPr id="11" name="Text 6"/>
          <p:cNvSpPr/>
          <p:nvPr/>
        </p:nvSpPr>
        <p:spPr>
          <a:xfrm>
            <a:off x="5343525" y="1390650"/>
            <a:ext cx="7040761" cy="3961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retina contains two specialised types of photoreceptor cells, each designed for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distinct visual conditions and perceptual tasks.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8988" y="3614142"/>
            <a:ext cx="4608463" cy="1220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3373" y="1309836"/>
            <a:ext cx="2426196" cy="17761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879" y="5253186"/>
            <a:ext cx="4718298" cy="12480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2565" y="2708821"/>
            <a:ext cx="1926282" cy="78864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1449273" y="190500"/>
            <a:ext cx="15841980" cy="34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23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Blind Spot: A Gap in the Visual System</a:t>
            </a:r>
            <a:endParaRPr lang="en-US" sz="2475" dirty="0"/>
          </a:p>
        </p:txBody>
      </p:sp>
      <p:sp>
        <p:nvSpPr>
          <p:cNvPr id="8" name="Text 1"/>
          <p:cNvSpPr/>
          <p:nvPr/>
        </p:nvSpPr>
        <p:spPr>
          <a:xfrm>
            <a:off x="819105" y="914400"/>
            <a:ext cx="499491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is the Blind Spot?</a:t>
            </a:r>
            <a:endParaRPr lang="en-US" sz="1425" dirty="0"/>
          </a:p>
        </p:txBody>
      </p:sp>
      <p:sp>
        <p:nvSpPr>
          <p:cNvPr id="9" name="Text 2"/>
          <p:cNvSpPr/>
          <p:nvPr/>
        </p:nvSpPr>
        <p:spPr>
          <a:xfrm>
            <a:off x="927690" y="2181225"/>
            <a:ext cx="477774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Discovery</a:t>
            </a:r>
            <a:endParaRPr lang="en-US" sz="1425" dirty="0"/>
          </a:p>
        </p:txBody>
      </p:sp>
      <p:sp>
        <p:nvSpPr>
          <p:cNvPr id="10" name="Text 3"/>
          <p:cNvSpPr/>
          <p:nvPr/>
        </p:nvSpPr>
        <p:spPr>
          <a:xfrm>
            <a:off x="118095" y="3619500"/>
            <a:ext cx="840105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Cognitive Process of Filling-In</a:t>
            </a:r>
            <a:endParaRPr lang="en-US" sz="1575" dirty="0"/>
          </a:p>
        </p:txBody>
      </p:sp>
      <p:sp>
        <p:nvSpPr>
          <p:cNvPr id="11" name="Text 4"/>
          <p:cNvSpPr/>
          <p:nvPr/>
        </p:nvSpPr>
        <p:spPr>
          <a:xfrm>
            <a:off x="7286119" y="914400"/>
            <a:ext cx="384048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Anatomical Basis</a:t>
            </a:r>
            <a:endParaRPr lang="en-US" sz="1575" dirty="0"/>
          </a:p>
        </p:txBody>
      </p:sp>
      <p:sp>
        <p:nvSpPr>
          <p:cNvPr id="12" name="Text 5"/>
          <p:cNvSpPr/>
          <p:nvPr/>
        </p:nvSpPr>
        <p:spPr>
          <a:xfrm>
            <a:off x="7751400" y="5029200"/>
            <a:ext cx="576072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Implications</a:t>
            </a:r>
            <a:endParaRPr lang="en-US" sz="1575" dirty="0"/>
          </a:p>
        </p:txBody>
      </p:sp>
      <p:sp>
        <p:nvSpPr>
          <p:cNvPr id="13" name="Text 6"/>
          <p:cNvSpPr/>
          <p:nvPr/>
        </p:nvSpPr>
        <p:spPr>
          <a:xfrm>
            <a:off x="714375" y="1323975"/>
            <a:ext cx="5448300" cy="6170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blind spot is a region in the retina devoid of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photoreceptors, from which the optic nerve exits carrying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visual signals to the brain.</a:t>
            </a:r>
            <a:endParaRPr lang="en-US" sz="1350" dirty="0"/>
          </a:p>
        </p:txBody>
      </p:sp>
      <p:sp>
        <p:nvSpPr>
          <p:cNvPr id="14" name="Text 7"/>
          <p:cNvSpPr/>
          <p:nvPr/>
        </p:nvSpPr>
        <p:spPr>
          <a:xfrm>
            <a:off x="6562725" y="1323975"/>
            <a:ext cx="3080296" cy="123408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location is dedicated to the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passage of nerve fibres and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contains no photoreceptors.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blind spot is indicated at the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back of the eye where the optic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nerve meets the retina.</a:t>
            </a:r>
            <a:endParaRPr lang="en-US" sz="1350" dirty="0"/>
          </a:p>
        </p:txBody>
      </p:sp>
      <p:sp>
        <p:nvSpPr>
          <p:cNvPr id="15" name="Text 8"/>
          <p:cNvSpPr/>
          <p:nvPr/>
        </p:nvSpPr>
        <p:spPr>
          <a:xfrm>
            <a:off x="714375" y="4076700"/>
            <a:ext cx="6076950" cy="731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brain performs an intelligent, unconscious, and instantaneous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"filling-in" process, using information from surrounding areas to infer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what should be in the blind spot region, thereby creating the illusion of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visual continuity.</a:t>
            </a:r>
            <a:endParaRPr lang="en-US" sz="1200" dirty="0"/>
          </a:p>
        </p:txBody>
      </p:sp>
      <p:sp>
        <p:nvSpPr>
          <p:cNvPr id="16" name="Text 9"/>
          <p:cNvSpPr/>
          <p:nvPr/>
        </p:nvSpPr>
        <p:spPr>
          <a:xfrm>
            <a:off x="466725" y="2590800"/>
            <a:ext cx="4662488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simple experiment to discover the blind spot: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Draw a cross and a dot on paper, close one eye,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and move the paper until the dot disappears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at a certain point.</a:t>
            </a:r>
            <a:endParaRPr lang="en-US" sz="1350" dirty="0"/>
          </a:p>
        </p:txBody>
      </p:sp>
      <p:sp>
        <p:nvSpPr>
          <p:cNvPr id="17" name="Text 10"/>
          <p:cNvSpPr/>
          <p:nvPr/>
        </p:nvSpPr>
        <p:spPr>
          <a:xfrm>
            <a:off x="6096000" y="5429250"/>
            <a:ext cx="6621661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blind spot is not merely a passive recording of reality, but an active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construction by the brain. This supports constructivist theories of perception.</a:t>
            </a:r>
            <a:endParaRPr lang="en-US" sz="1200" dirty="0"/>
          </a:p>
        </p:txBody>
      </p:sp>
      <p:sp>
        <p:nvSpPr>
          <p:cNvPr id="18" name="Text 11"/>
          <p:cNvSpPr/>
          <p:nvPr/>
        </p:nvSpPr>
        <p:spPr>
          <a:xfrm>
            <a:off x="6096000" y="6057900"/>
            <a:ext cx="6642646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 Prompt: How does the blind spot and the cognitive filling-in mechanism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challenge the common belief that our eyes work like cameras that accurately record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A1A1A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reality? What does this tell us about the nature of human perception?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682" y="5054203"/>
            <a:ext cx="5937498" cy="12617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4855" y="1200150"/>
            <a:ext cx="5461992" cy="3312319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438686" y="238125"/>
            <a:ext cx="1376172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Seeing Faint Stars (Physiological Analysis)</a:t>
            </a:r>
            <a:endParaRPr lang="en-US" sz="2100" dirty="0"/>
          </a:p>
        </p:txBody>
      </p:sp>
      <p:sp>
        <p:nvSpPr>
          <p:cNvPr id="6" name="Text 1"/>
          <p:cNvSpPr/>
          <p:nvPr/>
        </p:nvSpPr>
        <p:spPr>
          <a:xfrm>
            <a:off x="590550" y="1333500"/>
            <a:ext cx="420624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Observed Phenomenon</a:t>
            </a:r>
            <a:endParaRPr lang="en-US" sz="1200" dirty="0"/>
          </a:p>
        </p:txBody>
      </p:sp>
      <p:sp>
        <p:nvSpPr>
          <p:cNvPr id="7" name="Text 2"/>
          <p:cNvSpPr/>
          <p:nvPr/>
        </p:nvSpPr>
        <p:spPr>
          <a:xfrm>
            <a:off x="7428458" y="1333500"/>
            <a:ext cx="457200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Physiological Explanation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590550" y="4895850"/>
            <a:ext cx="402336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Applications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5497800" y="4762500"/>
            <a:ext cx="466344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Receptor Characteristics</a:t>
            </a:r>
            <a:endParaRPr lang="en-US" sz="1275" dirty="0"/>
          </a:p>
        </p:txBody>
      </p:sp>
      <p:sp>
        <p:nvSpPr>
          <p:cNvPr id="10" name="Text 5"/>
          <p:cNvSpPr/>
          <p:nvPr/>
        </p:nvSpPr>
        <p:spPr>
          <a:xfrm>
            <a:off x="590550" y="5314950"/>
            <a:ext cx="4777680" cy="5488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Astronomy: Observation of faint celestial bodies.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Night Aviation: Night-time navigation.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Security and Surveillance: Improving surveillance efficiency in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low-light conditions.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90550" y="1724025"/>
            <a:ext cx="2765971" cy="10403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When attempting to see a faint star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at night, it becomes clearer when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looking to the side of it rather than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directly at it. This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phenomenon has a physiological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basis in the retina.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9144000" y="1800225"/>
            <a:ext cx="2954536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Direct Gaze: The Fovea contains cones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specialised in detailed and colour vision,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but they are less sensitive to dim light.</a:t>
            </a:r>
            <a:endParaRPr lang="en-US" sz="975" dirty="0"/>
          </a:p>
        </p:txBody>
      </p:sp>
      <p:sp>
        <p:nvSpPr>
          <p:cNvPr id="13" name="Text 8"/>
          <p:cNvSpPr/>
          <p:nvPr/>
        </p:nvSpPr>
        <p:spPr>
          <a:xfrm>
            <a:off x="9144000" y="2676525"/>
            <a:ext cx="2954536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Peripheral Gaze: The peripheral retina is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dominated by rods specialised in high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sensitivity to dim light and night vision.</a:t>
            </a:r>
            <a:endParaRPr lang="en-US" sz="975" dirty="0"/>
          </a:p>
        </p:txBody>
      </p:sp>
      <p:sp>
        <p:nvSpPr>
          <p:cNvPr id="14" name="Text 9"/>
          <p:cNvSpPr/>
          <p:nvPr/>
        </p:nvSpPr>
        <p:spPr>
          <a:xfrm>
            <a:off x="6717030" y="3524250"/>
            <a:ext cx="2103120" cy="991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780"/>
              </a:lnSpc>
              <a:buNone/>
            </a:pPr>
            <a:r>
              <a:rPr lang="en-US" sz="60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Quantitative Comparison</a:t>
            </a:r>
            <a:endParaRPr lang="en-US" sz="600" dirty="0"/>
          </a:p>
        </p:txBody>
      </p:sp>
      <p:sp>
        <p:nvSpPr>
          <p:cNvPr id="15" name="Text 10"/>
          <p:cNvSpPr/>
          <p:nvPr/>
        </p:nvSpPr>
        <p:spPr>
          <a:xfrm>
            <a:off x="7905750" y="4029075"/>
            <a:ext cx="4316611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Rods are approximately 1,000 times more sensitive to light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than cones under low-light conditions, which explains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why faint stars are clearer with peripheral vision.</a:t>
            </a:r>
            <a:endParaRPr lang="en-US" sz="975" dirty="0"/>
          </a:p>
        </p:txBody>
      </p:sp>
      <p:sp>
        <p:nvSpPr>
          <p:cNvPr id="16" name="Text 11"/>
          <p:cNvSpPr/>
          <p:nvPr/>
        </p:nvSpPr>
        <p:spPr>
          <a:xfrm>
            <a:off x="5591175" y="2028825"/>
            <a:ext cx="158204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9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Fovea (Fovea) –</a:t>
            </a:r>
            <a:pPr algn="r" indent="0" marL="0">
              <a:lnSpc>
                <a:spcPts val="9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r" indent="0" marL="0">
              <a:lnSpc>
                <a:spcPts val="9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invisible or barely visible</a:t>
            </a:r>
            <a:pPr algn="r" indent="0" marL="0">
              <a:lnSpc>
                <a:spcPts val="9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r" indent="0" marL="0">
              <a:lnSpc>
                <a:spcPts val="900"/>
              </a:lnSpc>
              <a:buNone/>
            </a:pPr>
            <a:r>
              <a:rPr lang="en-US" sz="7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looking directly</a:t>
            </a:r>
            <a:endParaRPr lang="en-US" sz="750" dirty="0"/>
          </a:p>
        </p:txBody>
      </p:sp>
      <p:sp>
        <p:nvSpPr>
          <p:cNvPr id="17" name="Text 12"/>
          <p:cNvSpPr/>
          <p:nvPr/>
        </p:nvSpPr>
        <p:spPr>
          <a:xfrm>
            <a:off x="5648325" y="3381375"/>
            <a:ext cx="1330523" cy="2744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Peripheral Retina</a:t>
            </a:r>
            <a:pPr algn="r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r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– clearer vision</a:t>
            </a:r>
            <a:endParaRPr lang="en-US" sz="900" dirty="0"/>
          </a:p>
        </p:txBody>
      </p:sp>
      <p:sp>
        <p:nvSpPr>
          <p:cNvPr id="18" name="Text 13"/>
          <p:cNvSpPr/>
          <p:nvPr/>
        </p:nvSpPr>
        <p:spPr>
          <a:xfrm>
            <a:off x="7081808" y="2476500"/>
            <a:ext cx="1760220" cy="12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Unclear vision</a:t>
            </a:r>
            <a:endParaRPr lang="en-US" sz="825" dirty="0"/>
          </a:p>
        </p:txBody>
      </p:sp>
      <p:sp>
        <p:nvSpPr>
          <p:cNvPr id="19" name="Text 14"/>
          <p:cNvSpPr/>
          <p:nvPr/>
        </p:nvSpPr>
        <p:spPr>
          <a:xfrm>
            <a:off x="7148483" y="3524250"/>
            <a:ext cx="1645920" cy="13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Clear vision</a:t>
            </a:r>
            <a:endParaRPr lang="en-US" sz="900" dirty="0"/>
          </a:p>
        </p:txBody>
      </p:sp>
      <p:sp>
        <p:nvSpPr>
          <p:cNvPr id="20" name="Text 15"/>
          <p:cNvSpPr/>
          <p:nvPr/>
        </p:nvSpPr>
        <p:spPr>
          <a:xfrm>
            <a:off x="-6704231" y="6467475"/>
            <a:ext cx="26883360" cy="13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E0E0E0"/>
                </a:solidFill>
                <a:latin typeface="Lucida Sans Unicode" pitchFamily="34" charset="0"/>
                <a:ea typeface="Lucida Sans Unicode" pitchFamily="34" charset="-122"/>
                <a:cs typeface="Lucida Sans Unicode" pitchFamily="34" charset="-120"/>
              </a:rPr>
              <a:t>Discussion Prompt: How can understanding this functional specialisation help in developing artificial night-vision technologies or improving the design of lighting systems in various environments?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984" y="1309836"/>
            <a:ext cx="6851898" cy="527372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2832690" y="257175"/>
            <a:ext cx="12550140" cy="33947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673"/>
              </a:lnSpc>
              <a:buNone/>
            </a:pPr>
            <a:r>
              <a:rPr lang="en-US" sz="2025" b="1" dirty="0">
                <a:solidFill>
                  <a:srgbClr val="103A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Pathways of the Brain (Session 3)</a:t>
            </a:r>
            <a:endParaRPr lang="en-US" sz="2025" dirty="0"/>
          </a:p>
        </p:txBody>
      </p:sp>
      <p:sp>
        <p:nvSpPr>
          <p:cNvPr id="5" name="Text 1"/>
          <p:cNvSpPr/>
          <p:nvPr/>
        </p:nvSpPr>
        <p:spPr>
          <a:xfrm>
            <a:off x="2177326" y="714375"/>
            <a:ext cx="10104120" cy="1958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543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Neural Journey from the Eye to the Visual Cortex</a:t>
            </a:r>
            <a:endParaRPr lang="en-US" sz="1275" dirty="0"/>
          </a:p>
        </p:txBody>
      </p:sp>
      <p:sp>
        <p:nvSpPr>
          <p:cNvPr id="6" name="Text 2"/>
          <p:cNvSpPr/>
          <p:nvPr/>
        </p:nvSpPr>
        <p:spPr>
          <a:xfrm>
            <a:off x="533400" y="428625"/>
            <a:ext cx="4264223" cy="6287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Introduction: The retina converts light into electrical signals,</a:t>
            </a:r>
            <a:pPr indent="0" marL="0">
              <a:lnSpc>
                <a:spcPts val="99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after which a complex journey begins through a network of</a:t>
            </a:r>
            <a:pPr indent="0" marL="0">
              <a:lnSpc>
                <a:spcPts val="99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specialised neural pathways. This journey is not merely a simple</a:t>
            </a:r>
            <a:pPr indent="0" marL="0">
              <a:lnSpc>
                <a:spcPts val="99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transmission, but a continuous processing and organisation of</a:t>
            </a:r>
            <a:pPr indent="0" marL="0">
              <a:lnSpc>
                <a:spcPts val="99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at multiple levels before reaching our conscious awareness.</a:t>
            </a:r>
            <a:endParaRPr lang="en-US" sz="750" dirty="0"/>
          </a:p>
        </p:txBody>
      </p:sp>
      <p:sp>
        <p:nvSpPr>
          <p:cNvPr id="7" name="Text 3"/>
          <p:cNvSpPr/>
          <p:nvPr/>
        </p:nvSpPr>
        <p:spPr>
          <a:xfrm>
            <a:off x="2181225" y="1685925"/>
            <a:ext cx="4389120" cy="1268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9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First: Optic Nerve (Optic Nerve)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1752600" y="2790825"/>
            <a:ext cx="4800600" cy="1268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9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Second: Optic Chiasm (Optic Chiasm)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714375" y="3895725"/>
            <a:ext cx="3908078" cy="25360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9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Third: Lateral Geniculate Nucleus (Lateral Geniculate</a:t>
            </a:r>
            <a:pPr indent="0" marL="0">
              <a:lnSpc>
                <a:spcPts val="999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9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Nucleus – LGN)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66725" y="4305300"/>
            <a:ext cx="4243388" cy="4607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Located in the thalamus, it functions as a sophisticated relay station and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'intelligent filter' for visual information. Its function is not limited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passive transmission; it organises and modifies information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based on factors such as attention level and emotional state.</a:t>
            </a:r>
            <a:endParaRPr lang="en-US" sz="750" dirty="0"/>
          </a:p>
        </p:txBody>
      </p:sp>
      <p:sp>
        <p:nvSpPr>
          <p:cNvPr id="11" name="Text 7"/>
          <p:cNvSpPr/>
          <p:nvPr/>
        </p:nvSpPr>
        <p:spPr>
          <a:xfrm>
            <a:off x="6686550" y="2352675"/>
            <a:ext cx="2194560" cy="16921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32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Optic Chiasm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10220325" y="3343275"/>
            <a:ext cx="1885950" cy="2300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1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Optic Nerve</a:t>
            </a:r>
            <a:endParaRPr lang="en-US" sz="1125" dirty="0"/>
          </a:p>
        </p:txBody>
      </p:sp>
      <p:sp>
        <p:nvSpPr>
          <p:cNvPr id="13" name="Text 9"/>
          <p:cNvSpPr/>
          <p:nvPr/>
        </p:nvSpPr>
        <p:spPr>
          <a:xfrm>
            <a:off x="8886825" y="4429125"/>
            <a:ext cx="5486400" cy="1586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49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Lateral Geniculate Nucleus (LGN)</a:t>
            </a:r>
            <a:endParaRPr lang="en-US" sz="1125" dirty="0"/>
          </a:p>
        </p:txBody>
      </p:sp>
      <p:sp>
        <p:nvSpPr>
          <p:cNvPr id="14" name="Text 10"/>
          <p:cNvSpPr/>
          <p:nvPr/>
        </p:nvSpPr>
        <p:spPr>
          <a:xfrm>
            <a:off x="8153400" y="5676900"/>
            <a:ext cx="4572000" cy="15865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49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Primary Visual Cortex (V1)</a:t>
            </a:r>
            <a:endParaRPr lang="en-US" sz="1125" dirty="0"/>
          </a:p>
        </p:txBody>
      </p:sp>
      <p:sp>
        <p:nvSpPr>
          <p:cNvPr id="15" name="Text 11"/>
          <p:cNvSpPr/>
          <p:nvPr/>
        </p:nvSpPr>
        <p:spPr>
          <a:xfrm>
            <a:off x="466725" y="1905000"/>
            <a:ext cx="4211836" cy="5530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Composed of approximately one million nerve fibres in each eye,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it acts as the 'main cable' transmitting all visual information. Each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fibre carries information from a specific region of the retina,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thereby preserving spatial organisation.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466725" y="3000375"/>
            <a:ext cx="4253805" cy="4607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critical crossing point where 'cross-processing' occurs: information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the left half of the visual field of each eye travels to the right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hemisphere of the brain, and vice versa. This ensures that each hemisphere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07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receives complete information about the opposite side of the visual world.</a:t>
            </a:r>
            <a:endParaRPr lang="en-US" sz="750" dirty="0"/>
          </a:p>
        </p:txBody>
      </p:sp>
      <p:sp>
        <p:nvSpPr>
          <p:cNvPr id="17" name="Text 13"/>
          <p:cNvSpPr/>
          <p:nvPr/>
        </p:nvSpPr>
        <p:spPr>
          <a:xfrm>
            <a:off x="466725" y="5114925"/>
            <a:ext cx="8046720" cy="1268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9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Fourth: Primary Visual Cortex (Primary Visual Cortex – V1)</a:t>
            </a:r>
            <a:endParaRPr lang="en-US" sz="900" dirty="0"/>
          </a:p>
        </p:txBody>
      </p:sp>
      <p:sp>
        <p:nvSpPr>
          <p:cNvPr id="18" name="Text 14"/>
          <p:cNvSpPr/>
          <p:nvPr/>
        </p:nvSpPr>
        <p:spPr>
          <a:xfrm>
            <a:off x="466725" y="5915025"/>
            <a:ext cx="4358580" cy="5530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Significance of Anatomical Organisation: This complex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organisation allows for parallel and hierarchical processing of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information, making the visual system exceptionally fast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precise.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8886825" y="4695825"/>
            <a:ext cx="497205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8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Sophisticated Relay Station</a:t>
            </a:r>
            <a:endParaRPr lang="en-US" sz="1125" dirty="0"/>
          </a:p>
        </p:txBody>
      </p:sp>
      <p:sp>
        <p:nvSpPr>
          <p:cNvPr id="20" name="Text 16"/>
          <p:cNvSpPr/>
          <p:nvPr/>
        </p:nvSpPr>
        <p:spPr>
          <a:xfrm>
            <a:off x="8153400" y="5943600"/>
            <a:ext cx="497205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85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– Complex Cortical Processing</a:t>
            </a:r>
            <a:endParaRPr lang="en-US" sz="1125" dirty="0"/>
          </a:p>
        </p:txBody>
      </p:sp>
      <p:sp>
        <p:nvSpPr>
          <p:cNvPr id="21" name="Text 17"/>
          <p:cNvSpPr/>
          <p:nvPr/>
        </p:nvSpPr>
        <p:spPr>
          <a:xfrm>
            <a:off x="466725" y="5343525"/>
            <a:ext cx="4295775" cy="41478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final destination in the occipital lobe, where complex cortical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processing begins. Here, the signal is decomposed into its basic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8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components: lines, edges, orientations, and movement.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3161" y="1309836"/>
            <a:ext cx="3218557" cy="222185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2206972" y="257175"/>
            <a:ext cx="17487900" cy="3885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060"/>
              </a:lnSpc>
              <a:buNone/>
            </a:pPr>
            <a:r>
              <a:rPr lang="en-US" sz="2550" b="1" dirty="0">
                <a:ln w="9525">
                  <a:solidFill>
                    <a:srgbClr val="4A4A4A"/>
                  </a:solidFill>
                </a:ln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Two-Stream Hypothesis: Ventral and Dorsal</a:t>
            </a:r>
            <a:endParaRPr lang="en-US" sz="2550" dirty="0"/>
          </a:p>
        </p:txBody>
      </p:sp>
      <p:sp>
        <p:nvSpPr>
          <p:cNvPr id="5" name="Text 1"/>
          <p:cNvSpPr/>
          <p:nvPr/>
        </p:nvSpPr>
        <p:spPr>
          <a:xfrm>
            <a:off x="-1863135" y="809625"/>
            <a:ext cx="16722090" cy="2800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C0C0C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Milner &amp; Goodale (1992) Model for the Division of Visual Processing</a:t>
            </a:r>
            <a:endParaRPr lang="en-US" sz="1575" dirty="0"/>
          </a:p>
        </p:txBody>
      </p:sp>
      <p:sp>
        <p:nvSpPr>
          <p:cNvPr id="6" name="Text 2"/>
          <p:cNvSpPr/>
          <p:nvPr/>
        </p:nvSpPr>
        <p:spPr>
          <a:xfrm>
            <a:off x="466725" y="5267325"/>
            <a:ext cx="528066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Evolutionary Advantage</a:t>
            </a:r>
            <a:endParaRPr lang="en-US" sz="1575" dirty="0"/>
          </a:p>
        </p:txBody>
      </p:sp>
      <p:sp>
        <p:nvSpPr>
          <p:cNvPr id="7" name="Text 3"/>
          <p:cNvSpPr/>
          <p:nvPr/>
        </p:nvSpPr>
        <p:spPr>
          <a:xfrm>
            <a:off x="466725" y="3314700"/>
            <a:ext cx="905256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Foundations of the Theory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466725" y="1428750"/>
            <a:ext cx="456057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Theory Introduction</a:t>
            </a:r>
            <a:endParaRPr lang="en-US" sz="1575" dirty="0"/>
          </a:p>
        </p:txBody>
      </p:sp>
      <p:sp>
        <p:nvSpPr>
          <p:cNvPr id="9" name="Text 5"/>
          <p:cNvSpPr/>
          <p:nvPr/>
        </p:nvSpPr>
        <p:spPr>
          <a:xfrm>
            <a:off x="6686550" y="5200650"/>
            <a:ext cx="990981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81D4F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Dorsal Stream (Dorsal Stream) – ‘Where/How’ Pathway</a:t>
            </a:r>
            <a:endParaRPr lang="en-US" sz="1275" dirty="0"/>
          </a:p>
        </p:txBody>
      </p:sp>
      <p:sp>
        <p:nvSpPr>
          <p:cNvPr id="10" name="Text 6"/>
          <p:cNvSpPr/>
          <p:nvPr/>
        </p:nvSpPr>
        <p:spPr>
          <a:xfrm>
            <a:off x="6686550" y="3667125"/>
            <a:ext cx="932688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47C2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Ventral Stream (Ventral Stream) – ‘What’ Pathway</a:t>
            </a:r>
            <a:endParaRPr lang="en-US" sz="1275" dirty="0"/>
          </a:p>
        </p:txBody>
      </p:sp>
      <p:sp>
        <p:nvSpPr>
          <p:cNvPr id="11" name="Text 7"/>
          <p:cNvSpPr/>
          <p:nvPr/>
        </p:nvSpPr>
        <p:spPr>
          <a:xfrm>
            <a:off x="466725" y="5676900"/>
            <a:ext cx="5856833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division allows for parallel and efficient processing,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enabling the brain to simultaneously recognize objects (what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they are), locate them (where they are), and plan interaction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with them (how to interact).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466725" y="1838325"/>
            <a:ext cx="6244530" cy="128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When visual information reaches the Primary Visual Cortex (V1),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processing divides into two distinct and parallel streams. This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influential theory proposes a fundamental functional division in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brain, where each stream specializes in processing different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aspects of visual information.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66725" y="3724275"/>
            <a:ext cx="5699671" cy="128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theory is grounded in studies of neuroanatomy, brain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imaging, and patients with specific brain damage. Key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discoveries include the existence of separate anatomical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pathways, and patterns of damage affecting each path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2025"/>
              </a:lnSpc>
              <a:buNone/>
            </a:pPr>
            <a:r>
              <a:rPr lang="en-US" sz="135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separately.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6686550" y="4857750"/>
            <a:ext cx="133731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Enables us to distinguish a ‘cup’ from a ‘pen’ or recognise a familiar face.</a:t>
            </a:r>
            <a:endParaRPr lang="en-US" sz="1125" dirty="0"/>
          </a:p>
        </p:txBody>
      </p:sp>
      <p:sp>
        <p:nvSpPr>
          <p:cNvPr id="15" name="Text 11"/>
          <p:cNvSpPr/>
          <p:nvPr/>
        </p:nvSpPr>
        <p:spPr>
          <a:xfrm>
            <a:off x="6686550" y="4410075"/>
            <a:ext cx="1165860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Supports conscious perception and long-term object memory.</a:t>
            </a:r>
            <a:endParaRPr lang="en-US" sz="1275" dirty="0"/>
          </a:p>
        </p:txBody>
      </p:sp>
      <p:sp>
        <p:nvSpPr>
          <p:cNvPr id="16" name="Text 12"/>
          <p:cNvSpPr/>
          <p:nvPr/>
        </p:nvSpPr>
        <p:spPr>
          <a:xfrm>
            <a:off x="6686550" y="4210050"/>
            <a:ext cx="123444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Processes stable object properties such as shape, colour, and texture.</a:t>
            </a:r>
            <a:endParaRPr lang="en-US" sz="1125" dirty="0"/>
          </a:p>
        </p:txBody>
      </p:sp>
      <p:sp>
        <p:nvSpPr>
          <p:cNvPr id="17" name="Text 13"/>
          <p:cNvSpPr/>
          <p:nvPr/>
        </p:nvSpPr>
        <p:spPr>
          <a:xfrm>
            <a:off x="6686550" y="4610100"/>
            <a:ext cx="12573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Specialised in object recognition and identification.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6686550" y="3990975"/>
            <a:ext cx="68008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Extends from V1 to the temporal lobe.</a:t>
            </a:r>
            <a:endParaRPr lang="en-US" sz="1125" dirty="0"/>
          </a:p>
        </p:txBody>
      </p:sp>
      <p:sp>
        <p:nvSpPr>
          <p:cNvPr id="19" name="Text 15"/>
          <p:cNvSpPr/>
          <p:nvPr/>
        </p:nvSpPr>
        <p:spPr>
          <a:xfrm>
            <a:off x="6686550" y="5610225"/>
            <a:ext cx="99441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Specialised in processing spatial location and movement.</a:t>
            </a:r>
            <a:endParaRPr lang="en-US" sz="1125" dirty="0"/>
          </a:p>
        </p:txBody>
      </p:sp>
      <p:sp>
        <p:nvSpPr>
          <p:cNvPr id="20" name="Text 16"/>
          <p:cNvSpPr/>
          <p:nvPr/>
        </p:nvSpPr>
        <p:spPr>
          <a:xfrm>
            <a:off x="6686550" y="5810250"/>
            <a:ext cx="1010412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Guides motor actions and interaction with objects.</a:t>
            </a:r>
            <a:endParaRPr lang="en-US" sz="1275" dirty="0"/>
          </a:p>
        </p:txBody>
      </p:sp>
      <p:sp>
        <p:nvSpPr>
          <p:cNvPr id="21" name="Text 17"/>
          <p:cNvSpPr/>
          <p:nvPr/>
        </p:nvSpPr>
        <p:spPr>
          <a:xfrm>
            <a:off x="6686550" y="6010275"/>
            <a:ext cx="73723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Operates rapidly and often unconsciously.</a:t>
            </a:r>
            <a:endParaRPr lang="en-US" sz="1125" dirty="0"/>
          </a:p>
        </p:txBody>
      </p:sp>
      <p:sp>
        <p:nvSpPr>
          <p:cNvPr id="22" name="Text 18"/>
          <p:cNvSpPr/>
          <p:nvPr/>
        </p:nvSpPr>
        <p:spPr>
          <a:xfrm>
            <a:off x="6686550" y="6210300"/>
            <a:ext cx="584641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Determines where objects are and plans appropriate movements for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interacting with them.</a:t>
            </a:r>
            <a:endParaRPr lang="en-US" sz="1125" dirty="0"/>
          </a:p>
        </p:txBody>
      </p:sp>
      <p:sp>
        <p:nvSpPr>
          <p:cNvPr id="23" name="Text 19"/>
          <p:cNvSpPr/>
          <p:nvPr/>
        </p:nvSpPr>
        <p:spPr>
          <a:xfrm>
            <a:off x="6686550" y="5400675"/>
            <a:ext cx="725424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Extends from V1 to the parietal lobe.</a:t>
            </a:r>
            <a:endParaRPr lang="en-US" sz="1200" dirty="0"/>
          </a:p>
        </p:txBody>
      </p:sp>
      <p:sp>
        <p:nvSpPr>
          <p:cNvPr id="24" name="Text 20"/>
          <p:cNvSpPr/>
          <p:nvPr/>
        </p:nvSpPr>
        <p:spPr>
          <a:xfrm>
            <a:off x="7296150" y="3000375"/>
            <a:ext cx="1194346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75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Ventral Stream</a:t>
            </a:r>
            <a:pPr algn="ctr" indent="0" marL="0">
              <a:lnSpc>
                <a:spcPts val="975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(“What”)</a:t>
            </a:r>
            <a:endParaRPr lang="en-US" sz="975" dirty="0"/>
          </a:p>
        </p:txBody>
      </p:sp>
      <p:sp>
        <p:nvSpPr>
          <p:cNvPr id="25" name="Text 21"/>
          <p:cNvSpPr/>
          <p:nvPr/>
        </p:nvSpPr>
        <p:spPr>
          <a:xfrm>
            <a:off x="10220325" y="2419350"/>
            <a:ext cx="1613446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Primary Visual</a:t>
            </a:r>
            <a:pPr algn="ctr" indent="0" marL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5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Cortex (V1)</a:t>
            </a:r>
            <a:endParaRPr lang="en-US" sz="1350" dirty="0"/>
          </a:p>
        </p:txBody>
      </p:sp>
      <p:sp>
        <p:nvSpPr>
          <p:cNvPr id="26" name="Text 22"/>
          <p:cNvSpPr/>
          <p:nvPr/>
        </p:nvSpPr>
        <p:spPr>
          <a:xfrm>
            <a:off x="10220325" y="1352550"/>
            <a:ext cx="128870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Dorsal Stream</a:t>
            </a:r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("Where/How")</a:t>
            </a:r>
            <a:endParaRPr lang="en-US" sz="1050" dirty="0"/>
          </a:p>
        </p:txBody>
      </p:sp>
      <p:sp>
        <p:nvSpPr>
          <p:cNvPr id="27" name="Text 23"/>
          <p:cNvSpPr/>
          <p:nvPr/>
        </p:nvSpPr>
        <p:spPr>
          <a:xfrm>
            <a:off x="2083296" y="5057775"/>
            <a:ext cx="913257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التيار الظاهري (Dorsal Stream) - مسار "أين/كيف"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761" y="4327327"/>
            <a:ext cx="1658094" cy="1412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894" y="4327327"/>
            <a:ext cx="1718965" cy="148813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590550" y="123825"/>
            <a:ext cx="12290078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20"/>
              </a:lnSpc>
              <a:buNone/>
            </a:pPr>
            <a:r>
              <a:rPr lang="en-US" sz="2400" b="1" dirty="0">
                <a:solidFill>
                  <a:srgbClr val="1A36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Analysis of Brain Damage Case Studies: Neural Evidence for the</a:t>
            </a:r>
            <a:pPr algn="ctr" indent="0" marL="0">
              <a:lnSpc>
                <a:spcPts val="3120"/>
              </a:lnSpc>
              <a:buNone/>
            </a:pPr>
            <a:r>
              <a:rPr lang="en-US" sz="2400" b="1" dirty="0">
                <a:solidFill>
                  <a:srgbClr val="1A36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3120"/>
              </a:lnSpc>
              <a:buNone/>
            </a:pPr>
            <a:r>
              <a:rPr lang="en-US" sz="2400" b="1" dirty="0">
                <a:solidFill>
                  <a:srgbClr val="1A36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Dissociation of the Ventral and Dorsal Streams</a:t>
            </a:r>
            <a:endParaRPr lang="en-US" sz="2400" dirty="0"/>
          </a:p>
        </p:txBody>
      </p:sp>
      <p:sp>
        <p:nvSpPr>
          <p:cNvPr id="6" name="Text 1"/>
          <p:cNvSpPr/>
          <p:nvPr/>
        </p:nvSpPr>
        <p:spPr>
          <a:xfrm>
            <a:off x="1242015" y="2114550"/>
            <a:ext cx="401574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0F8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 2: Optic Ataxia</a:t>
            </a:r>
            <a:endParaRPr lang="en-US" sz="1275" dirty="0"/>
          </a:p>
        </p:txBody>
      </p:sp>
      <p:sp>
        <p:nvSpPr>
          <p:cNvPr id="7" name="Text 2"/>
          <p:cNvSpPr/>
          <p:nvPr/>
        </p:nvSpPr>
        <p:spPr>
          <a:xfrm>
            <a:off x="6794644" y="2114550"/>
            <a:ext cx="466344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0F8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 1: Visual Agnosia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2419350" y="4648200"/>
            <a:ext cx="3687961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Preserved Abilities: Physical vision,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movement guidance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Lost Abilities: Object recognition, naming</a:t>
            </a:r>
            <a:endParaRPr lang="en-US" sz="1125" dirty="0"/>
          </a:p>
        </p:txBody>
      </p:sp>
      <p:sp>
        <p:nvSpPr>
          <p:cNvPr id="9" name="Text 4"/>
          <p:cNvSpPr/>
          <p:nvPr/>
        </p:nvSpPr>
        <p:spPr>
          <a:xfrm>
            <a:off x="8153400" y="4648200"/>
            <a:ext cx="4264223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Preserved Abilities: Object recognition, naming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Lost Abilities: Precise movement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guidance, grasping</a:t>
            </a:r>
            <a:endParaRPr lang="en-US" sz="1125" dirty="0"/>
          </a:p>
        </p:txBody>
      </p:sp>
      <p:sp>
        <p:nvSpPr>
          <p:cNvPr id="10" name="Text 5"/>
          <p:cNvSpPr/>
          <p:nvPr/>
        </p:nvSpPr>
        <p:spPr>
          <a:xfrm>
            <a:off x="466725" y="2590800"/>
            <a:ext cx="6202561" cy="11199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Clinical Description: Another patient can see and identify the set of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keys without any difficulty. They confidently say “These are my keys” and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can describe their various uses. But when they try to reach out and grasp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keys, an amazing problem occurs - their hand moves in the wrong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direction, overshoots the target, or reaches a completely different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location. It seems as if there is a disconnection between what their mind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sees and what their hand does.</a:t>
            </a:r>
            <a:endParaRPr lang="en-US" sz="1050" dirty="0"/>
          </a:p>
        </p:txBody>
      </p:sp>
      <p:sp>
        <p:nvSpPr>
          <p:cNvPr id="11" name="Text 6"/>
          <p:cNvSpPr/>
          <p:nvPr/>
        </p:nvSpPr>
        <p:spPr>
          <a:xfrm>
            <a:off x="6096000" y="2590800"/>
            <a:ext cx="6537871" cy="11199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Clinical Description: A patient can see a set of keys clearly and describe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their physical properties accurately - the metallic shape, silver color, number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 individual keys, and even small scratches on the surface. However, they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cannot identify the object's identity or name it “keys”. Interestingly, when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asked to pick up the keys, they can do so with remarkable accuracy - their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hand shapes appropriately, moves directly towards the target, and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grasps the keys with the exact right force.</a:t>
            </a:r>
            <a:endParaRPr lang="en-US" sz="1050" dirty="0"/>
          </a:p>
        </p:txBody>
      </p:sp>
      <p:sp>
        <p:nvSpPr>
          <p:cNvPr id="12" name="Text 7"/>
          <p:cNvSpPr/>
          <p:nvPr/>
        </p:nvSpPr>
        <p:spPr>
          <a:xfrm>
            <a:off x="466725" y="6096000"/>
            <a:ext cx="12782550" cy="40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A36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Significance: This selective dissociation provides strong evidence that visual perception is not a unified system, but consists of specialized subsystems</a:t>
            </a:r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A36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A36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that can be affected independently. This strongly supports the two-stream model and challenges the traditional view of How do these clinical findings challenge</a:t>
            </a:r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A36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A36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traditional view of visual perception? And what do they tell us about the nature of consciousness and unconscious perception in visuomotor behavior?</a:t>
            </a:r>
            <a:endParaRPr lang="en-US" sz="975" dirty="0"/>
          </a:p>
        </p:txBody>
      </p:sp>
      <p:sp>
        <p:nvSpPr>
          <p:cNvPr id="13" name="Text 8"/>
          <p:cNvSpPr/>
          <p:nvPr/>
        </p:nvSpPr>
        <p:spPr>
          <a:xfrm>
            <a:off x="3166095" y="4305300"/>
            <a:ext cx="37719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Neural Interpretation:</a:t>
            </a:r>
            <a:endParaRPr lang="en-US" sz="1125" dirty="0"/>
          </a:p>
        </p:txBody>
      </p:sp>
      <p:sp>
        <p:nvSpPr>
          <p:cNvPr id="14" name="Text 9"/>
          <p:cNvSpPr/>
          <p:nvPr/>
        </p:nvSpPr>
        <p:spPr>
          <a:xfrm>
            <a:off x="9107314" y="4305300"/>
            <a:ext cx="37719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1A365D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Neural Interpretation:</a:t>
            </a:r>
            <a:endParaRPr lang="en-US" sz="1125" dirty="0"/>
          </a:p>
        </p:txBody>
      </p:sp>
      <p:sp>
        <p:nvSpPr>
          <p:cNvPr id="15" name="Text 10"/>
          <p:cNvSpPr/>
          <p:nvPr/>
        </p:nvSpPr>
        <p:spPr>
          <a:xfrm>
            <a:off x="466725" y="1152525"/>
            <a:ext cx="12709178" cy="5201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Analytical Introduction: Brain damage case studies provide compelling evidence for the validity of Milner and Goodale's two-stream hypothesis.</a:t>
            </a:r>
            <a:pPr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When one visual pathway is damaged while the other remains intact, we get “natural experiments” that reveal the functional specialization of</a:t>
            </a:r>
            <a:pPr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1A365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each stream with exceptional clarity.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2419350" y="5410200"/>
            <a:ext cx="1571625" cy="5066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1A365D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Ventral Stream ❌</a:t>
            </a:r>
            <a:pPr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1A365D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
</a:t>
            </a:r>
            <a:pPr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1A365D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Dorsal Stream ✅</a:t>
            </a:r>
            <a:endParaRPr lang="en-US" sz="1425" dirty="0"/>
          </a:p>
        </p:txBody>
      </p:sp>
      <p:sp>
        <p:nvSpPr>
          <p:cNvPr id="17" name="Text 12"/>
          <p:cNvSpPr/>
          <p:nvPr/>
        </p:nvSpPr>
        <p:spPr>
          <a:xfrm>
            <a:off x="8153400" y="5410200"/>
            <a:ext cx="1571625" cy="5066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1A365D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Dorsal Stream ❌</a:t>
            </a:r>
            <a:pPr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1A365D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
</a:t>
            </a:r>
            <a:pPr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1A365D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Ventral Stream ✅</a:t>
            </a:r>
            <a:endParaRPr lang="en-US" sz="14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2275" y="3984427"/>
            <a:ext cx="1718965" cy="14195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659" y="4491930"/>
            <a:ext cx="1950690" cy="1639044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2775600" y="266700"/>
            <a:ext cx="18722340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780"/>
              </a:lnSpc>
              <a:buNone/>
            </a:pPr>
            <a:r>
              <a:rPr lang="en-US" sz="3150" b="1" spc="60" kern="0" dirty="0">
                <a:ln w="9525">
                  <a:solidFill>
                    <a:srgbClr val="A7D3F7"/>
                  </a:solidFill>
                </a:ln>
                <a:solidFill>
                  <a:srgbClr val="1A2A5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Precision of the Term 'How' Pathway</a:t>
            </a:r>
            <a:endParaRPr lang="en-US" sz="3150" dirty="0"/>
          </a:p>
        </p:txBody>
      </p:sp>
      <p:sp>
        <p:nvSpPr>
          <p:cNvPr id="6" name="Text 1"/>
          <p:cNvSpPr/>
          <p:nvPr/>
        </p:nvSpPr>
        <p:spPr>
          <a:xfrm>
            <a:off x="-3270424" y="876300"/>
            <a:ext cx="196596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Why is 'How' considered a more precise description than 'Where' for the dorsal stream?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-133856" y="1428750"/>
            <a:ext cx="412623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Conceptual Analysis</a:t>
            </a:r>
            <a:endParaRPr lang="en-US" sz="1425" dirty="0"/>
          </a:p>
        </p:txBody>
      </p:sp>
      <p:sp>
        <p:nvSpPr>
          <p:cNvPr id="8" name="Text 3"/>
          <p:cNvSpPr/>
          <p:nvPr/>
        </p:nvSpPr>
        <p:spPr>
          <a:xfrm>
            <a:off x="5691158" y="1428750"/>
            <a:ext cx="432054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Evidence</a:t>
            </a:r>
            <a:endParaRPr lang="en-US" sz="1350" dirty="0"/>
          </a:p>
        </p:txBody>
      </p:sp>
      <p:sp>
        <p:nvSpPr>
          <p:cNvPr id="9" name="Text 4"/>
          <p:cNvSpPr/>
          <p:nvPr/>
        </p:nvSpPr>
        <p:spPr>
          <a:xfrm>
            <a:off x="-1060147" y="3209925"/>
            <a:ext cx="825246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Functions of the Dorsal Stream</a:t>
            </a:r>
            <a:endParaRPr lang="en-US" sz="1425" dirty="0"/>
          </a:p>
        </p:txBody>
      </p:sp>
      <p:sp>
        <p:nvSpPr>
          <p:cNvPr id="10" name="Text 5"/>
          <p:cNvSpPr/>
          <p:nvPr/>
        </p:nvSpPr>
        <p:spPr>
          <a:xfrm>
            <a:off x="4942508" y="3209925"/>
            <a:ext cx="72009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Distinction from the Ventral Stream</a:t>
            </a:r>
            <a:endParaRPr lang="en-US" sz="1350" dirty="0"/>
          </a:p>
        </p:txBody>
      </p:sp>
      <p:sp>
        <p:nvSpPr>
          <p:cNvPr id="11" name="Text 6"/>
          <p:cNvSpPr/>
          <p:nvPr/>
        </p:nvSpPr>
        <p:spPr>
          <a:xfrm>
            <a:off x="5746864" y="5753100"/>
            <a:ext cx="349758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</a:t>
            </a:r>
            <a:endParaRPr lang="en-US" sz="1275" dirty="0"/>
          </a:p>
        </p:txBody>
      </p:sp>
      <p:sp>
        <p:nvSpPr>
          <p:cNvPr id="12" name="Text 7"/>
          <p:cNvSpPr/>
          <p:nvPr/>
        </p:nvSpPr>
        <p:spPr>
          <a:xfrm>
            <a:off x="714375" y="1885950"/>
            <a:ext cx="5888236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dorsal stream is sometimes called the 'How' pathway rather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 the 'Where' pathway. This distinction reflects a deeper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of its complex functions, such as motor operations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that require visual processing.</a:t>
            </a:r>
            <a:endParaRPr lang="en-US" sz="1275" dirty="0"/>
          </a:p>
        </p:txBody>
      </p:sp>
      <p:sp>
        <p:nvSpPr>
          <p:cNvPr id="13" name="Text 8"/>
          <p:cNvSpPr/>
          <p:nvPr/>
        </p:nvSpPr>
        <p:spPr>
          <a:xfrm>
            <a:off x="6505575" y="1885950"/>
            <a:ext cx="5888236" cy="8096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Studies of optic ataxia patients indicate that damage to the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dorsal stream does not only affect location determination, but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disrupts the coordination of complex movements. Patients can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see and locate objects but fail to execute movements accurately.</a:t>
            </a:r>
            <a:endParaRPr lang="en-US" sz="1275" dirty="0"/>
          </a:p>
        </p:txBody>
      </p:sp>
      <p:sp>
        <p:nvSpPr>
          <p:cNvPr id="14" name="Text 9"/>
          <p:cNvSpPr/>
          <p:nvPr/>
        </p:nvSpPr>
        <p:spPr>
          <a:xfrm>
            <a:off x="714375" y="4171950"/>
            <a:ext cx="3887093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Precise Spatial Orientation: Determining the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optimal angle of approach to the cup.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Size and Shape Estimation: To adjust hand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aperture and grip strength.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Texture and Expected Weight Analysis: To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calibrate the required force.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Temporal Coordination: To time the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movement with speed.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✔ Continuous Adaptation: To adjust movement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based on visual feedback.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6505575" y="3619500"/>
            <a:ext cx="2357438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ventral stream handles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object recognition ("what"),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while the dorsal stream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handles object interaction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("how"), forming an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integrated system for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and action.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6505575" y="6000750"/>
            <a:ext cx="5647283" cy="53444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this deeper understanding of dorsal stream function</a:t>
            </a:r>
            <a:pPr algn="l"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help in understanding visuo-motor disorders and developing</a:t>
            </a:r>
            <a:pPr algn="l"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rehabilitation strategies for affected patients?</a:t>
            </a:r>
            <a:endParaRPr lang="en-US" sz="12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6894" y="5801767"/>
            <a:ext cx="536377" cy="466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596" y="5582394"/>
            <a:ext cx="1682353" cy="569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596" y="1673275"/>
            <a:ext cx="11557992" cy="3668911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590550" y="400050"/>
            <a:ext cx="23660100" cy="36001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835"/>
              </a:lnSpc>
              <a:buNone/>
            </a:pPr>
            <a:r>
              <a:rPr lang="en-US" sz="2025" b="1" dirty="0">
                <a:solidFill>
                  <a:srgbClr val="EAEC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Session 4: Processing the Visual World: Colour, Contrast, and Basic Features</a:t>
            </a:r>
            <a:endParaRPr lang="en-US" sz="2025" dirty="0"/>
          </a:p>
        </p:txBody>
      </p:sp>
      <p:sp>
        <p:nvSpPr>
          <p:cNvPr id="7" name="Text 1"/>
          <p:cNvSpPr/>
          <p:nvPr/>
        </p:nvSpPr>
        <p:spPr>
          <a:xfrm>
            <a:off x="7657981" y="5667375"/>
            <a:ext cx="349758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7DC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</a:t>
            </a:r>
            <a:endParaRPr lang="en-US" sz="1275" dirty="0"/>
          </a:p>
        </p:txBody>
      </p:sp>
      <p:sp>
        <p:nvSpPr>
          <p:cNvPr id="8" name="Text 2"/>
          <p:cNvSpPr/>
          <p:nvPr/>
        </p:nvSpPr>
        <p:spPr>
          <a:xfrm>
            <a:off x="838200" y="1123950"/>
            <a:ext cx="23031450" cy="1485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F7DC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Introduction to Proneats: The visual system does not passively transmit images to the brain; active proileving insjirs the moment light strikes the retina.</a:t>
            </a:r>
            <a:endParaRPr lang="en-US" sz="975" dirty="0"/>
          </a:p>
        </p:txBody>
      </p:sp>
      <p:sp>
        <p:nvSpPr>
          <p:cNvPr id="9" name="Text 3"/>
          <p:cNvSpPr/>
          <p:nvPr/>
        </p:nvSpPr>
        <p:spPr>
          <a:xfrm>
            <a:off x="5467350" y="5953125"/>
            <a:ext cx="6275933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EAEC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Why is edge and contrast detection important for survival? How does it</a:t>
            </a:r>
            <a:pPr algn="ctr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EAEC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EAEC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help in distinguishing between living and non-living entities?</a:t>
            </a:r>
            <a:endParaRPr lang="en-US" sz="1050" dirty="0"/>
          </a:p>
        </p:txBody>
      </p:sp>
      <p:sp>
        <p:nvSpPr>
          <p:cNvPr id="10" name="Text 4"/>
          <p:cNvSpPr/>
          <p:nvPr/>
        </p:nvSpPr>
        <p:spPr>
          <a:xfrm>
            <a:off x="3152775" y="5467350"/>
            <a:ext cx="3040380" cy="1866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70"/>
              </a:lnSpc>
              <a:buNone/>
            </a:pPr>
            <a:r>
              <a:rPr lang="en-US" sz="1050" b="1" dirty="0">
                <a:solidFill>
                  <a:srgbClr val="F7DC6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Sensory Adaptation:</a:t>
            </a:r>
            <a:endParaRPr lang="en-US" sz="1050" dirty="0"/>
          </a:p>
        </p:txBody>
      </p:sp>
      <p:sp>
        <p:nvSpPr>
          <p:cNvPr id="11" name="Text 5"/>
          <p:cNvSpPr/>
          <p:nvPr/>
        </p:nvSpPr>
        <p:spPr>
          <a:xfrm>
            <a:off x="2114550" y="5705475"/>
            <a:ext cx="2818358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EAEC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sensory system adapts to continuous</a:t>
            </a:r>
            <a:pPr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EAEC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EAEC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changes in the environment, from bright</a:t>
            </a:r>
            <a:pPr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EAEC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EAEC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light to complete darkness, and from vivid to</a:t>
            </a:r>
            <a:pPr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EAEC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EAECE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muted colours.</a:t>
            </a:r>
            <a:endParaRPr lang="en-US" sz="82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7075" y="1803648"/>
            <a:ext cx="9704784" cy="190648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1974086" y="190500"/>
            <a:ext cx="17007840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58"/>
              </a:lnSpc>
              <a:buNone/>
            </a:pPr>
            <a:r>
              <a:rPr lang="en-US" sz="2325" b="1" spc="60" kern="0" dirty="0">
                <a:ln w="9525">
                  <a:solidFill>
                    <a:srgbClr val="4A4A4A"/>
                  </a:solidFill>
                </a:ln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Lateral Inhibition and the Hermann Grid Illusion</a:t>
            </a:r>
            <a:endParaRPr lang="en-US" sz="2325" dirty="0"/>
          </a:p>
        </p:txBody>
      </p:sp>
      <p:sp>
        <p:nvSpPr>
          <p:cNvPr id="5" name="Text 1"/>
          <p:cNvSpPr/>
          <p:nvPr/>
        </p:nvSpPr>
        <p:spPr>
          <a:xfrm>
            <a:off x="2610743" y="8763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0F0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Definition of Lateral Inhibition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-329089" y="3962400"/>
            <a:ext cx="740664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Neural Mechanism and Vital Functions</a:t>
            </a:r>
            <a:endParaRPr lang="en-US" sz="1350" dirty="0"/>
          </a:p>
        </p:txBody>
      </p:sp>
      <p:sp>
        <p:nvSpPr>
          <p:cNvPr id="7" name="Text 3"/>
          <p:cNvSpPr/>
          <p:nvPr/>
        </p:nvSpPr>
        <p:spPr>
          <a:xfrm>
            <a:off x="4455259" y="3962400"/>
            <a:ext cx="966978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Neural Explanation and Theoretical Significance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590550" y="6162675"/>
            <a:ext cx="1221670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F0F8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How does understanding lateral inhibition help explain why we see the world with clear, defined edges rather</a:t>
            </a:r>
            <a:pPr algn="ctr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F0F8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F0F8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 blurry blocks of light? What does this tell us about the constructive, rather than passive, nature of visual perception?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590550" y="4381500"/>
            <a:ext cx="582543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Neural Mechanism: When retinal neurons receive strong excitation,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they inhibit their neighbouring cells, enhancing the difference in neural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activity between bright and dark regions, making edges more distinct.</a:t>
            </a:r>
            <a:endParaRPr lang="en-US" sz="1125" dirty="0"/>
          </a:p>
        </p:txBody>
      </p:sp>
      <p:sp>
        <p:nvSpPr>
          <p:cNvPr id="10" name="Text 6"/>
          <p:cNvSpPr/>
          <p:nvPr/>
        </p:nvSpPr>
        <p:spPr>
          <a:xfrm>
            <a:off x="590550" y="5334000"/>
            <a:ext cx="5877818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Vital Functions: Edge definition | Prevention of visual noise | Contrast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enhancement | Improvement of spatial acuity</a:t>
            </a:r>
            <a:endParaRPr lang="en-US" sz="1125" dirty="0"/>
          </a:p>
        </p:txBody>
      </p:sp>
      <p:sp>
        <p:nvSpPr>
          <p:cNvPr id="11" name="Text 7"/>
          <p:cNvSpPr/>
          <p:nvPr/>
        </p:nvSpPr>
        <p:spPr>
          <a:xfrm>
            <a:off x="6324600" y="4381500"/>
            <a:ext cx="6087368" cy="54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Neural Explanation of the Illusion: Neurons at intersections receive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greater inhibition from neighbouring bright cells compared to neurons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along the lines, making the intersections appear less bright.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6324600" y="5124450"/>
            <a:ext cx="6244530" cy="54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Theoretical Significance: This illusion demonstrates that what we see is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result of active and complex processing beginning at the retinal level,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where the visual system is optimised for detecting changes and edges.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1200150" y="1219200"/>
            <a:ext cx="10969823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Lateral inhibition is a neural mechanism that enhances contrast and enables the visual system to define edges with high precision.</a:t>
            </a:r>
            <a:pPr algn="ct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process occurs at the retinal level and continues through higher visual pathways.</a:t>
            </a:r>
            <a:endParaRPr lang="en-US" sz="11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4142184"/>
            <a:ext cx="3669655" cy="20984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161" y="1172617"/>
            <a:ext cx="3889177" cy="395704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1418808" y="190500"/>
            <a:ext cx="15636240" cy="39811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35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Integrated Theories of Colour Vision</a:t>
            </a:r>
            <a:endParaRPr lang="en-US" sz="2850" dirty="0"/>
          </a:p>
        </p:txBody>
      </p:sp>
      <p:sp>
        <p:nvSpPr>
          <p:cNvPr id="6" name="Text 1"/>
          <p:cNvSpPr/>
          <p:nvPr/>
        </p:nvSpPr>
        <p:spPr>
          <a:xfrm>
            <a:off x="-5514529" y="676275"/>
            <a:ext cx="24231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Analytical Introduction: A detailed explanation of how the two theories work together in our visual system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-745331" y="4791075"/>
            <a:ext cx="70866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500" b="1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Integration of the Two Theories</a:t>
            </a:r>
            <a:endParaRPr lang="en-US" sz="1500" dirty="0"/>
          </a:p>
        </p:txBody>
      </p:sp>
      <p:sp>
        <p:nvSpPr>
          <p:cNvPr id="8" name="Text 3"/>
          <p:cNvSpPr/>
          <p:nvPr/>
        </p:nvSpPr>
        <p:spPr>
          <a:xfrm>
            <a:off x="11320909" y="266700"/>
            <a:ext cx="80010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</a:t>
            </a:r>
            <a:endParaRPr lang="en-US" sz="1575" dirty="0"/>
          </a:p>
        </p:txBody>
      </p:sp>
      <p:sp>
        <p:nvSpPr>
          <p:cNvPr id="9" name="Text 4"/>
          <p:cNvSpPr/>
          <p:nvPr/>
        </p:nvSpPr>
        <p:spPr>
          <a:xfrm>
            <a:off x="466725" y="1295400"/>
            <a:ext cx="4117628" cy="272117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Trichromatic Theory (Trichromatic Theory)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Developers: Young and Helmholtz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Level of Operation: Retina (cone stage)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Core Mechanism: Three types of cones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sensitive to different wavelengths: Short-wave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cones (S-cones) for blue, Medium-wave cones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(M-cones) for green, and Long-wave cones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(L-cones) for red.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Operating Principle: All perceived colours are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result of the relative mixing of activity from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three types.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Explanatory Power: Explains hereditary colour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blindness resulting from a deficiency in one or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more cone types.</a:t>
            </a:r>
            <a:endParaRPr lang="en-US" sz="1275" dirty="0"/>
          </a:p>
        </p:txBody>
      </p:sp>
      <p:sp>
        <p:nvSpPr>
          <p:cNvPr id="10" name="Text 5"/>
          <p:cNvSpPr/>
          <p:nvPr/>
        </p:nvSpPr>
        <p:spPr>
          <a:xfrm>
            <a:off x="8277225" y="1295400"/>
            <a:ext cx="4243388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Opponent-Process Theory (Opponent-Process)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Developer: Ewald Hering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Level of Operation: Post-retinal (ganglion cells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Lateral Geniculate Nucleus – LGN)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Core Mechanism: Colour vision results from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opposing responses in three bipolar channels: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Red-Green channel, Blue-Yellow channel, and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White-Black channel.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Explanatory Power: Explains negative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afterimages and why "reddish-green" or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"bluish-yellow" cannot be perceived.</a:t>
            </a:r>
            <a:endParaRPr lang="en-US" sz="1275" dirty="0"/>
          </a:p>
        </p:txBody>
      </p:sp>
      <p:sp>
        <p:nvSpPr>
          <p:cNvPr id="11" name="Text 6"/>
          <p:cNvSpPr/>
          <p:nvPr/>
        </p:nvSpPr>
        <p:spPr>
          <a:xfrm>
            <a:off x="466725" y="5067300"/>
            <a:ext cx="4264223" cy="91454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two theories are fully complementary: the first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describes the initial stage of light reception, and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second describes subsequent neural processing,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where the output of the three cones becomes the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input for the opponent-process channels.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-4930661" y="6505575"/>
            <a:ext cx="23042880" cy="14808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66"/>
              </a:lnSpc>
              <a:buNone/>
            </a:pPr>
            <a:r>
              <a:rPr lang="en-US" sz="1050" b="1" dirty="0">
                <a:solidFill>
                  <a:srgbClr val="F0E68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How would damage at the cone stage versus damage at the opponent-process stage differentially affect colour vision disorders?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357" y="4457700"/>
            <a:ext cx="3413671" cy="15567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0777" y="2893963"/>
            <a:ext cx="1450777" cy="14400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0777" y="1378446"/>
            <a:ext cx="1450777" cy="1446907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809750" y="266700"/>
            <a:ext cx="9408765" cy="77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Afterimage Effect: Living Evidence for the</a:t>
            </a:r>
            <a:pPr algn="ctr" indent="0" marL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Opponent-Process Theory</a:t>
            </a:r>
            <a:endParaRPr lang="en-US" sz="2550" dirty="0"/>
          </a:p>
        </p:txBody>
      </p:sp>
      <p:sp>
        <p:nvSpPr>
          <p:cNvPr id="7" name="Text 1"/>
          <p:cNvSpPr/>
          <p:nvPr/>
        </p:nvSpPr>
        <p:spPr>
          <a:xfrm>
            <a:off x="4495800" y="1600200"/>
            <a:ext cx="3740348" cy="7250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04"/>
              </a:lnSpc>
              <a:buNone/>
            </a:pPr>
            <a:r>
              <a:rPr lang="en-US" sz="1350" b="1" dirty="0">
                <a:solidFill>
                  <a:srgbClr val="000F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Exercise – Mini Activity:</a:t>
            </a:r>
            <a:pPr algn="ctr" indent="0" marL="0">
              <a:lnSpc>
                <a:spcPts val="1904"/>
              </a:lnSpc>
              <a:buNone/>
            </a:pPr>
            <a:r>
              <a:rPr lang="en-US" sz="1350" b="1" dirty="0">
                <a:solidFill>
                  <a:srgbClr val="000F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904"/>
              </a:lnSpc>
              <a:buNone/>
            </a:pPr>
            <a:r>
              <a:rPr lang="en-US" sz="1350" b="1" dirty="0">
                <a:solidFill>
                  <a:srgbClr val="000F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Discover the Negative Afterimage</a:t>
            </a:r>
            <a:pPr algn="ctr" indent="0" marL="0">
              <a:lnSpc>
                <a:spcPts val="1904"/>
              </a:lnSpc>
              <a:buNone/>
            </a:pPr>
            <a:r>
              <a:rPr lang="en-US" sz="1350" b="1" dirty="0">
                <a:solidFill>
                  <a:srgbClr val="000F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904"/>
              </a:lnSpc>
              <a:buNone/>
            </a:pPr>
            <a:r>
              <a:rPr lang="en-US" sz="1350" b="1" dirty="0">
                <a:solidFill>
                  <a:srgbClr val="000F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(15 minutes)</a:t>
            </a:r>
            <a:endParaRPr lang="en-US" sz="1350" dirty="0"/>
          </a:p>
        </p:txBody>
      </p:sp>
      <p:sp>
        <p:nvSpPr>
          <p:cNvPr id="8" name="Text 2"/>
          <p:cNvSpPr/>
          <p:nvPr/>
        </p:nvSpPr>
        <p:spPr>
          <a:xfrm>
            <a:off x="4251008" y="4857750"/>
            <a:ext cx="390906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000F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will you see?</a:t>
            </a:r>
            <a:endParaRPr lang="en-US" sz="1425" dirty="0"/>
          </a:p>
        </p:txBody>
      </p:sp>
      <p:sp>
        <p:nvSpPr>
          <p:cNvPr id="9" name="Text 3"/>
          <p:cNvSpPr/>
          <p:nvPr/>
        </p:nvSpPr>
        <p:spPr>
          <a:xfrm>
            <a:off x="4007123" y="3133725"/>
            <a:ext cx="457200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F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Instructions for Students</a:t>
            </a:r>
            <a:endParaRPr lang="en-US" sz="1200" dirty="0"/>
          </a:p>
        </p:txBody>
      </p:sp>
      <p:sp>
        <p:nvSpPr>
          <p:cNvPr id="10" name="Text 4"/>
          <p:cNvSpPr/>
          <p:nvPr/>
        </p:nvSpPr>
        <p:spPr>
          <a:xfrm>
            <a:off x="7289929" y="1466850"/>
            <a:ext cx="585216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F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Detailed Scientific Explanation:</a:t>
            </a:r>
            <a:endParaRPr lang="en-US" sz="1200" dirty="0"/>
          </a:p>
        </p:txBody>
      </p:sp>
      <p:sp>
        <p:nvSpPr>
          <p:cNvPr id="11" name="Text 5"/>
          <p:cNvSpPr/>
          <p:nvPr/>
        </p:nvSpPr>
        <p:spPr>
          <a:xfrm>
            <a:off x="7806169" y="4895850"/>
            <a:ext cx="473202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F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Applications:</a:t>
            </a:r>
            <a:endParaRPr lang="en-US" sz="1350" dirty="0"/>
          </a:p>
        </p:txBody>
      </p:sp>
      <p:sp>
        <p:nvSpPr>
          <p:cNvPr id="12" name="Text 6"/>
          <p:cNvSpPr/>
          <p:nvPr/>
        </p:nvSpPr>
        <p:spPr>
          <a:xfrm>
            <a:off x="7912373" y="3390900"/>
            <a:ext cx="457200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F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Significance:</a:t>
            </a:r>
            <a:endParaRPr lang="en-US" sz="1200" dirty="0"/>
          </a:p>
        </p:txBody>
      </p:sp>
      <p:sp>
        <p:nvSpPr>
          <p:cNvPr id="13" name="Text 7"/>
          <p:cNvSpPr/>
          <p:nvPr/>
        </p:nvSpPr>
        <p:spPr>
          <a:xfrm>
            <a:off x="4248150" y="6267450"/>
            <a:ext cx="8549580" cy="2324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16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Why do we not experience afterimages continuously in daily life, despite our eyes being regularly exposed to</a:t>
            </a:r>
            <a:pPr algn="ctr" indent="0" marL="0">
              <a:lnSpc>
                <a:spcPts val="916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16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bright colours? What distinguishes the conditions of this experiment from ordinary conditions?</a:t>
            </a:r>
            <a:endParaRPr lang="en-US" sz="825" dirty="0"/>
          </a:p>
        </p:txBody>
      </p:sp>
      <p:sp>
        <p:nvSpPr>
          <p:cNvPr id="14" name="Text 8"/>
          <p:cNvSpPr/>
          <p:nvPr/>
        </p:nvSpPr>
        <p:spPr>
          <a:xfrm>
            <a:off x="4495800" y="5295900"/>
            <a:ext cx="3782318" cy="3333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You will likely see a faint cyan-green square. This</a:t>
            </a:r>
            <a:pPr algn="ctr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called a ‘negative afterimage’.</a:t>
            </a:r>
            <a:endParaRPr lang="en-US" sz="1050" dirty="0"/>
          </a:p>
        </p:txBody>
      </p:sp>
      <p:sp>
        <p:nvSpPr>
          <p:cNvPr id="15" name="Text 9"/>
          <p:cNvSpPr/>
          <p:nvPr/>
        </p:nvSpPr>
        <p:spPr>
          <a:xfrm>
            <a:off x="4495800" y="3524250"/>
            <a:ext cx="3949898" cy="53578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Focus on a black dot in the centre of a bright red</a:t>
            </a:r>
            <a:pPr algn="ctr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square for 30 seconds without moving your eyes,</a:t>
            </a:r>
            <a:pPr algn="ctr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then look at a white wall or white sheet of paper.</a:t>
            </a:r>
            <a:endParaRPr lang="en-US" sz="1125" dirty="0"/>
          </a:p>
        </p:txBody>
      </p:sp>
      <p:sp>
        <p:nvSpPr>
          <p:cNvPr id="16" name="Text 10"/>
          <p:cNvSpPr/>
          <p:nvPr/>
        </p:nvSpPr>
        <p:spPr>
          <a:xfrm>
            <a:off x="8391525" y="1866900"/>
            <a:ext cx="3960465" cy="108346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Negative afterimages occur due to the adaptation of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neurons in the opponent-process colour channels.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staring at red, the cells sensitive to red become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fatigued. When looking away to a white surface, the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cells sensitive to green in the same channel fire more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strongly, creating the perception of a green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afterimage.</a:t>
            </a:r>
            <a:endParaRPr lang="en-US" sz="975" dirty="0"/>
          </a:p>
        </p:txBody>
      </p:sp>
      <p:sp>
        <p:nvSpPr>
          <p:cNvPr id="17" name="Text 11"/>
          <p:cNvSpPr/>
          <p:nvPr/>
        </p:nvSpPr>
        <p:spPr>
          <a:xfrm>
            <a:off x="8391525" y="5267325"/>
            <a:ext cx="3970883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afterimages is important in multiple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fields: theatre lighting design, computer screen design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reduce eye strain, and visual art to create stunning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effects.</a:t>
            </a:r>
            <a:endParaRPr lang="en-US" sz="975" dirty="0"/>
          </a:p>
        </p:txBody>
      </p:sp>
      <p:sp>
        <p:nvSpPr>
          <p:cNvPr id="18" name="Text 12"/>
          <p:cNvSpPr/>
          <p:nvPr/>
        </p:nvSpPr>
        <p:spPr>
          <a:xfrm>
            <a:off x="8391525" y="3752850"/>
            <a:ext cx="4096643" cy="7739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simple experiment provides strong evidence for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validity of Hering's opponent-process theory,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demonstrating that colour vision depends not only on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three cone types, but on the dynamic balance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19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opposing colour channels in the nervous system.</a:t>
            </a:r>
            <a:endParaRPr lang="en-US" sz="9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9153" y="6007596"/>
            <a:ext cx="536377" cy="5211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7577" y="1206996"/>
            <a:ext cx="5486400" cy="4519315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976833" y="123825"/>
            <a:ext cx="147447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00"/>
              </a:lnSpc>
              <a:buNone/>
            </a:pPr>
            <a:r>
              <a:rPr lang="en-US" sz="2250" b="1" dirty="0">
                <a:ln w="9525">
                  <a:solidFill>
                    <a:srgbClr val="4A6C9C"/>
                  </a:solidFill>
                </a:ln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Hubel and Wiesel's Study: Feature Detectors</a:t>
            </a:r>
            <a:endParaRPr lang="en-US" sz="2250" dirty="0"/>
          </a:p>
        </p:txBody>
      </p:sp>
      <p:sp>
        <p:nvSpPr>
          <p:cNvPr id="6" name="Text 1"/>
          <p:cNvSpPr/>
          <p:nvPr/>
        </p:nvSpPr>
        <p:spPr>
          <a:xfrm>
            <a:off x="-2224608" y="571500"/>
            <a:ext cx="1748790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C0C0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Nobel Prize-Winning Research: Discovery of Feature Detectors in the Visual Cortex</a:t>
            </a:r>
            <a:endParaRPr lang="en-US" sz="1350" dirty="0"/>
          </a:p>
        </p:txBody>
      </p:sp>
      <p:sp>
        <p:nvSpPr>
          <p:cNvPr id="7" name="Text 2"/>
          <p:cNvSpPr/>
          <p:nvPr/>
        </p:nvSpPr>
        <p:spPr>
          <a:xfrm>
            <a:off x="-1622108" y="1047750"/>
            <a:ext cx="10778490" cy="2628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Background of the Revolutionary Discovery</a:t>
            </a:r>
            <a:endParaRPr lang="en-US" sz="1725" dirty="0"/>
          </a:p>
        </p:txBody>
      </p:sp>
      <p:sp>
        <p:nvSpPr>
          <p:cNvPr id="8" name="Text 3"/>
          <p:cNvSpPr/>
          <p:nvPr/>
        </p:nvSpPr>
        <p:spPr>
          <a:xfrm>
            <a:off x="161419" y="5676900"/>
            <a:ext cx="829818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Profound Theoretical Implications</a:t>
            </a:r>
            <a:endParaRPr lang="en-US" sz="1650" dirty="0"/>
          </a:p>
        </p:txBody>
      </p:sp>
      <p:sp>
        <p:nvSpPr>
          <p:cNvPr id="9" name="Text 4"/>
          <p:cNvSpPr/>
          <p:nvPr/>
        </p:nvSpPr>
        <p:spPr>
          <a:xfrm>
            <a:off x="599554" y="2457450"/>
            <a:ext cx="754380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Innovative Experimental Design</a:t>
            </a:r>
            <a:endParaRPr lang="en-US" sz="1650" dirty="0"/>
          </a:p>
        </p:txBody>
      </p:sp>
      <p:sp>
        <p:nvSpPr>
          <p:cNvPr id="10" name="Text 5"/>
          <p:cNvSpPr/>
          <p:nvPr/>
        </p:nvSpPr>
        <p:spPr>
          <a:xfrm>
            <a:off x="1286321" y="3667125"/>
            <a:ext cx="6572250" cy="2628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70"/>
              </a:lnSpc>
              <a:buNone/>
            </a:pPr>
            <a:r>
              <a:rPr lang="en-US" sz="1725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Revolutionary Discoveries</a:t>
            </a:r>
            <a:endParaRPr lang="en-US" sz="1725" dirty="0"/>
          </a:p>
        </p:txBody>
      </p:sp>
      <p:sp>
        <p:nvSpPr>
          <p:cNvPr id="11" name="Text 6"/>
          <p:cNvSpPr/>
          <p:nvPr/>
        </p:nvSpPr>
        <p:spPr>
          <a:xfrm>
            <a:off x="9144000" y="6019800"/>
            <a:ext cx="3027908" cy="2513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660"/>
              </a:lnSpc>
              <a:buNone/>
            </a:pPr>
            <a:r>
              <a:rPr lang="en-US" sz="6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Hubel and Wiesel's discoveries explain our ability to</a:t>
            </a:r>
            <a:pPr algn="ctr" indent="0" marL="0">
              <a:lnSpc>
                <a:spcPts val="660"/>
              </a:lnSpc>
              <a:buNone/>
            </a:pPr>
            <a:r>
              <a:rPr lang="en-US" sz="6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660"/>
              </a:lnSpc>
              <a:buNone/>
            </a:pPr>
            <a:r>
              <a:rPr lang="en-US" sz="6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recognise letters and numbers? What are the implications for</a:t>
            </a:r>
            <a:pPr algn="ctr" indent="0" marL="0">
              <a:lnSpc>
                <a:spcPts val="660"/>
              </a:lnSpc>
              <a:buNone/>
            </a:pPr>
            <a:r>
              <a:rPr lang="en-US" sz="6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660"/>
              </a:lnSpc>
              <a:buNone/>
            </a:pPr>
            <a:r>
              <a:rPr lang="en-US" sz="6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visual disorders?</a:t>
            </a:r>
            <a:endParaRPr lang="en-US" sz="600" dirty="0"/>
          </a:p>
        </p:txBody>
      </p:sp>
      <p:sp>
        <p:nvSpPr>
          <p:cNvPr id="12" name="Text 7"/>
          <p:cNvSpPr/>
          <p:nvPr/>
        </p:nvSpPr>
        <p:spPr>
          <a:xfrm>
            <a:off x="590550" y="4352925"/>
            <a:ext cx="5993011" cy="4402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Simple Cells (Simple Cells): Respond strongly to straight lines with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specific orientations and directions, sensitive to the position of the line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the visual field.</a:t>
            </a:r>
            <a:endParaRPr lang="en-US" sz="1050" dirty="0"/>
          </a:p>
        </p:txBody>
      </p:sp>
      <p:sp>
        <p:nvSpPr>
          <p:cNvPr id="13" name="Text 8"/>
          <p:cNvSpPr/>
          <p:nvPr/>
        </p:nvSpPr>
        <p:spPr>
          <a:xfrm>
            <a:off x="590550" y="4972050"/>
            <a:ext cx="5993011" cy="40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Cells (Complex Cells): Respond to the same orientations but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less sensitive to precise position, and can detect movement in a specific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direction across a larger visual field.</a:t>
            </a:r>
            <a:endParaRPr lang="en-US" sz="975" dirty="0"/>
          </a:p>
        </p:txBody>
      </p:sp>
      <p:sp>
        <p:nvSpPr>
          <p:cNvPr id="14" name="Text 9"/>
          <p:cNvSpPr/>
          <p:nvPr/>
        </p:nvSpPr>
        <p:spPr>
          <a:xfrm>
            <a:off x="590550" y="5962650"/>
            <a:ext cx="5993011" cy="58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discovery established the concept of hierarchical processing in the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system, from detecting simple features (lines and edges) to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constructing complex object representations, supporting the bottom-up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processing model.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352425" y="1428750"/>
            <a:ext cx="6202561" cy="58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David Hubel and Torsten Wiesel's work in 1962 transformed our</a:t>
            </a:r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of how the brain processes visual information. They were</a:t>
            </a:r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awarded the Nobel Prize in 1981 for their discovery of the functional</a:t>
            </a:r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organisation of the Primary Visual Cortex (V1).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590550" y="2867025"/>
            <a:ext cx="5972175" cy="4402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Using single-cell recording techniques in the visual cortex of cats and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monkeys, microelectrodes were inserted and the electrical activity of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cells was recorded in response to various visual stimuli.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7600" y="5856684"/>
            <a:ext cx="536377" cy="6171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80" y="5692080"/>
            <a:ext cx="5986165" cy="1014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3984" y="1782961"/>
            <a:ext cx="8607475" cy="3552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3459" y="946398"/>
            <a:ext cx="475357" cy="72003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3750" y="266700"/>
            <a:ext cx="8858250" cy="365820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1032570" y="266700"/>
            <a:ext cx="18288000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000000">
                    <a:alpha val="0"/>
                  </a:srgbClr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Integration of Colour Theories (Distinction Level)</a:t>
            </a:r>
            <a:endParaRPr lang="en-US" sz="2400" dirty="0"/>
          </a:p>
        </p:txBody>
      </p:sp>
      <p:sp>
        <p:nvSpPr>
          <p:cNvPr id="9" name="Text 1"/>
          <p:cNvSpPr/>
          <p:nvPr/>
        </p:nvSpPr>
        <p:spPr>
          <a:xfrm>
            <a:off x="787226" y="742950"/>
            <a:ext cx="15544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500" b="1" dirty="0">
                <a:solidFill>
                  <a:srgbClr val="E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Advanced Analysis of Colour Encoding Mechanisms in the Visual System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-202897" y="1362075"/>
            <a:ext cx="1865376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B0E0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Functional Integration Between the Two Theories: A Process Flowchart</a:t>
            </a:r>
            <a:endParaRPr lang="en-US" sz="1800" dirty="0"/>
          </a:p>
        </p:txBody>
      </p:sp>
      <p:sp>
        <p:nvSpPr>
          <p:cNvPr id="11" name="Text 3"/>
          <p:cNvSpPr/>
          <p:nvPr/>
        </p:nvSpPr>
        <p:spPr>
          <a:xfrm>
            <a:off x="409575" y="1771650"/>
            <a:ext cx="4754880" cy="1980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ADD8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Core Critical Question</a:t>
            </a:r>
            <a:endParaRPr lang="en-US" sz="1200" dirty="0"/>
          </a:p>
        </p:txBody>
      </p:sp>
      <p:sp>
        <p:nvSpPr>
          <p:cNvPr id="12" name="Text 4"/>
          <p:cNvSpPr/>
          <p:nvPr/>
        </p:nvSpPr>
        <p:spPr>
          <a:xfrm>
            <a:off x="228600" y="1981200"/>
            <a:ext cx="1277838" cy="18573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Does the Trichromatic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Theory contradict the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Opponent-Process Theory,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 do they describe different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stages of colour processing?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deep understanding requires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analysing how the theories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operate as an integrated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system, not as competing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models.</a:t>
            </a:r>
            <a:endParaRPr lang="en-US" sz="1125" dirty="0"/>
          </a:p>
        </p:txBody>
      </p:sp>
      <p:sp>
        <p:nvSpPr>
          <p:cNvPr id="13" name="Text 5"/>
          <p:cNvSpPr/>
          <p:nvPr/>
        </p:nvSpPr>
        <p:spPr>
          <a:xfrm>
            <a:off x="-55305" y="5410200"/>
            <a:ext cx="6789420" cy="2229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Inputs and Outputs for Each Stage</a:t>
            </a:r>
            <a:endParaRPr lang="en-US" sz="1350" dirty="0"/>
          </a:p>
        </p:txBody>
      </p:sp>
      <p:sp>
        <p:nvSpPr>
          <p:cNvPr id="14" name="Text 6"/>
          <p:cNvSpPr/>
          <p:nvPr/>
        </p:nvSpPr>
        <p:spPr>
          <a:xfrm>
            <a:off x="7969567" y="5753100"/>
            <a:ext cx="3360420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ADD8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Application</a:t>
            </a:r>
            <a:endParaRPr lang="en-US" sz="1050" dirty="0"/>
          </a:p>
        </p:txBody>
      </p:sp>
      <p:sp>
        <p:nvSpPr>
          <p:cNvPr id="15" name="Text 7"/>
          <p:cNvSpPr/>
          <p:nvPr/>
        </p:nvSpPr>
        <p:spPr>
          <a:xfrm>
            <a:off x="6324600" y="5991225"/>
            <a:ext cx="5332958" cy="3772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integration explains complex phenomena such as colour adaptation and colour</a:t>
            </a:r>
            <a:pPr algn="r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constancy. When we adapt to yellow lighting, the Blue-Yellow channel fatigues</a:t>
            </a:r>
            <a:pPr algn="r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F0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gradually, recalibrating our colour perception to maintain perceptual constancy.</a:t>
            </a:r>
            <a:endParaRPr lang="en-US" sz="82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2973" y="5376565"/>
            <a:ext cx="1816596" cy="12069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92753" y="1597819"/>
            <a:ext cx="341263" cy="4113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6298" y="3764905"/>
            <a:ext cx="914400" cy="5485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5561" y="3758059"/>
            <a:ext cx="548580" cy="5554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1067" y="1508671"/>
            <a:ext cx="4157365" cy="221500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263" y="5424636"/>
            <a:ext cx="1853059" cy="12001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875" y="1563588"/>
            <a:ext cx="365671" cy="445740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-3773344" y="238125"/>
            <a:ext cx="20665440" cy="56242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428"/>
              </a:lnSpc>
              <a:buNone/>
            </a:pPr>
            <a:r>
              <a:rPr lang="en-US" sz="3600" b="1" dirty="0">
                <a:solidFill>
                  <a:srgbClr val="0056B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Gregory's Top-Down Theory (Session 5)</a:t>
            </a:r>
            <a:endParaRPr lang="en-US" sz="3600" dirty="0"/>
          </a:p>
        </p:txBody>
      </p:sp>
      <p:sp>
        <p:nvSpPr>
          <p:cNvPr id="11" name="Text 1"/>
          <p:cNvSpPr/>
          <p:nvPr/>
        </p:nvSpPr>
        <p:spPr>
          <a:xfrm>
            <a:off x="838200" y="1628775"/>
            <a:ext cx="6172200" cy="3059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10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Bottom-Up Processing</a:t>
            </a:r>
            <a:endParaRPr lang="en-US" sz="2025" dirty="0"/>
          </a:p>
        </p:txBody>
      </p:sp>
      <p:sp>
        <p:nvSpPr>
          <p:cNvPr id="12" name="Text 2"/>
          <p:cNvSpPr/>
          <p:nvPr/>
        </p:nvSpPr>
        <p:spPr>
          <a:xfrm>
            <a:off x="9144000" y="1628775"/>
            <a:ext cx="5646420" cy="294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321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Top-Down Processing</a:t>
            </a:r>
            <a:endParaRPr lang="en-US" sz="1950" dirty="0"/>
          </a:p>
        </p:txBody>
      </p:sp>
      <p:sp>
        <p:nvSpPr>
          <p:cNvPr id="13" name="Text 3"/>
          <p:cNvSpPr/>
          <p:nvPr/>
        </p:nvSpPr>
        <p:spPr>
          <a:xfrm>
            <a:off x="-5988888" y="866775"/>
            <a:ext cx="25511760" cy="3062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12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Comparing Bottom-Up and Top-Down Processing as Frameworks for Understanding Visual Perception</a:t>
            </a:r>
            <a:endParaRPr lang="en-US" sz="1800" dirty="0"/>
          </a:p>
        </p:txBody>
      </p:sp>
      <p:sp>
        <p:nvSpPr>
          <p:cNvPr id="14" name="Text 4"/>
          <p:cNvSpPr/>
          <p:nvPr/>
        </p:nvSpPr>
        <p:spPr>
          <a:xfrm>
            <a:off x="2827005" y="4019550"/>
            <a:ext cx="704088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Integration of the Two Types</a:t>
            </a:r>
            <a:endParaRPr lang="en-US" sz="1650" dirty="0"/>
          </a:p>
        </p:txBody>
      </p:sp>
      <p:sp>
        <p:nvSpPr>
          <p:cNvPr id="15" name="Text 5"/>
          <p:cNvSpPr/>
          <p:nvPr/>
        </p:nvSpPr>
        <p:spPr>
          <a:xfrm>
            <a:off x="4184333" y="5467350"/>
            <a:ext cx="408051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</a:t>
            </a:r>
            <a:endParaRPr lang="en-US" sz="1575" dirty="0"/>
          </a:p>
        </p:txBody>
      </p:sp>
      <p:sp>
        <p:nvSpPr>
          <p:cNvPr id="16" name="Text 6"/>
          <p:cNvSpPr/>
          <p:nvPr/>
        </p:nvSpPr>
        <p:spPr>
          <a:xfrm>
            <a:off x="361950" y="2171700"/>
            <a:ext cx="3687961" cy="13019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Direction: Driven by raw sensory data.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Starting Point: Sensory receptors in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eye.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Process: Analysis begins with sensory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input and progresses gradually towards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integrating information in the brain.</a:t>
            </a:r>
            <a:endParaRPr lang="en-US" sz="1275" dirty="0"/>
          </a:p>
        </p:txBody>
      </p:sp>
      <p:sp>
        <p:nvSpPr>
          <p:cNvPr id="17" name="Text 7"/>
          <p:cNvSpPr/>
          <p:nvPr/>
        </p:nvSpPr>
        <p:spPr>
          <a:xfrm>
            <a:off x="361950" y="3733800"/>
            <a:ext cx="3635573" cy="6893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Core Assumption: The visual stimulus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contains all the information necessary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 perception.</a:t>
            </a:r>
            <a:endParaRPr lang="en-US" sz="1350" dirty="0"/>
          </a:p>
        </p:txBody>
      </p:sp>
      <p:sp>
        <p:nvSpPr>
          <p:cNvPr id="18" name="Text 8"/>
          <p:cNvSpPr/>
          <p:nvPr/>
        </p:nvSpPr>
        <p:spPr>
          <a:xfrm>
            <a:off x="361950" y="4467225"/>
            <a:ext cx="3583186" cy="86796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Practical Analogy: Like assembling a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puzzle using only the shapes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the pieces, without the box image as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guide.</a:t>
            </a:r>
            <a:endParaRPr lang="en-US" sz="1275" dirty="0"/>
          </a:p>
        </p:txBody>
      </p:sp>
      <p:sp>
        <p:nvSpPr>
          <p:cNvPr id="19" name="Text 9"/>
          <p:cNvSpPr/>
          <p:nvPr/>
        </p:nvSpPr>
        <p:spPr>
          <a:xfrm>
            <a:off x="8763000" y="2171700"/>
            <a:ext cx="3520380" cy="86796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Direction: Driven by prior knowledge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expectations.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Starting Point: High-level mental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processes in the brain.</a:t>
            </a:r>
            <a:endParaRPr lang="en-US" sz="1275" dirty="0"/>
          </a:p>
        </p:txBody>
      </p:sp>
      <p:sp>
        <p:nvSpPr>
          <p:cNvPr id="20" name="Text 10"/>
          <p:cNvSpPr/>
          <p:nvPr/>
        </p:nvSpPr>
        <p:spPr>
          <a:xfrm>
            <a:off x="8763000" y="3162300"/>
            <a:ext cx="3541365" cy="6893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Process: Information is processed by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our prior experiences, knowledge,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expectations.</a:t>
            </a:r>
            <a:endParaRPr lang="en-US" sz="1350" dirty="0"/>
          </a:p>
        </p:txBody>
      </p:sp>
      <p:sp>
        <p:nvSpPr>
          <p:cNvPr id="21" name="Text 11"/>
          <p:cNvSpPr/>
          <p:nvPr/>
        </p:nvSpPr>
        <p:spPr>
          <a:xfrm>
            <a:off x="8763000" y="3800475"/>
            <a:ext cx="3499396" cy="6893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Core Assumption: The brain makes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"intelligent guesses" about the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meaning of ambiguous sensory data.</a:t>
            </a:r>
            <a:endParaRPr lang="en-US" sz="1350" dirty="0"/>
          </a:p>
        </p:txBody>
      </p:sp>
      <p:sp>
        <p:nvSpPr>
          <p:cNvPr id="22" name="Text 12"/>
          <p:cNvSpPr/>
          <p:nvPr/>
        </p:nvSpPr>
        <p:spPr>
          <a:xfrm>
            <a:off x="8763000" y="4533900"/>
            <a:ext cx="3509963" cy="68937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Practical Analogy: Like assembling a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puzzle using the box image as a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09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guide.</a:t>
            </a:r>
            <a:endParaRPr lang="en-US" sz="1350" dirty="0"/>
          </a:p>
        </p:txBody>
      </p:sp>
      <p:sp>
        <p:nvSpPr>
          <p:cNvPr id="23" name="Text 13"/>
          <p:cNvSpPr/>
          <p:nvPr/>
        </p:nvSpPr>
        <p:spPr>
          <a:xfrm>
            <a:off x="4124325" y="5781675"/>
            <a:ext cx="4536728" cy="10209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0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Think of an everyday situation such as reading a word</a:t>
            </a:r>
            <a:pPr algn="ctr" indent="0" marL="0">
              <a:lnSpc>
                <a:spcPts val="160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0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written in poor handwriting. How do bottom-up</a:t>
            </a:r>
            <a:pPr algn="ctr" indent="0" marL="0">
              <a:lnSpc>
                <a:spcPts val="160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0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processing (letter shapes) and top-down processing</a:t>
            </a:r>
            <a:pPr algn="ctr" indent="0" marL="0">
              <a:lnSpc>
                <a:spcPts val="160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0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(context and expected meaning) interact to help you</a:t>
            </a:r>
            <a:pPr algn="ctr" indent="0" marL="0">
              <a:lnSpc>
                <a:spcPts val="160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0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 the word?</a:t>
            </a:r>
            <a:endParaRPr lang="en-US" sz="1200" dirty="0"/>
          </a:p>
        </p:txBody>
      </p:sp>
      <p:sp>
        <p:nvSpPr>
          <p:cNvPr id="24" name="Text 14"/>
          <p:cNvSpPr/>
          <p:nvPr/>
        </p:nvSpPr>
        <p:spPr>
          <a:xfrm>
            <a:off x="3886200" y="4295775"/>
            <a:ext cx="4756696" cy="108495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Both types of processing operate simultaneously and</a:t>
            </a:r>
            <a:pPr algn="ctr"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an integrated manner. Bottom-up processing</a:t>
            </a:r>
            <a:pPr algn="ctr"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provides the basic data, while top-down processing</a:t>
            </a:r>
            <a:pPr algn="ctr"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helps interpret this data based on context and prior</a:t>
            </a:r>
            <a:pPr algn="ctr"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09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experience.</a:t>
            </a:r>
            <a:endParaRPr lang="en-US" sz="1275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5059" y="939403"/>
            <a:ext cx="5461992" cy="17761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73" y="5746998"/>
            <a:ext cx="767953" cy="8160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373" y="4581079"/>
            <a:ext cx="755898" cy="8160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373" y="3449538"/>
            <a:ext cx="767953" cy="78864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4342924" y="123825"/>
            <a:ext cx="21968460" cy="35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90"/>
              </a:lnSpc>
              <a:buNone/>
            </a:pPr>
            <a:r>
              <a:rPr lang="en-US" sz="23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as a Process of Constructing and Testing Hypotheses</a:t>
            </a:r>
            <a:endParaRPr lang="en-US" sz="2325" dirty="0"/>
          </a:p>
        </p:txBody>
      </p:sp>
      <p:sp>
        <p:nvSpPr>
          <p:cNvPr id="8" name="Text 1"/>
          <p:cNvSpPr/>
          <p:nvPr/>
        </p:nvSpPr>
        <p:spPr>
          <a:xfrm>
            <a:off x="228600" y="1152525"/>
            <a:ext cx="6265515" cy="6438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Richard Gregory's Vision: The Brain as a</a:t>
            </a:r>
            <a:pPr algn="ctr" indent="0" marL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Hypothesis Scientist</a:t>
            </a:r>
            <a:endParaRPr lang="en-US" sz="1950" dirty="0"/>
          </a:p>
        </p:txBody>
      </p:sp>
      <p:sp>
        <p:nvSpPr>
          <p:cNvPr id="9" name="Text 2"/>
          <p:cNvSpPr/>
          <p:nvPr/>
        </p:nvSpPr>
        <p:spPr>
          <a:xfrm>
            <a:off x="5767834" y="3276600"/>
            <a:ext cx="7200900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375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T/–\E C/–\T → THE CAT</a:t>
            </a:r>
            <a:endParaRPr lang="en-US" sz="2250" dirty="0"/>
          </a:p>
        </p:txBody>
      </p:sp>
      <p:sp>
        <p:nvSpPr>
          <p:cNvPr id="10" name="Text 3"/>
          <p:cNvSpPr/>
          <p:nvPr/>
        </p:nvSpPr>
        <p:spPr>
          <a:xfrm>
            <a:off x="-1405905" y="2933700"/>
            <a:ext cx="96012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Principles of Gregory's Theory</a:t>
            </a:r>
            <a:endParaRPr lang="en-US" sz="1800" dirty="0"/>
          </a:p>
        </p:txBody>
      </p:sp>
      <p:sp>
        <p:nvSpPr>
          <p:cNvPr id="11" name="Text 4"/>
          <p:cNvSpPr/>
          <p:nvPr/>
        </p:nvSpPr>
        <p:spPr>
          <a:xfrm>
            <a:off x="5282059" y="2867025"/>
            <a:ext cx="82296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Illustrative Example</a:t>
            </a:r>
            <a:endParaRPr lang="en-US" sz="1800" dirty="0"/>
          </a:p>
        </p:txBody>
      </p:sp>
      <p:sp>
        <p:nvSpPr>
          <p:cNvPr id="12" name="Text 5"/>
          <p:cNvSpPr/>
          <p:nvPr/>
        </p:nvSpPr>
        <p:spPr>
          <a:xfrm>
            <a:off x="5440204" y="4924425"/>
            <a:ext cx="795528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Applications and Implications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5110148" y="571500"/>
            <a:ext cx="2026920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25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Slide 23</a:t>
            </a:r>
            <a:endParaRPr lang="en-US" sz="1425" dirty="0"/>
          </a:p>
        </p:txBody>
      </p:sp>
      <p:sp>
        <p:nvSpPr>
          <p:cNvPr id="14" name="Text 7"/>
          <p:cNvSpPr/>
          <p:nvPr/>
        </p:nvSpPr>
        <p:spPr>
          <a:xfrm>
            <a:off x="228600" y="1971675"/>
            <a:ext cx="6485483" cy="70589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Gregory's theory (1970) defines visual perception as an active</a:t>
            </a:r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 in which the brain formulates and tests hypotheses to</a:t>
            </a:r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 the surrounding world.</a:t>
            </a:r>
            <a:endParaRPr lang="en-US" sz="1425" dirty="0"/>
          </a:p>
        </p:txBody>
      </p:sp>
      <p:sp>
        <p:nvSpPr>
          <p:cNvPr id="15" name="Text 8"/>
          <p:cNvSpPr/>
          <p:nvPr/>
        </p:nvSpPr>
        <p:spPr>
          <a:xfrm>
            <a:off x="1200150" y="3486150"/>
            <a:ext cx="5553075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Active Constructive Process: The brain does not receive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ready-made images; it actively constructs them, using its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stored knowledge to fill in the gaps resulting from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incomplete, ambiguous, or distorted sensory data.</a:t>
            </a:r>
            <a:endParaRPr lang="en-US" sz="1350" dirty="0"/>
          </a:p>
        </p:txBody>
      </p:sp>
      <p:sp>
        <p:nvSpPr>
          <p:cNvPr id="16" name="Text 9"/>
          <p:cNvSpPr/>
          <p:nvPr/>
        </p:nvSpPr>
        <p:spPr>
          <a:xfrm>
            <a:off x="1200150" y="4600575"/>
            <a:ext cx="5500688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Continuous Hypothesis Testing: The brain treats visual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scenes as problems requiring solutions, formulating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possible hypotheses and testing them based on available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data and context to arrive at the best guess.</a:t>
            </a:r>
            <a:endParaRPr lang="en-US" sz="1350" dirty="0"/>
          </a:p>
        </p:txBody>
      </p:sp>
      <p:sp>
        <p:nvSpPr>
          <p:cNvPr id="17" name="Text 10"/>
          <p:cNvSpPr/>
          <p:nvPr/>
        </p:nvSpPr>
        <p:spPr>
          <a:xfrm>
            <a:off x="1200150" y="5781675"/>
            <a:ext cx="5720655" cy="7774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The Role of Prior Knowledge and Context: Previous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experiences, expectations, and cultural context play a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pivotal role in shaping hypotheses. The brain uses everything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it has previously learned to interpret new information.</a:t>
            </a:r>
            <a:endParaRPr lang="en-US" sz="1275" dirty="0"/>
          </a:p>
        </p:txBody>
      </p:sp>
      <p:sp>
        <p:nvSpPr>
          <p:cNvPr id="18" name="Text 11"/>
          <p:cNvSpPr/>
          <p:nvPr/>
        </p:nvSpPr>
        <p:spPr>
          <a:xfrm>
            <a:off x="6324600" y="4029075"/>
            <a:ext cx="6412111" cy="53444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brain can use linguistic knowledge and context to interpret an</a:t>
            </a:r>
            <a:pPr algn="l"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ambiguous shape (T/–\E C/–\T) as 'THE CAT', even if the letters are</a:t>
            </a:r>
            <a:pPr algn="l"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visually identical. This is evidence that the brain uses prior knowledge.</a:t>
            </a:r>
            <a:endParaRPr lang="en-US" sz="1275" dirty="0"/>
          </a:p>
        </p:txBody>
      </p:sp>
      <p:sp>
        <p:nvSpPr>
          <p:cNvPr id="19" name="Text 12"/>
          <p:cNvSpPr/>
          <p:nvPr/>
        </p:nvSpPr>
        <p:spPr>
          <a:xfrm>
            <a:off x="6324600" y="5334000"/>
            <a:ext cx="62865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perspective explains phenomena such as visual illusions, where</a:t>
            </a:r>
            <a:pPr algn="l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incorrect hypotheses lead to erroneous interpretations.</a:t>
            </a:r>
            <a:endParaRPr lang="en-US" sz="1275" dirty="0"/>
          </a:p>
        </p:txBody>
      </p:sp>
      <p:sp>
        <p:nvSpPr>
          <p:cNvPr id="20" name="Text 13"/>
          <p:cNvSpPr/>
          <p:nvPr/>
        </p:nvSpPr>
        <p:spPr>
          <a:xfrm>
            <a:off x="6324600" y="5781675"/>
            <a:ext cx="5311973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Gregory's theory explain individual differences in</a:t>
            </a:r>
            <a:pPr algn="l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interpreting the same visual scene?</a:t>
            </a:r>
            <a:endParaRPr lang="en-US" sz="1275" dirty="0"/>
          </a:p>
        </p:txBody>
      </p:sp>
      <p:sp>
        <p:nvSpPr>
          <p:cNvPr id="21" name="Text 14"/>
          <p:cNvSpPr/>
          <p:nvPr/>
        </p:nvSpPr>
        <p:spPr>
          <a:xfrm>
            <a:off x="6324600" y="6362700"/>
            <a:ext cx="6202561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are the implications for fields such as eyewitness testimony or</a:t>
            </a:r>
            <a:pPr algn="l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medical diagnosis?</a:t>
            </a:r>
            <a:endParaRPr lang="en-US" sz="1275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188" y="6076057"/>
            <a:ext cx="402282" cy="47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890" y="4951363"/>
            <a:ext cx="5608290" cy="9325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1561" y="3915817"/>
            <a:ext cx="414486" cy="3634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5059" y="3861048"/>
            <a:ext cx="402282" cy="4457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2094" y="3908971"/>
            <a:ext cx="353467" cy="39766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086" y="3991273"/>
            <a:ext cx="438894" cy="2605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569" y="1110853"/>
            <a:ext cx="4742557" cy="2756892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5715000" y="914400"/>
            <a:ext cx="6967538" cy="6143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19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Necker Cube: Evidence for the Fluctuation</a:t>
            </a:r>
            <a:pPr indent="0" marL="0">
              <a:lnSpc>
                <a:spcPts val="2419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419"/>
              </a:lnSpc>
              <a:buNone/>
            </a:pPr>
            <a:r>
              <a:rPr lang="en-US" sz="18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Perceptual Hypotheses</a:t>
            </a:r>
            <a:endParaRPr lang="en-US" sz="1875" dirty="0"/>
          </a:p>
        </p:txBody>
      </p:sp>
      <p:sp>
        <p:nvSpPr>
          <p:cNvPr id="11" name="Text 1"/>
          <p:cNvSpPr/>
          <p:nvPr/>
        </p:nvSpPr>
        <p:spPr>
          <a:xfrm>
            <a:off x="7296150" y="304800"/>
            <a:ext cx="1027938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Slide 24: Analysis of the Necker Cube Illusion</a:t>
            </a:r>
            <a:endParaRPr lang="en-US" sz="1425" dirty="0"/>
          </a:p>
        </p:txBody>
      </p:sp>
      <p:sp>
        <p:nvSpPr>
          <p:cNvPr id="12" name="Text 2"/>
          <p:cNvSpPr/>
          <p:nvPr/>
        </p:nvSpPr>
        <p:spPr>
          <a:xfrm>
            <a:off x="1571625" y="4029075"/>
            <a:ext cx="3268980" cy="13498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6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 of the Illusion</a:t>
            </a:r>
            <a:endParaRPr lang="en-US" sz="975" dirty="0"/>
          </a:p>
        </p:txBody>
      </p:sp>
      <p:sp>
        <p:nvSpPr>
          <p:cNvPr id="13" name="Text 3"/>
          <p:cNvSpPr/>
          <p:nvPr/>
        </p:nvSpPr>
        <p:spPr>
          <a:xfrm>
            <a:off x="3638550" y="4029075"/>
            <a:ext cx="4754880" cy="13498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6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 of Perceptual Reversal</a:t>
            </a:r>
            <a:endParaRPr lang="en-US" sz="975" dirty="0"/>
          </a:p>
        </p:txBody>
      </p:sp>
      <p:sp>
        <p:nvSpPr>
          <p:cNvPr id="14" name="Text 4"/>
          <p:cNvSpPr/>
          <p:nvPr/>
        </p:nvSpPr>
        <p:spPr>
          <a:xfrm>
            <a:off x="6934200" y="4029075"/>
            <a:ext cx="4160520" cy="13498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6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Support for Gregory's Theory</a:t>
            </a:r>
            <a:endParaRPr lang="en-US" sz="975" dirty="0"/>
          </a:p>
        </p:txBody>
      </p:sp>
      <p:sp>
        <p:nvSpPr>
          <p:cNvPr id="15" name="Text 5"/>
          <p:cNvSpPr/>
          <p:nvPr/>
        </p:nvSpPr>
        <p:spPr>
          <a:xfrm>
            <a:off x="10115550" y="4029075"/>
            <a:ext cx="3840480" cy="1454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4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Significance</a:t>
            </a:r>
            <a:endParaRPr lang="en-US" sz="1050" dirty="0"/>
          </a:p>
        </p:txBody>
      </p:sp>
      <p:sp>
        <p:nvSpPr>
          <p:cNvPr id="16" name="Text 6"/>
          <p:cNvSpPr/>
          <p:nvPr/>
        </p:nvSpPr>
        <p:spPr>
          <a:xfrm>
            <a:off x="6324600" y="2571750"/>
            <a:ext cx="3038475" cy="44246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brain formulates two competing</a:t>
            </a:r>
            <a:pPr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hypotheses about the three-dimensional</a:t>
            </a:r>
            <a:pPr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structure of the cube.</a:t>
            </a:r>
            <a:endParaRPr lang="en-US" sz="900" dirty="0"/>
          </a:p>
        </p:txBody>
      </p:sp>
      <p:sp>
        <p:nvSpPr>
          <p:cNvPr id="17" name="Text 7"/>
          <p:cNvSpPr/>
          <p:nvPr/>
        </p:nvSpPr>
        <p:spPr>
          <a:xfrm>
            <a:off x="361950" y="4305300"/>
            <a:ext cx="3080296" cy="5161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Necker Cube is an excellent example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how the brain deals with visual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ambiguity.</a:t>
            </a:r>
            <a:endParaRPr lang="en-US" sz="1050" dirty="0"/>
          </a:p>
        </p:txBody>
      </p:sp>
      <p:sp>
        <p:nvSpPr>
          <p:cNvPr id="18" name="Text 8"/>
          <p:cNvSpPr/>
          <p:nvPr/>
        </p:nvSpPr>
        <p:spPr>
          <a:xfrm>
            <a:off x="3400425" y="4305300"/>
            <a:ext cx="3090863" cy="5161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looking at the Necker Cube, the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sensory data remains constant, but our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changes periodically.</a:t>
            </a:r>
            <a:endParaRPr lang="en-US" sz="1050" dirty="0"/>
          </a:p>
        </p:txBody>
      </p:sp>
      <p:sp>
        <p:nvSpPr>
          <p:cNvPr id="19" name="Text 9"/>
          <p:cNvSpPr/>
          <p:nvPr/>
        </p:nvSpPr>
        <p:spPr>
          <a:xfrm>
            <a:off x="6324600" y="4305300"/>
            <a:ext cx="3038475" cy="4790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provides strong support for Gregory's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idea that perception is a hypothesis-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testing process.</a:t>
            </a:r>
            <a:endParaRPr lang="en-US" sz="975" dirty="0"/>
          </a:p>
        </p:txBody>
      </p:sp>
      <p:sp>
        <p:nvSpPr>
          <p:cNvPr id="20" name="Text 10"/>
          <p:cNvSpPr/>
          <p:nvPr/>
        </p:nvSpPr>
        <p:spPr>
          <a:xfrm>
            <a:off x="9372600" y="4305300"/>
            <a:ext cx="2965103" cy="4790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illusion challenges the intuitive idea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that vision is a passive process of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recording reality.</a:t>
            </a:r>
            <a:endParaRPr lang="en-US" sz="975" dirty="0"/>
          </a:p>
        </p:txBody>
      </p:sp>
      <p:sp>
        <p:nvSpPr>
          <p:cNvPr id="21" name="Text 11"/>
          <p:cNvSpPr/>
          <p:nvPr/>
        </p:nvSpPr>
        <p:spPr>
          <a:xfrm>
            <a:off x="9372600" y="2619375"/>
            <a:ext cx="2986088" cy="5161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brain performs active interpretive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work, constructing reality rather than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54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merely recording it.</a:t>
            </a:r>
            <a:endParaRPr lang="en-US" sz="1050" dirty="0"/>
          </a:p>
        </p:txBody>
      </p:sp>
      <p:sp>
        <p:nvSpPr>
          <p:cNvPr id="22" name="Text 12"/>
          <p:cNvSpPr/>
          <p:nvPr/>
        </p:nvSpPr>
        <p:spPr>
          <a:xfrm>
            <a:off x="6324600" y="6048375"/>
            <a:ext cx="6370290" cy="4790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If the Necker Cube demonstrates that the same sensory input can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lead to different perceptions, what does this mean about the nature of the “reality” we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58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perceive? How might this affect our understanding of eyewitness testimony in courts?</a:t>
            </a:r>
            <a:endParaRPr lang="en-US" sz="975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31475" y="3641527"/>
            <a:ext cx="1536055" cy="1543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9271" y="1549896"/>
            <a:ext cx="1548259" cy="15498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6377" y="1748730"/>
            <a:ext cx="1816596" cy="36415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257175"/>
            <a:ext cx="11963400" cy="41151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5714524" y="257175"/>
            <a:ext cx="24825960" cy="41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000000">
                    <a:alpha val="0"/>
                  </a:srgbClr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Slide 25: The Müller-Lyer Illusion and Misapplied Constancy</a:t>
            </a:r>
            <a:endParaRPr lang="en-US" sz="2700" dirty="0"/>
          </a:p>
        </p:txBody>
      </p:sp>
      <p:sp>
        <p:nvSpPr>
          <p:cNvPr id="8" name="Text 1"/>
          <p:cNvSpPr/>
          <p:nvPr/>
        </p:nvSpPr>
        <p:spPr>
          <a:xfrm>
            <a:off x="-3437602" y="742950"/>
            <a:ext cx="2002536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1F618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Gregory's Revolutionary Interpretation of the Most Famous Visual Illusion</a:t>
            </a:r>
            <a:endParaRPr lang="en-US" sz="1800" dirty="0"/>
          </a:p>
        </p:txBody>
      </p:sp>
      <p:sp>
        <p:nvSpPr>
          <p:cNvPr id="9" name="Text 2"/>
          <p:cNvSpPr/>
          <p:nvPr/>
        </p:nvSpPr>
        <p:spPr>
          <a:xfrm>
            <a:off x="590550" y="1495425"/>
            <a:ext cx="781812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F618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Gregory's Revolutionary Interpretation</a:t>
            </a:r>
            <a:endParaRPr lang="en-US" sz="1350" dirty="0"/>
          </a:p>
        </p:txBody>
      </p:sp>
      <p:sp>
        <p:nvSpPr>
          <p:cNvPr id="10" name="Text 3"/>
          <p:cNvSpPr/>
          <p:nvPr/>
        </p:nvSpPr>
        <p:spPr>
          <a:xfrm>
            <a:off x="590550" y="2524125"/>
            <a:ext cx="955548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F618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Mechanism of “Misapplied Size Constancy”</a:t>
            </a:r>
            <a:endParaRPr lang="en-US" sz="1425" dirty="0"/>
          </a:p>
        </p:txBody>
      </p:sp>
      <p:sp>
        <p:nvSpPr>
          <p:cNvPr id="11" name="Text 4"/>
          <p:cNvSpPr/>
          <p:nvPr/>
        </p:nvSpPr>
        <p:spPr>
          <a:xfrm>
            <a:off x="590550" y="3829050"/>
            <a:ext cx="1008126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F618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Complex Perceptual Process (or Misperception)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590550" y="4991100"/>
            <a:ext cx="673227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F618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Systematic Perceptual Error</a:t>
            </a:r>
            <a:endParaRPr lang="en-US" sz="1425" dirty="0"/>
          </a:p>
        </p:txBody>
      </p:sp>
      <p:sp>
        <p:nvSpPr>
          <p:cNvPr id="13" name="Text 6"/>
          <p:cNvSpPr/>
          <p:nvPr/>
        </p:nvSpPr>
        <p:spPr>
          <a:xfrm>
            <a:off x="590550" y="6248400"/>
            <a:ext cx="12677775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 Prompt: How does this illusion reveal the conflict between ‘what we know’ (the lines are equal) and ‘what we see’ (they</a:t>
            </a:r>
            <a:pPr algn="l" indent="0" marL="0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appear different)? What does this tell us about the role of architectural experience in shaping our perception?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714375" y="1800225"/>
            <a:ext cx="7847558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Müller-Lyer illusion provides the strongest evidence supporting Gregory's theory of top-down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processing. The vertical lines are identical in actual length, but the line with outward fins appears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longer than the line with inward fins.</a:t>
            </a:r>
            <a:endParaRPr lang="en-US" sz="1125" dirty="0"/>
          </a:p>
        </p:txBody>
      </p:sp>
      <p:sp>
        <p:nvSpPr>
          <p:cNvPr id="15" name="Text 8"/>
          <p:cNvSpPr/>
          <p:nvPr/>
        </p:nvSpPr>
        <p:spPr>
          <a:xfrm>
            <a:off x="771525" y="2819400"/>
            <a:ext cx="7784753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Gregory explains this illusion by arguing that the lines should not be seen as two-dimensional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dimensions, but interpreted as part of a familiar three-dimensional scene. The outward fins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mimic the far corner of a room (such as the intersection of two walls with the ceiling), while the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inward fins resemble the near corner of a building (such as the outer edge of a building).</a:t>
            </a:r>
            <a:endParaRPr lang="en-US" sz="1125" dirty="0"/>
          </a:p>
        </p:txBody>
      </p:sp>
      <p:sp>
        <p:nvSpPr>
          <p:cNvPr id="16" name="Text 9"/>
          <p:cNvSpPr/>
          <p:nvPr/>
        </p:nvSpPr>
        <p:spPr>
          <a:xfrm>
            <a:off x="714375" y="4124325"/>
            <a:ext cx="7847558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brain assumes that one “corner” is further away than the other. Although both project the same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image size onto the retina, the size constancy mechanism intervenes automatically. As a result, the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brain infers that the “distant” corner must be physically larger in the real world to maintain the same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size on the retina, and so it perceptually enlarges it.</a:t>
            </a:r>
            <a:endParaRPr lang="en-US" sz="1050" dirty="0"/>
          </a:p>
        </p:txBody>
      </p:sp>
      <p:sp>
        <p:nvSpPr>
          <p:cNvPr id="17" name="Text 10"/>
          <p:cNvSpPr/>
          <p:nvPr/>
        </p:nvSpPr>
        <p:spPr>
          <a:xfrm>
            <a:off x="771525" y="5257800"/>
            <a:ext cx="7784753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misapplication of the three-dimensional interpretation rule to a two-dimensional shape reveals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constructive nature of perception. The brain does not passively record reality; it applies rules and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assumptions acquired from architectural experience to construct a “logical” interpretation of visual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inputs.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10163175" y="3114675"/>
            <a:ext cx="1728788" cy="2744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Architectural interpretation</a:t>
            </a:r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(inner corner)</a:t>
            </a:r>
            <a:endParaRPr lang="en-US" sz="900" dirty="0"/>
          </a:p>
        </p:txBody>
      </p:sp>
      <p:sp>
        <p:nvSpPr>
          <p:cNvPr id="19" name="Text 12"/>
          <p:cNvSpPr/>
          <p:nvPr/>
        </p:nvSpPr>
        <p:spPr>
          <a:xfrm>
            <a:off x="10163175" y="5229225"/>
            <a:ext cx="1686818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Architectural interpretation</a:t>
            </a:r>
            <a:pPr algn="ctr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(outer corner)</a:t>
            </a:r>
            <a:endParaRPr lang="en-US" sz="825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161" y="1714500"/>
            <a:ext cx="2901553" cy="21807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2871" y="1714500"/>
            <a:ext cx="3096667" cy="21807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067" y="1728192"/>
            <a:ext cx="2755255" cy="217393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-4969728" y="285750"/>
            <a:ext cx="23042880" cy="47610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749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Critique of Gregory's Theory (Distinction Level)</a:t>
            </a:r>
            <a:endParaRPr lang="en-US" sz="3150" dirty="0"/>
          </a:p>
        </p:txBody>
      </p:sp>
      <p:sp>
        <p:nvSpPr>
          <p:cNvPr id="7" name="Text 1"/>
          <p:cNvSpPr/>
          <p:nvPr/>
        </p:nvSpPr>
        <p:spPr>
          <a:xfrm>
            <a:off x="-305812" y="1257300"/>
            <a:ext cx="5280660" cy="23797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Do Errors Appear?</a:t>
            </a:r>
            <a:endParaRPr lang="en-US" sz="1575" dirty="0"/>
          </a:p>
        </p:txBody>
      </p:sp>
      <p:sp>
        <p:nvSpPr>
          <p:cNvPr id="8" name="Text 2"/>
          <p:cNvSpPr/>
          <p:nvPr/>
        </p:nvSpPr>
        <p:spPr>
          <a:xfrm>
            <a:off x="5038725" y="1171575"/>
            <a:ext cx="2378273" cy="40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91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Balanced Evaluation:</a:t>
            </a:r>
            <a:pPr algn="ctr" indent="0" marL="0">
              <a:lnSpc>
                <a:spcPts val="1591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91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Acquired Automaticity</a:t>
            </a:r>
            <a:endParaRPr lang="en-US" sz="1575" dirty="0"/>
          </a:p>
        </p:txBody>
      </p:sp>
      <p:sp>
        <p:nvSpPr>
          <p:cNvPr id="9" name="Text 3"/>
          <p:cNvSpPr/>
          <p:nvPr/>
        </p:nvSpPr>
        <p:spPr>
          <a:xfrm>
            <a:off x="8820150" y="1171575"/>
            <a:ext cx="2577405" cy="4039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91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Core Challenge and</a:t>
            </a:r>
            <a:pPr algn="ctr" indent="0" marL="0">
              <a:lnSpc>
                <a:spcPts val="1591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91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Counter-Argument</a:t>
            </a:r>
            <a:endParaRPr lang="en-US" sz="1575" dirty="0"/>
          </a:p>
        </p:txBody>
      </p:sp>
      <p:sp>
        <p:nvSpPr>
          <p:cNvPr id="10" name="Text 4"/>
          <p:cNvSpPr/>
          <p:nvPr/>
        </p:nvSpPr>
        <p:spPr>
          <a:xfrm>
            <a:off x="1323975" y="6153150"/>
            <a:ext cx="10435530" cy="356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Discussion: Could the speed of perception be evidence for the strength of Gregory's theory rather than its weakness?</a:t>
            </a:r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could evolution improve hypothesis-testing mechanisms to become so rapid that they appear 'direct'?</a:t>
            </a:r>
            <a:endParaRPr lang="en-US" sz="1275" dirty="0"/>
          </a:p>
        </p:txBody>
      </p:sp>
      <p:sp>
        <p:nvSpPr>
          <p:cNvPr id="11" name="Text 5"/>
          <p:cNvSpPr/>
          <p:nvPr/>
        </p:nvSpPr>
        <p:spPr>
          <a:xfrm>
            <a:off x="962025" y="4076700"/>
            <a:ext cx="3415605" cy="10894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Perceptual illusions and errors become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noticeable when sensory data is too ambiguous,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challenging established patterns, automatic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mechanisms fail, and the hypothetical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constructive nature of perception is revealed.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The theory is powerful in explaining illusions,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but requires an understanding of the process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transition to automaticity.</a:t>
            </a:r>
            <a:endParaRPr lang="en-US" sz="975" dirty="0"/>
          </a:p>
        </p:txBody>
      </p:sp>
      <p:sp>
        <p:nvSpPr>
          <p:cNvPr id="12" name="Text 6"/>
          <p:cNvSpPr/>
          <p:nvPr/>
        </p:nvSpPr>
        <p:spPr>
          <a:xfrm>
            <a:off x="4371975" y="4076700"/>
            <a:ext cx="3939480" cy="9429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Defence: Hypothesis testing becomes automatic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rapid with experience (like riding a bicycle).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Hypotheses are established perceptual patterns,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not new guesses each time.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Errors appear only in ambiguous or unusual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situations.</a:t>
            </a:r>
            <a:endParaRPr lang="en-US" sz="1125" dirty="0"/>
          </a:p>
        </p:txBody>
      </p:sp>
      <p:sp>
        <p:nvSpPr>
          <p:cNvPr id="13" name="Text 7"/>
          <p:cNvSpPr/>
          <p:nvPr/>
        </p:nvSpPr>
        <p:spPr>
          <a:xfrm>
            <a:off x="8391525" y="4076700"/>
            <a:ext cx="3918496" cy="12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Primary Critique: The theory explains visual illusions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but struggles to account for the rapid and accurate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in everyday situations. If perception is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hypothesis testing, why is it not a slow series of guesses?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Counter-Argument: The speed of perceptual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processing (fractions of a second) and effective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automaticity challenge the idea of consciously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formulating and testing a hypothesis for every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perception.</a:t>
            </a:r>
            <a:endParaRPr lang="en-US" sz="975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82573" y="2736205"/>
            <a:ext cx="1194792" cy="2064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7475" y="2455069"/>
            <a:ext cx="2023765" cy="23453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3898" y="5959525"/>
            <a:ext cx="329059" cy="349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3898" y="5129659"/>
            <a:ext cx="329059" cy="3565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1694" y="4306788"/>
            <a:ext cx="341263" cy="3565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91694" y="3572917"/>
            <a:ext cx="341263" cy="3565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79490" y="2825353"/>
            <a:ext cx="365671" cy="356592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-1460703" y="304800"/>
            <a:ext cx="15026640" cy="3885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060"/>
              </a:lnSpc>
              <a:buNone/>
            </a:pPr>
            <a:r>
              <a:rPr lang="en-US" sz="25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Gibson's Ecological Theory (Session 6)</a:t>
            </a:r>
            <a:endParaRPr lang="en-US" sz="2550" dirty="0"/>
          </a:p>
        </p:txBody>
      </p:sp>
      <p:sp>
        <p:nvSpPr>
          <p:cNvPr id="11" name="Text 1"/>
          <p:cNvSpPr/>
          <p:nvPr/>
        </p:nvSpPr>
        <p:spPr>
          <a:xfrm>
            <a:off x="-3186112" y="866775"/>
            <a:ext cx="18859500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13"/>
              </a:lnSpc>
              <a:buNone/>
            </a:pPr>
            <a:r>
              <a:rPr lang="en-US" sz="18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Direct Perception: The Environment as a Rich Source of Information</a:t>
            </a:r>
            <a:endParaRPr lang="en-US" sz="1875" dirty="0"/>
          </a:p>
        </p:txBody>
      </p:sp>
      <p:sp>
        <p:nvSpPr>
          <p:cNvPr id="12" name="Text 2"/>
          <p:cNvSpPr/>
          <p:nvPr/>
        </p:nvSpPr>
        <p:spPr>
          <a:xfrm>
            <a:off x="1447800" y="2457450"/>
            <a:ext cx="8161020" cy="26000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Principles of Gibson's Theory</a:t>
            </a:r>
            <a:endParaRPr lang="en-US" sz="1575" dirty="0"/>
          </a:p>
        </p:txBody>
      </p:sp>
      <p:sp>
        <p:nvSpPr>
          <p:cNvPr id="13" name="Text 3"/>
          <p:cNvSpPr/>
          <p:nvPr/>
        </p:nvSpPr>
        <p:spPr>
          <a:xfrm>
            <a:off x="2486025" y="1323975"/>
            <a:ext cx="477774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8F8F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Theory Introduction</a:t>
            </a:r>
            <a:endParaRPr lang="en-US" sz="1650" dirty="0"/>
          </a:p>
        </p:txBody>
      </p:sp>
      <p:sp>
        <p:nvSpPr>
          <p:cNvPr id="14" name="Text 4"/>
          <p:cNvSpPr/>
          <p:nvPr/>
        </p:nvSpPr>
        <p:spPr>
          <a:xfrm>
            <a:off x="466725" y="1628775"/>
            <a:ext cx="4201418" cy="8536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Gibson's theory challenges the assumption that sensory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is impoverished or ambiguous. It proposes that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environment is rich with information that can be directly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picked up without the need for complex cognitive processing.</a:t>
            </a:r>
            <a:endParaRPr lang="en-US" sz="1200" dirty="0"/>
          </a:p>
        </p:txBody>
      </p:sp>
      <p:sp>
        <p:nvSpPr>
          <p:cNvPr id="15" name="Text 5"/>
          <p:cNvSpPr/>
          <p:nvPr/>
        </p:nvSpPr>
        <p:spPr>
          <a:xfrm>
            <a:off x="466725" y="2838450"/>
            <a:ext cx="3845123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Direct Perception: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system for picking up information for the environment,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not a process of intelligent guessing. The visual system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75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tuned to detect invariant information in the optic array.</a:t>
            </a:r>
            <a:endParaRPr lang="en-US" sz="1125" dirty="0"/>
          </a:p>
        </p:txBody>
      </p:sp>
      <p:sp>
        <p:nvSpPr>
          <p:cNvPr id="16" name="Text 6"/>
          <p:cNvSpPr/>
          <p:nvPr/>
        </p:nvSpPr>
        <p:spPr>
          <a:xfrm>
            <a:off x="466725" y="3552825"/>
            <a:ext cx="3949898" cy="9066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Rejection of the Computational Model: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brain is attuned to the environment, and perception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a dynamic interaction. There is no need for internal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representations or hypothesis testing.</a:t>
            </a:r>
            <a:endParaRPr lang="en-US" sz="1275" dirty="0"/>
          </a:p>
        </p:txBody>
      </p:sp>
      <p:sp>
        <p:nvSpPr>
          <p:cNvPr id="17" name="Text 7"/>
          <p:cNvSpPr/>
          <p:nvPr/>
        </p:nvSpPr>
        <p:spPr>
          <a:xfrm>
            <a:off x="466725" y="4267200"/>
            <a:ext cx="3949898" cy="8536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Focus on Movement and Interaction: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Movement plays a crucial role in perception. As we move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through the environment, the optic array changes,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providing rich information about the layout of the world.</a:t>
            </a:r>
            <a:endParaRPr lang="en-US" sz="1200" dirty="0"/>
          </a:p>
        </p:txBody>
      </p:sp>
      <p:sp>
        <p:nvSpPr>
          <p:cNvPr id="18" name="Text 8"/>
          <p:cNvSpPr/>
          <p:nvPr/>
        </p:nvSpPr>
        <p:spPr>
          <a:xfrm>
            <a:off x="466725" y="5162550"/>
            <a:ext cx="3949898" cy="113332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Critique of Traditional Theories: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Gibson criticises “theories of sensory poverty” and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proposes that the environment is rich with information.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visual system has evolved to directly extract this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information.</a:t>
            </a:r>
            <a:endParaRPr lang="en-US" sz="1275" dirty="0"/>
          </a:p>
        </p:txBody>
      </p:sp>
      <p:sp>
        <p:nvSpPr>
          <p:cNvPr id="19" name="Text 9"/>
          <p:cNvSpPr/>
          <p:nvPr/>
        </p:nvSpPr>
        <p:spPr>
          <a:xfrm>
            <a:off x="466725" y="6048375"/>
            <a:ext cx="3949898" cy="9066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Evolutionary Basis: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systems evolved to be attuned to the natural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environment. Perception is not a luxury but a biological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85"/>
              </a:lnSpc>
              <a:buNone/>
            </a:pPr>
            <a:r>
              <a:rPr lang="en-US" sz="12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necessity for survival and action.</a:t>
            </a:r>
            <a:endParaRPr lang="en-US" sz="1275" dirty="0"/>
          </a:p>
        </p:txBody>
      </p:sp>
      <p:sp>
        <p:nvSpPr>
          <p:cNvPr id="20" name="Text 10"/>
          <p:cNvSpPr/>
          <p:nvPr/>
        </p:nvSpPr>
        <p:spPr>
          <a:xfrm>
            <a:off x="8763000" y="2038350"/>
            <a:ext cx="1665833" cy="3961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Constructivist</a:t>
            </a:r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Theories (Black Box)</a:t>
            </a:r>
            <a:endParaRPr lang="en-US" sz="1200" dirty="0"/>
          </a:p>
        </p:txBody>
      </p:sp>
      <p:sp>
        <p:nvSpPr>
          <p:cNvPr id="21" name="Text 11"/>
          <p:cNvSpPr/>
          <p:nvPr/>
        </p:nvSpPr>
        <p:spPr>
          <a:xfrm>
            <a:off x="10629900" y="2038350"/>
            <a:ext cx="1267718" cy="792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Direct Perception</a:t>
            </a:r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(direct capture of</a:t>
            </a:r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from</a:t>
            </a:r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environment)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5655" y="3703290"/>
            <a:ext cx="2072580" cy="13029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890" y="3387775"/>
            <a:ext cx="1926282" cy="16183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7467" y="1755577"/>
            <a:ext cx="2413992" cy="1289298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-1557337" y="266700"/>
            <a:ext cx="16021050" cy="30390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92"/>
              </a:lnSpc>
              <a:buNone/>
            </a:pPr>
            <a:r>
              <a:rPr lang="en-US" sz="2175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Slide 28: The Optic Array and Visual Invariants</a:t>
            </a:r>
            <a:endParaRPr lang="en-US" sz="2175" dirty="0"/>
          </a:p>
        </p:txBody>
      </p:sp>
      <p:sp>
        <p:nvSpPr>
          <p:cNvPr id="7" name="Text 1"/>
          <p:cNvSpPr/>
          <p:nvPr/>
        </p:nvSpPr>
        <p:spPr>
          <a:xfrm>
            <a:off x="122843" y="771525"/>
            <a:ext cx="12618720" cy="30673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15"/>
              </a:lnSpc>
              <a:buNone/>
            </a:pPr>
            <a:r>
              <a:rPr lang="en-US" sz="1725" b="1" dirty="0">
                <a:solidFill>
                  <a:srgbClr val="F8F8F8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Direct Sources of Information in the Environment</a:t>
            </a:r>
            <a:endParaRPr lang="en-US" sz="1725" dirty="0"/>
          </a:p>
        </p:txBody>
      </p:sp>
      <p:sp>
        <p:nvSpPr>
          <p:cNvPr id="8" name="Text 2"/>
          <p:cNvSpPr/>
          <p:nvPr/>
        </p:nvSpPr>
        <p:spPr>
          <a:xfrm>
            <a:off x="352425" y="1323975"/>
            <a:ext cx="3687961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Optic Array (Optic Array):</a:t>
            </a:r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Organised Pattern of Light</a:t>
            </a:r>
            <a:endParaRPr lang="en-US" sz="1500" dirty="0"/>
          </a:p>
        </p:txBody>
      </p:sp>
      <p:sp>
        <p:nvSpPr>
          <p:cNvPr id="9" name="Text 3"/>
          <p:cNvSpPr/>
          <p:nvPr/>
        </p:nvSpPr>
        <p:spPr>
          <a:xfrm>
            <a:off x="2701290" y="1323975"/>
            <a:ext cx="7166610" cy="23529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Invariants in the Optic Array</a:t>
            </a:r>
            <a:endParaRPr lang="en-US" sz="1425" dirty="0"/>
          </a:p>
        </p:txBody>
      </p:sp>
      <p:sp>
        <p:nvSpPr>
          <p:cNvPr id="10" name="Text 4"/>
          <p:cNvSpPr/>
          <p:nvPr/>
        </p:nvSpPr>
        <p:spPr>
          <a:xfrm>
            <a:off x="6324600" y="5715000"/>
            <a:ext cx="6370290" cy="16281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283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</a:t>
            </a:r>
            <a:endParaRPr lang="en-US" sz="1425" dirty="0"/>
          </a:p>
        </p:txBody>
      </p:sp>
      <p:sp>
        <p:nvSpPr>
          <p:cNvPr id="11" name="Text 5"/>
          <p:cNvSpPr/>
          <p:nvPr/>
        </p:nvSpPr>
        <p:spPr>
          <a:xfrm>
            <a:off x="4067175" y="1733550"/>
            <a:ext cx="64008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Texture Gradient (Texture Gradient)</a:t>
            </a:r>
            <a:endParaRPr lang="en-US" sz="1200" dirty="0"/>
          </a:p>
        </p:txBody>
      </p:sp>
      <p:sp>
        <p:nvSpPr>
          <p:cNvPr id="12" name="Text 6"/>
          <p:cNvSpPr/>
          <p:nvPr/>
        </p:nvSpPr>
        <p:spPr>
          <a:xfrm>
            <a:off x="4067175" y="3429000"/>
            <a:ext cx="446913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buNone/>
            </a:pPr>
            <a:r>
              <a:rPr lang="en-US" sz="12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Optic Flow (Optic Flow)</a:t>
            </a:r>
            <a:endParaRPr lang="en-US" sz="1275" dirty="0"/>
          </a:p>
        </p:txBody>
      </p:sp>
      <p:sp>
        <p:nvSpPr>
          <p:cNvPr id="13" name="Text 7"/>
          <p:cNvSpPr/>
          <p:nvPr/>
        </p:nvSpPr>
        <p:spPr>
          <a:xfrm>
            <a:off x="352425" y="2038350"/>
            <a:ext cx="3268861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optic array is not merely a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random collection of light rays, but a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rich and organised informational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structure. This predicts movement, and there are 'invariants'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that remain constant as the observer moves.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example, the optic array's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structure changes as one moves,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but the 'invariants' remain.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These invariants, or 'affordances',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900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 the 'givens' of the environment.</a:t>
            </a:r>
            <a:endParaRPr lang="en-US" sz="750" dirty="0"/>
          </a:p>
        </p:txBody>
      </p:sp>
      <p:sp>
        <p:nvSpPr>
          <p:cNvPr id="14" name="Text 8"/>
          <p:cNvSpPr/>
          <p:nvPr/>
        </p:nvSpPr>
        <p:spPr>
          <a:xfrm>
            <a:off x="4067175" y="2009775"/>
            <a:ext cx="6076950" cy="91454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Using the example of a paved road: nearby stones appear large and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clear, while they become smaller, denser, and less distinct as they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recede. This gradient is a stable and direct feature in the optic array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that automatically specifies distance and depth, without the need for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'inference'.</a:t>
            </a:r>
            <a:endParaRPr lang="en-US" sz="1200" dirty="0"/>
          </a:p>
        </p:txBody>
      </p:sp>
      <p:sp>
        <p:nvSpPr>
          <p:cNvPr id="15" name="Text 9"/>
          <p:cNvSpPr/>
          <p:nvPr/>
        </p:nvSpPr>
        <p:spPr>
          <a:xfrm>
            <a:off x="4067175" y="3686175"/>
            <a:ext cx="3750915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moving forward, the optic array appears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flow around us in a regular pattern. The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focus of expansion (the point we are heading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towards) remains relatively stable, while other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elements move away from this central point.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speed and direction of this directly informs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us of our speed and direction of movement,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concept crucial for safe navigation.</a:t>
            </a:r>
            <a:endParaRPr lang="en-US" sz="1125" dirty="0"/>
          </a:p>
        </p:txBody>
      </p:sp>
      <p:sp>
        <p:nvSpPr>
          <p:cNvPr id="16" name="Text 10"/>
          <p:cNvSpPr/>
          <p:nvPr/>
        </p:nvSpPr>
        <p:spPr>
          <a:xfrm>
            <a:off x="6324600" y="6057900"/>
            <a:ext cx="6370290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the concepts of optic flow and texture gradient explain our ability to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drive safely or play sport without the need for complex conscious calculations?</a:t>
            </a:r>
            <a:endParaRPr lang="en-US" sz="1125" dirty="0"/>
          </a:p>
        </p:txBody>
      </p:sp>
      <p:sp>
        <p:nvSpPr>
          <p:cNvPr id="17" name="Text 11"/>
          <p:cNvSpPr/>
          <p:nvPr/>
        </p:nvSpPr>
        <p:spPr>
          <a:xfrm>
            <a:off x="352425" y="5715000"/>
            <a:ext cx="6244530" cy="5869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Theoretical Significance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This supports Gibson's idea that the environment is "rich with information"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 that perception is a direct process of picking up information, in contrast to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constructivist theories that emphasise the role of experience and inference.</a:t>
            </a:r>
            <a:endParaRPr lang="en-US" sz="1050" dirty="0"/>
          </a:p>
        </p:txBody>
      </p:sp>
      <p:sp>
        <p:nvSpPr>
          <p:cNvPr id="18" name="Text 12"/>
          <p:cNvSpPr/>
          <p:nvPr/>
        </p:nvSpPr>
        <p:spPr>
          <a:xfrm>
            <a:off x="6324600" y="2867025"/>
            <a:ext cx="3436590" cy="13028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Think of the optic array's</a:t>
            </a:r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structure as a 'flow' of light.</a:t>
            </a:r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 the observer moves, the</a:t>
            </a:r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invariants in the optic array</a:t>
            </a:r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remain the same, providing</a:t>
            </a:r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constant information.</a:t>
            </a:r>
            <a:endParaRPr lang="en-US" sz="1425" dirty="0"/>
          </a:p>
        </p:txBody>
      </p:sp>
      <p:sp>
        <p:nvSpPr>
          <p:cNvPr id="19" name="Text 13"/>
          <p:cNvSpPr/>
          <p:nvPr/>
        </p:nvSpPr>
        <p:spPr>
          <a:xfrm>
            <a:off x="6324600" y="5715000"/>
            <a:ext cx="5563493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'invariants' of the optic array</a:t>
            </a:r>
            <a:pPr algn="r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275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are the 'givens' of the environment.</a:t>
            </a:r>
            <a:endParaRPr lang="en-US" sz="1275" dirty="0"/>
          </a:p>
        </p:txBody>
      </p:sp>
      <p:sp>
        <p:nvSpPr>
          <p:cNvPr id="20" name="Text 14"/>
          <p:cNvSpPr/>
          <p:nvPr/>
        </p:nvSpPr>
        <p:spPr>
          <a:xfrm>
            <a:off x="7781925" y="5019675"/>
            <a:ext cx="2315468" cy="3455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Person driving on a straight road – blue</a:t>
            </a:r>
            <a:pPr algn="ctr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arrows indicating direction of optic flow</a:t>
            </a:r>
            <a:pPr algn="ctr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the focus of expansion</a:t>
            </a:r>
            <a:endParaRPr lang="en-US" sz="825" dirty="0"/>
          </a:p>
        </p:txBody>
      </p:sp>
      <p:sp>
        <p:nvSpPr>
          <p:cNvPr id="21" name="Text 15"/>
          <p:cNvSpPr/>
          <p:nvPr/>
        </p:nvSpPr>
        <p:spPr>
          <a:xfrm>
            <a:off x="9610725" y="5019675"/>
            <a:ext cx="2504033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Person walking – coloured lines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representing surrounding optic flow</a:t>
            </a:r>
            <a:endParaRPr lang="en-US" sz="975" dirty="0"/>
          </a:p>
        </p:txBody>
      </p:sp>
      <p:sp>
        <p:nvSpPr>
          <p:cNvPr id="22" name="Text 16"/>
          <p:cNvSpPr/>
          <p:nvPr/>
        </p:nvSpPr>
        <p:spPr>
          <a:xfrm>
            <a:off x="9610725" y="3067050"/>
            <a:ext cx="2650778" cy="23038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Paved road extending to the horizon – stones</a:t>
            </a:r>
            <a:pPr algn="ctr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shrink and become denser with distance</a:t>
            </a:r>
            <a:endParaRPr lang="en-US" sz="825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0298" y="3435846"/>
            <a:ext cx="2791867" cy="18996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8996" y="2729359"/>
            <a:ext cx="426690" cy="3771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9867" y="2345382"/>
            <a:ext cx="280392" cy="3290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8996" y="2057400"/>
            <a:ext cx="414486" cy="1919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996" y="1714500"/>
            <a:ext cx="426690" cy="2262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8996" y="1193155"/>
            <a:ext cx="426690" cy="3839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7663" y="651421"/>
            <a:ext cx="341263" cy="4731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409575" y="142875"/>
            <a:ext cx="9509760" cy="3353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640"/>
              </a:lnSpc>
              <a:buNone/>
            </a:pPr>
            <a:r>
              <a:rPr lang="en-US" sz="2400" b="1" dirty="0">
                <a:solidFill>
                  <a:srgbClr val="1C3F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Concept of Affordances</a:t>
            </a:r>
            <a:endParaRPr lang="en-US" sz="2400" dirty="0"/>
          </a:p>
        </p:txBody>
      </p:sp>
      <p:sp>
        <p:nvSpPr>
          <p:cNvPr id="11" name="Text 1"/>
          <p:cNvSpPr/>
          <p:nvPr/>
        </p:nvSpPr>
        <p:spPr>
          <a:xfrm>
            <a:off x="409575" y="666750"/>
            <a:ext cx="8149590" cy="28485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42"/>
              </a:lnSpc>
              <a:buNone/>
            </a:pPr>
            <a:r>
              <a:rPr lang="en-US" sz="17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Perceiving What Objects Are For</a:t>
            </a:r>
            <a:endParaRPr lang="en-US" sz="1725" dirty="0"/>
          </a:p>
        </p:txBody>
      </p:sp>
      <p:sp>
        <p:nvSpPr>
          <p:cNvPr id="12" name="Text 2"/>
          <p:cNvSpPr/>
          <p:nvPr/>
        </p:nvSpPr>
        <p:spPr>
          <a:xfrm>
            <a:off x="5838825" y="295275"/>
            <a:ext cx="651510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Vivid Examples of Affordances:</a:t>
            </a:r>
            <a:endParaRPr lang="en-US" sz="1425" dirty="0"/>
          </a:p>
        </p:txBody>
      </p:sp>
      <p:sp>
        <p:nvSpPr>
          <p:cNvPr id="13" name="Text 3"/>
          <p:cNvSpPr/>
          <p:nvPr/>
        </p:nvSpPr>
        <p:spPr>
          <a:xfrm>
            <a:off x="466725" y="1285875"/>
            <a:ext cx="5646420" cy="2533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Definition of Affordances:</a:t>
            </a:r>
            <a:endParaRPr lang="en-US" sz="1425" dirty="0"/>
          </a:p>
        </p:txBody>
      </p:sp>
      <p:sp>
        <p:nvSpPr>
          <p:cNvPr id="14" name="Text 4"/>
          <p:cNvSpPr/>
          <p:nvPr/>
        </p:nvSpPr>
        <p:spPr>
          <a:xfrm>
            <a:off x="466725" y="5486400"/>
            <a:ext cx="4994910" cy="2533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Applications:</a:t>
            </a:r>
            <a:endParaRPr lang="en-US" sz="1425" dirty="0"/>
          </a:p>
        </p:txBody>
      </p:sp>
      <p:sp>
        <p:nvSpPr>
          <p:cNvPr id="15" name="Text 5"/>
          <p:cNvSpPr/>
          <p:nvPr/>
        </p:nvSpPr>
        <p:spPr>
          <a:xfrm>
            <a:off x="5105400" y="3524250"/>
            <a:ext cx="8035290" cy="2533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95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Relational Nature of Affordances:</a:t>
            </a:r>
            <a:endParaRPr lang="en-US" sz="1425" dirty="0"/>
          </a:p>
        </p:txBody>
      </p:sp>
      <p:sp>
        <p:nvSpPr>
          <p:cNvPr id="16" name="Text 6"/>
          <p:cNvSpPr/>
          <p:nvPr/>
        </p:nvSpPr>
        <p:spPr>
          <a:xfrm>
            <a:off x="9734550" y="5486400"/>
            <a:ext cx="452628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Analytical Conclusion:</a:t>
            </a:r>
            <a:endParaRPr lang="en-US" sz="1350" dirty="0"/>
          </a:p>
        </p:txBody>
      </p:sp>
      <p:sp>
        <p:nvSpPr>
          <p:cNvPr id="17" name="Text 7"/>
          <p:cNvSpPr/>
          <p:nvPr/>
        </p:nvSpPr>
        <p:spPr>
          <a:xfrm>
            <a:off x="466725" y="3657600"/>
            <a:ext cx="2400300" cy="2800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205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Idea:</a:t>
            </a:r>
            <a:endParaRPr lang="en-US" sz="1575" dirty="0"/>
          </a:p>
        </p:txBody>
      </p:sp>
      <p:sp>
        <p:nvSpPr>
          <p:cNvPr id="18" name="Text 8"/>
          <p:cNvSpPr/>
          <p:nvPr/>
        </p:nvSpPr>
        <p:spPr>
          <a:xfrm>
            <a:off x="466725" y="1647825"/>
            <a:ext cx="4777680" cy="136058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Perhaps Gibson's most revolutionary concept is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Affordances. An affordance is what the environment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“offers” or “provides” to the organism. We do not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merely perceive the physical properties of an object,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such as its shape, color, or size, but we directly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perceive its potential uses and possible interactions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relative to our own capabilities.</a:t>
            </a:r>
            <a:endParaRPr lang="en-US" sz="1275" dirty="0"/>
          </a:p>
        </p:txBody>
      </p:sp>
      <p:sp>
        <p:nvSpPr>
          <p:cNvPr id="19" name="Text 9"/>
          <p:cNvSpPr/>
          <p:nvPr/>
        </p:nvSpPr>
        <p:spPr>
          <a:xfrm>
            <a:off x="6324600" y="666750"/>
            <a:ext cx="6359723" cy="42088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Chair: Affords sitting for an average adult, but may afford climbing for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small child.</a:t>
            </a:r>
            <a:endParaRPr lang="en-US" sz="1275" dirty="0"/>
          </a:p>
        </p:txBody>
      </p:sp>
      <p:sp>
        <p:nvSpPr>
          <p:cNvPr id="20" name="Text 10"/>
          <p:cNvSpPr/>
          <p:nvPr/>
        </p:nvSpPr>
        <p:spPr>
          <a:xfrm>
            <a:off x="6324600" y="1171575"/>
            <a:ext cx="6338888" cy="42088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Staircase: Affords ascending for a person who can walk, but affords a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barrier for a wheelchair user.</a:t>
            </a:r>
            <a:endParaRPr lang="en-US" sz="1275" dirty="0"/>
          </a:p>
        </p:txBody>
      </p:sp>
      <p:sp>
        <p:nvSpPr>
          <p:cNvPr id="21" name="Text 11"/>
          <p:cNvSpPr/>
          <p:nvPr/>
        </p:nvSpPr>
        <p:spPr>
          <a:xfrm>
            <a:off x="6324600" y="1666875"/>
            <a:ext cx="971550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Flat, solid surface: Affords walking and standing.</a:t>
            </a:r>
            <a:endParaRPr lang="en-US" sz="1275" dirty="0"/>
          </a:p>
        </p:txBody>
      </p:sp>
      <p:sp>
        <p:nvSpPr>
          <p:cNvPr id="22" name="Text 12"/>
          <p:cNvSpPr/>
          <p:nvPr/>
        </p:nvSpPr>
        <p:spPr>
          <a:xfrm>
            <a:off x="6324600" y="2057400"/>
            <a:ext cx="835533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Small handle: Affords grasping and turning.</a:t>
            </a:r>
            <a:endParaRPr lang="en-US" sz="1275" dirty="0"/>
          </a:p>
        </p:txBody>
      </p:sp>
      <p:sp>
        <p:nvSpPr>
          <p:cNvPr id="23" name="Text 13"/>
          <p:cNvSpPr/>
          <p:nvPr/>
        </p:nvSpPr>
        <p:spPr>
          <a:xfrm>
            <a:off x="6324600" y="2400300"/>
            <a:ext cx="1301877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Transparent glass: Affords seeing through while preventing passage.</a:t>
            </a:r>
            <a:endParaRPr lang="en-US" sz="1275" dirty="0"/>
          </a:p>
        </p:txBody>
      </p:sp>
      <p:sp>
        <p:nvSpPr>
          <p:cNvPr id="24" name="Text 14"/>
          <p:cNvSpPr/>
          <p:nvPr/>
        </p:nvSpPr>
        <p:spPr>
          <a:xfrm>
            <a:off x="6324600" y="2743200"/>
            <a:ext cx="6265515" cy="356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Raised edge: Affords jumping for an athlete, but poses a danger to a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02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child.</a:t>
            </a:r>
            <a:endParaRPr lang="en-US" sz="1275" dirty="0"/>
          </a:p>
        </p:txBody>
      </p:sp>
      <p:sp>
        <p:nvSpPr>
          <p:cNvPr id="25" name="Text 15"/>
          <p:cNvSpPr/>
          <p:nvPr/>
        </p:nvSpPr>
        <p:spPr>
          <a:xfrm>
            <a:off x="466725" y="4000500"/>
            <a:ext cx="4997648" cy="9718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 Gibson, the meaning of an object is not something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 add through memory or prior experience, but is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 of what we directly perceive from the optic array.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is a powerful idea that directly links perception to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action and interaction.</a:t>
            </a:r>
            <a:endParaRPr lang="en-US" sz="1275" dirty="0"/>
          </a:p>
        </p:txBody>
      </p:sp>
      <p:sp>
        <p:nvSpPr>
          <p:cNvPr id="26" name="Text 16"/>
          <p:cNvSpPr/>
          <p:nvPr/>
        </p:nvSpPr>
        <p:spPr>
          <a:xfrm>
            <a:off x="5105400" y="3838575"/>
            <a:ext cx="4568130" cy="116621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Affordances are not absolute properties of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objects, but are relationships between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environmental properties and the organism's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capabilities. The same object can afford different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things to different organisms, or even to the same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organism in different states.</a:t>
            </a:r>
            <a:endParaRPr lang="en-US" sz="1275" dirty="0"/>
          </a:p>
        </p:txBody>
      </p:sp>
      <p:sp>
        <p:nvSpPr>
          <p:cNvPr id="27" name="Text 17"/>
          <p:cNvSpPr/>
          <p:nvPr/>
        </p:nvSpPr>
        <p:spPr>
          <a:xfrm>
            <a:off x="6096000" y="5810250"/>
            <a:ext cx="6380708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concept of affordances represents a radical shift in understanding the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relationship between perception and action. It suggests that we do not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see the world as a collection of abstract physical properties, but as a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network of opportunities and possibilities for interaction and action.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55" y="4759375"/>
            <a:ext cx="5279082" cy="19475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9192" y="1748730"/>
            <a:ext cx="1072753" cy="10492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6180" y="1323529"/>
            <a:ext cx="3767286" cy="180364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7553" y="1625203"/>
            <a:ext cx="1219200" cy="117946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5034945" y="266700"/>
            <a:ext cx="23362920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10"/>
              </a:lnSpc>
              <a:buNone/>
            </a:pPr>
            <a:r>
              <a:rPr lang="en-US" sz="21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Confronting Theories: Constructivtion Interneation vs. Drilest Polcyption</a:t>
            </a:r>
            <a:endParaRPr lang="en-US" sz="2100" dirty="0"/>
          </a:p>
        </p:txBody>
      </p:sp>
      <p:sp>
        <p:nvSpPr>
          <p:cNvPr id="8" name="Text 1"/>
          <p:cNvSpPr/>
          <p:nvPr/>
        </p:nvSpPr>
        <p:spPr>
          <a:xfrm>
            <a:off x="-2117899" y="809625"/>
            <a:ext cx="1731645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125" b="1" dirty="0">
                <a:solidFill>
                  <a:srgbClr val="E0E0E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Academic Debate Pripération: A smileesory athility for your assessment for debates in the difpletion.</a:t>
            </a:r>
            <a:endParaRPr lang="en-US" sz="1125" dirty="0"/>
          </a:p>
        </p:txBody>
      </p:sp>
      <p:sp>
        <p:nvSpPr>
          <p:cNvPr id="9" name="Text 2"/>
          <p:cNvSpPr/>
          <p:nvPr/>
        </p:nvSpPr>
        <p:spPr>
          <a:xfrm>
            <a:off x="533400" y="1362075"/>
            <a:ext cx="699516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Gregory Saoom - Constructivit School</a:t>
            </a:r>
            <a:endParaRPr lang="en-US" sz="1275" dirty="0"/>
          </a:p>
        </p:txBody>
      </p:sp>
      <p:sp>
        <p:nvSpPr>
          <p:cNvPr id="10" name="Text 3"/>
          <p:cNvSpPr/>
          <p:nvPr/>
        </p:nvSpPr>
        <p:spPr>
          <a:xfrm>
            <a:off x="9001125" y="1362075"/>
            <a:ext cx="6023610" cy="1781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Gigven School - Dirinost School</a:t>
            </a:r>
            <a:endParaRPr lang="en-US" sz="1275" dirty="0"/>
          </a:p>
        </p:txBody>
      </p:sp>
      <p:sp>
        <p:nvSpPr>
          <p:cNvPr id="11" name="Text 4"/>
          <p:cNvSpPr/>
          <p:nvPr/>
        </p:nvSpPr>
        <p:spPr>
          <a:xfrm>
            <a:off x="2847975" y="1905000"/>
            <a:ext cx="2743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Prior Experience</a:t>
            </a:r>
            <a:endParaRPr lang="en-US" sz="1125" dirty="0"/>
          </a:p>
        </p:txBody>
      </p:sp>
      <p:sp>
        <p:nvSpPr>
          <p:cNvPr id="12" name="Text 5"/>
          <p:cNvSpPr/>
          <p:nvPr/>
        </p:nvSpPr>
        <p:spPr>
          <a:xfrm>
            <a:off x="8324850" y="1905000"/>
            <a:ext cx="2823210" cy="1485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Dirercs Information</a:t>
            </a:r>
            <a:endParaRPr lang="en-US" sz="975" dirty="0"/>
          </a:p>
        </p:txBody>
      </p:sp>
      <p:sp>
        <p:nvSpPr>
          <p:cNvPr id="13" name="Text 6"/>
          <p:cNvSpPr/>
          <p:nvPr/>
        </p:nvSpPr>
        <p:spPr>
          <a:xfrm>
            <a:off x="590550" y="2867025"/>
            <a:ext cx="3572768" cy="121369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Position: The illugin results from an incorrect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darrbction of 3D seee constancy. The brasn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interprets fins as architectural crijfers based on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lior exopce en buildings and structures. This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a perfect dixample of how prio knowledge is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positard fromrit construct deception, even if it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seads to ebor in a 2D context.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8763000" y="2867025"/>
            <a:ext cx="3687961" cy="121369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Challenge: Reject any interpretation based prior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of illiteration. You must find an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interpretation that focuses the strinatal itself.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Perhaps the total length of the finness, including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conflicts a conflicting cue is, that affects the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ecyption of the gezeral bid without aiding brind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prior experience.</a:t>
            </a:r>
            <a:endParaRPr lang="en-US" sz="1050" dirty="0"/>
          </a:p>
        </p:txBody>
      </p:sp>
      <p:sp>
        <p:nvSpPr>
          <p:cNvPr id="15" name="Text 8"/>
          <p:cNvSpPr/>
          <p:nvPr/>
        </p:nvSpPr>
        <p:spPr>
          <a:xfrm>
            <a:off x="6096000" y="4857750"/>
            <a:ext cx="6349305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Emporical evidience from troal cusione and connect to the broader theorial framework. •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Anticipate potential objections and prepare your responses, and cotsider the world-un. •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Objective: Develop critical trinking skills and evaluate the strength of competing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frameworks in psychillogy.</a:t>
            </a:r>
            <a:endParaRPr lang="en-US" sz="975" dirty="0"/>
          </a:p>
        </p:txBody>
      </p:sp>
      <p:sp>
        <p:nvSpPr>
          <p:cNvPr id="16" name="Text 9"/>
          <p:cNvSpPr/>
          <p:nvPr/>
        </p:nvSpPr>
        <p:spPr>
          <a:xfrm>
            <a:off x="7058025" y="6019800"/>
            <a:ext cx="5154811" cy="48309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Which team presenss stronger arguments? Debar the ser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Can both interpretations be corrected in different conteret contexts? •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r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can an experiment be designed to definitively resolve the debate? •</a:t>
            </a:r>
            <a:endParaRPr lang="en-US" sz="975" dirty="0"/>
          </a:p>
        </p:txBody>
      </p:sp>
      <p:sp>
        <p:nvSpPr>
          <p:cNvPr id="17" name="Text 10"/>
          <p:cNvSpPr/>
          <p:nvPr/>
        </p:nvSpPr>
        <p:spPr>
          <a:xfrm>
            <a:off x="6859845" y="4610100"/>
            <a:ext cx="5280660" cy="1733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1365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Debting Obsebys Debate Stratityve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4371975" y="3352800"/>
            <a:ext cx="4075658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challenge: How do we interpret the Müller-Lyer</a:t>
            </a:r>
            <a:pPr algn="ctr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illusion? Is it evidence for active construction of</a:t>
            </a:r>
            <a:pPr algn="ctr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active constrror or an yulurat planing of direct</a:t>
            </a:r>
            <a:pPr algn="ctr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68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procesouting of visual mlaplation?</a:t>
            </a:r>
            <a:endParaRPr lang="en-US" sz="975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4188" y="1549896"/>
            <a:ext cx="5327898" cy="386789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6560820" y="304800"/>
            <a:ext cx="26456640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80"/>
              </a:lnSpc>
              <a:buNone/>
            </a:pPr>
            <a:r>
              <a:rPr lang="en-US" sz="2400" b="1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Slide 31: The Organism-Environment Interaction (Ecological Perspective)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-1288256" y="838200"/>
            <a:ext cx="1543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00"/>
              </a:lnSpc>
              <a:buNone/>
            </a:pPr>
            <a:r>
              <a:rPr lang="en-US" sz="1875" dirty="0">
                <a:solidFill>
                  <a:srgbClr val="21212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Relational Nature of Perception in Gibson's Theory</a:t>
            </a:r>
            <a:endParaRPr lang="en-US" sz="1875" dirty="0"/>
          </a:p>
        </p:txBody>
      </p:sp>
      <p:sp>
        <p:nvSpPr>
          <p:cNvPr id="6" name="Text 2"/>
          <p:cNvSpPr/>
          <p:nvPr/>
        </p:nvSpPr>
        <p:spPr>
          <a:xfrm>
            <a:off x="910545" y="1390650"/>
            <a:ext cx="7383780" cy="1845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54"/>
              </a:lnSpc>
              <a:buNone/>
            </a:pPr>
            <a:r>
              <a:rPr lang="en-US" sz="1275" b="1" dirty="0">
                <a:solidFill>
                  <a:srgbClr val="004D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as a Relational Interaction</a:t>
            </a:r>
            <a:endParaRPr lang="en-US" sz="1275" dirty="0"/>
          </a:p>
        </p:txBody>
      </p:sp>
      <p:sp>
        <p:nvSpPr>
          <p:cNvPr id="7" name="Text 3"/>
          <p:cNvSpPr/>
          <p:nvPr/>
        </p:nvSpPr>
        <p:spPr>
          <a:xfrm>
            <a:off x="-274811" y="2628900"/>
            <a:ext cx="9258300" cy="1954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9"/>
              </a:lnSpc>
              <a:buNone/>
            </a:pPr>
            <a:r>
              <a:rPr lang="en-US" sz="1350" b="1" dirty="0">
                <a:solidFill>
                  <a:srgbClr val="004D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Properties of the Ecological Perspective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-17636" y="3867150"/>
            <a:ext cx="8743950" cy="1845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54"/>
              </a:lnSpc>
              <a:buNone/>
            </a:pPr>
            <a:r>
              <a:rPr lang="en-US" sz="1275" b="1" dirty="0">
                <a:solidFill>
                  <a:srgbClr val="004D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Application – The Staircase Example</a:t>
            </a:r>
            <a:endParaRPr lang="en-US" sz="1275" dirty="0"/>
          </a:p>
        </p:txBody>
      </p:sp>
      <p:sp>
        <p:nvSpPr>
          <p:cNvPr id="9" name="Text 5"/>
          <p:cNvSpPr/>
          <p:nvPr/>
        </p:nvSpPr>
        <p:spPr>
          <a:xfrm>
            <a:off x="2615059" y="5381625"/>
            <a:ext cx="4857750" cy="18454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54"/>
              </a:lnSpc>
              <a:buNone/>
            </a:pPr>
            <a:r>
              <a:rPr lang="en-US" sz="1275" b="1" dirty="0">
                <a:solidFill>
                  <a:srgbClr val="004D4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Implications:</a:t>
            </a:r>
            <a:endParaRPr lang="en-US" sz="1275" dirty="0"/>
          </a:p>
        </p:txBody>
      </p:sp>
      <p:sp>
        <p:nvSpPr>
          <p:cNvPr id="10" name="Text 6"/>
          <p:cNvSpPr/>
          <p:nvPr/>
        </p:nvSpPr>
        <p:spPr>
          <a:xfrm>
            <a:off x="6448425" y="5876925"/>
            <a:ext cx="5993011" cy="731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</a:t>
            </a:r>
            <a:pPr indent="0" marL="0">
              <a:lnSpc>
                <a:spcPts val="144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does Gibson's ecological perspective change our understanding of the</a:t>
            </a:r>
            <a:pPr indent="0" marL="0">
              <a:lnSpc>
                <a:spcPts val="144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 of visual disability? Does disability become a property of the individual or</a:t>
            </a:r>
            <a:pPr indent="0" marL="0">
              <a:lnSpc>
                <a:spcPts val="144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of the relationship between the individual and their environment?</a:t>
            </a:r>
            <a:endParaRPr lang="en-US" sz="1125" dirty="0"/>
          </a:p>
        </p:txBody>
      </p:sp>
      <p:sp>
        <p:nvSpPr>
          <p:cNvPr id="11" name="Text 7"/>
          <p:cNvSpPr/>
          <p:nvPr/>
        </p:nvSpPr>
        <p:spPr>
          <a:xfrm>
            <a:off x="590550" y="1647825"/>
            <a:ext cx="5972175" cy="7864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is not merely internal information processing, but a relational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activity involving continuous interaction between the organism and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its environment. This perspective transcends the traditional view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encompass the environmental context.</a:t>
            </a:r>
            <a:endParaRPr lang="en-US" sz="1200" dirty="0"/>
          </a:p>
        </p:txBody>
      </p:sp>
      <p:sp>
        <p:nvSpPr>
          <p:cNvPr id="12" name="Text 8"/>
          <p:cNvSpPr/>
          <p:nvPr/>
        </p:nvSpPr>
        <p:spPr>
          <a:xfrm>
            <a:off x="838200" y="2895600"/>
            <a:ext cx="5710238" cy="7864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as a dynamic system involving multiple levels of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interaction: direct pick-up of visual information, continuous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adaptation to environmental changes through movement, and the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development of new perceptual capabilities.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590550" y="4133850"/>
            <a:ext cx="5972175" cy="9830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Perceiving the affordance of 'ascending' depends on both the physical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properties of the staircase and the person's physical capabilities. A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tall person may see the same staircase as 'easy to climb', while a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small child may see it as 'difficult' or 'impossible', reflecting the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relational nature of affordances.</a:t>
            </a:r>
            <a:endParaRPr lang="en-US" sz="1200" dirty="0"/>
          </a:p>
        </p:txBody>
      </p:sp>
      <p:sp>
        <p:nvSpPr>
          <p:cNvPr id="14" name="Text 10"/>
          <p:cNvSpPr/>
          <p:nvPr/>
        </p:nvSpPr>
        <p:spPr>
          <a:xfrm>
            <a:off x="838200" y="5695950"/>
            <a:ext cx="5710238" cy="7864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ecological perspective redefines perception from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processing to an ecological activity, where the organism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discovers affordances rather than 'calculating' them. This explains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48"/>
              </a:lnSpc>
              <a:buNone/>
            </a:pPr>
            <a:r>
              <a:rPr lang="en-US" sz="1200" dirty="0">
                <a:solidFill>
                  <a:srgbClr val="424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speed and automaticity of perception in most natural situations.</a:t>
            </a:r>
            <a:endParaRPr lang="en-US" sz="12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8086" y="4608463"/>
            <a:ext cx="633859" cy="555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2494" y="3806130"/>
            <a:ext cx="572988" cy="5622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68086" y="3010644"/>
            <a:ext cx="621655" cy="5554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6188" y="3545532"/>
            <a:ext cx="1475184" cy="141267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3773" y="3538686"/>
            <a:ext cx="1304479" cy="1419523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520080" y="123825"/>
            <a:ext cx="1383030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70"/>
              </a:lnSpc>
              <a:buNone/>
            </a:pPr>
            <a:r>
              <a:rPr lang="en-US" sz="2475" b="1" dirty="0">
                <a:solidFill>
                  <a:srgbClr val="00569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Gestalt and Marr's Model (Session 7)</a:t>
            </a:r>
            <a:endParaRPr lang="en-US" sz="2475" dirty="0"/>
          </a:p>
        </p:txBody>
      </p:sp>
      <p:sp>
        <p:nvSpPr>
          <p:cNvPr id="9" name="Text 1"/>
          <p:cNvSpPr/>
          <p:nvPr/>
        </p:nvSpPr>
        <p:spPr>
          <a:xfrm>
            <a:off x="-89059" y="3209925"/>
            <a:ext cx="658368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569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whole ≠ the sum of its parts</a:t>
            </a:r>
            <a:endParaRPr lang="en-US" sz="1350" dirty="0"/>
          </a:p>
        </p:txBody>
      </p:sp>
      <p:sp>
        <p:nvSpPr>
          <p:cNvPr id="10" name="Text 2"/>
          <p:cNvSpPr/>
          <p:nvPr/>
        </p:nvSpPr>
        <p:spPr>
          <a:xfrm>
            <a:off x="7180391" y="3209925"/>
            <a:ext cx="390906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00569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Computational Level</a:t>
            </a:r>
            <a:endParaRPr lang="en-US" sz="1350" dirty="0"/>
          </a:p>
        </p:txBody>
      </p:sp>
      <p:sp>
        <p:nvSpPr>
          <p:cNvPr id="11" name="Text 3"/>
          <p:cNvSpPr/>
          <p:nvPr/>
        </p:nvSpPr>
        <p:spPr>
          <a:xfrm>
            <a:off x="7848600" y="3829050"/>
            <a:ext cx="2504033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00569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Algorithmic and</a:t>
            </a:r>
            <a:pPr algn="ctr" indent="0" marL="0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00569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00569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Representational Level</a:t>
            </a:r>
            <a:endParaRPr lang="en-US" sz="1350" dirty="0"/>
          </a:p>
        </p:txBody>
      </p:sp>
      <p:sp>
        <p:nvSpPr>
          <p:cNvPr id="12" name="Text 4"/>
          <p:cNvSpPr/>
          <p:nvPr/>
        </p:nvSpPr>
        <p:spPr>
          <a:xfrm>
            <a:off x="7943850" y="4648200"/>
            <a:ext cx="2325886" cy="3943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00569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Implementation Level</a:t>
            </a:r>
            <a:pPr algn="ctr" indent="0" marL="0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00569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52"/>
              </a:lnSpc>
              <a:buNone/>
            </a:pPr>
            <a:r>
              <a:rPr lang="en-US" sz="1350" b="1" dirty="0">
                <a:solidFill>
                  <a:srgbClr val="00569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(Hardware)</a:t>
            </a:r>
            <a:endParaRPr lang="en-US" sz="1350" dirty="0"/>
          </a:p>
        </p:txBody>
      </p:sp>
      <p:sp>
        <p:nvSpPr>
          <p:cNvPr id="13" name="Text 5"/>
          <p:cNvSpPr/>
          <p:nvPr/>
        </p:nvSpPr>
        <p:spPr>
          <a:xfrm>
            <a:off x="-5877907" y="533400"/>
            <a:ext cx="2496312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0"/>
              </a:lnSpc>
              <a:buNone/>
            </a:pPr>
            <a:r>
              <a:rPr lang="en-US" sz="1800" dirty="0">
                <a:solidFill>
                  <a:srgbClr val="00569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Two Complementary Approaches to Understanding Perceptual Organisation and Visual Processing</a:t>
            </a:r>
            <a:endParaRPr lang="en-US" sz="1800" dirty="0"/>
          </a:p>
        </p:txBody>
      </p:sp>
      <p:sp>
        <p:nvSpPr>
          <p:cNvPr id="14" name="Text 6"/>
          <p:cNvSpPr/>
          <p:nvPr/>
        </p:nvSpPr>
        <p:spPr>
          <a:xfrm>
            <a:off x="228600" y="6296025"/>
            <a:ext cx="12981533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How can Gestalt principles be explained using Marr's framework? Does the automatic organisation of shapes occur at</a:t>
            </a:r>
            <a:pPr algn="ctr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computational or algorithmic level?</a:t>
            </a:r>
            <a:endParaRPr lang="en-US" sz="1125" dirty="0"/>
          </a:p>
        </p:txBody>
      </p:sp>
      <p:sp>
        <p:nvSpPr>
          <p:cNvPr id="15" name="Text 7"/>
          <p:cNvSpPr/>
          <p:nvPr/>
        </p:nvSpPr>
        <p:spPr>
          <a:xfrm>
            <a:off x="-2321719" y="1085850"/>
            <a:ext cx="11658600" cy="21044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Gestalt Psychology: A Revolution in Understanding Perception</a:t>
            </a:r>
            <a:endParaRPr lang="en-US" sz="1275" dirty="0"/>
          </a:p>
        </p:txBody>
      </p:sp>
      <p:sp>
        <p:nvSpPr>
          <p:cNvPr id="16" name="Text 8"/>
          <p:cNvSpPr/>
          <p:nvPr/>
        </p:nvSpPr>
        <p:spPr>
          <a:xfrm>
            <a:off x="3966180" y="1085850"/>
            <a:ext cx="10751820" cy="21044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Marr's Computational Model: A 21st-Century Perspective</a:t>
            </a:r>
            <a:endParaRPr lang="en-US" sz="1275" dirty="0"/>
          </a:p>
        </p:txBody>
      </p:sp>
      <p:sp>
        <p:nvSpPr>
          <p:cNvPr id="17" name="Text 9"/>
          <p:cNvSpPr/>
          <p:nvPr/>
        </p:nvSpPr>
        <p:spPr>
          <a:xfrm>
            <a:off x="352425" y="5610225"/>
            <a:ext cx="1293971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Integration Between the Two Approaches: Gestalt and Marr, despite representing different eras, are complementary in understanding</a:t>
            </a:r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perception. Gestalt describes ‘what’ we do (automatic organisation), while Marr provides a framework for understanding ‘how’ and ‘why’ we do it.</a:t>
            </a:r>
            <a:endParaRPr lang="en-US" sz="1200" dirty="0"/>
          </a:p>
        </p:txBody>
      </p:sp>
      <p:sp>
        <p:nvSpPr>
          <p:cNvPr id="18" name="Text 10"/>
          <p:cNvSpPr/>
          <p:nvPr/>
        </p:nvSpPr>
        <p:spPr>
          <a:xfrm>
            <a:off x="266700" y="1428750"/>
            <a:ext cx="6464498" cy="12803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German psychologists in the early twentieth century challenged the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prevailing idea that perception is built from individual sensations, founding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their approach on the principle that “the whole is different from the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sum of its parts”. Gestalt psychologists argued that brains are innately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programmed to perceive whole shapes and patterns rather than just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sum of individual components, and that sensory information is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automatically organised rapidly and without conscious awareness.</a:t>
            </a:r>
            <a:endParaRPr lang="en-US" sz="1200" dirty="0"/>
          </a:p>
        </p:txBody>
      </p:sp>
      <p:sp>
        <p:nvSpPr>
          <p:cNvPr id="19" name="Text 11"/>
          <p:cNvSpPr/>
          <p:nvPr/>
        </p:nvSpPr>
        <p:spPr>
          <a:xfrm>
            <a:off x="6324600" y="1428750"/>
            <a:ext cx="6338888" cy="91454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David Marr in the 1980s presented a different way of thinking about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perception, influenced by computer science and artificial intelligence.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Marr argued that understanding complex vision requires analysing it at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three distinct and independent levels, each with its own question about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the system works.</a:t>
            </a:r>
            <a:endParaRPr lang="en-US" sz="12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8173" y="2071092"/>
            <a:ext cx="2096988" cy="174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2055" y="2167086"/>
            <a:ext cx="1536055" cy="15567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6173" y="2098477"/>
            <a:ext cx="2035969" cy="16869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6275" y="2098477"/>
            <a:ext cx="2035969" cy="16869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765" y="2208163"/>
            <a:ext cx="889992" cy="1467594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-3947636" y="400050"/>
            <a:ext cx="22082760" cy="5213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106"/>
              </a:lnSpc>
              <a:buNone/>
            </a:pPr>
            <a:r>
              <a:rPr lang="en-US" sz="3450" b="1" dirty="0">
                <a:solidFill>
                  <a:srgbClr val="1631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Laws of Perceptual Organisation in Gestalt</a:t>
            </a:r>
            <a:endParaRPr lang="en-US" sz="3450" dirty="0"/>
          </a:p>
        </p:txBody>
      </p:sp>
      <p:sp>
        <p:nvSpPr>
          <p:cNvPr id="9" name="Text 1"/>
          <p:cNvSpPr/>
          <p:nvPr/>
        </p:nvSpPr>
        <p:spPr>
          <a:xfrm>
            <a:off x="-2620819" y="1085850"/>
            <a:ext cx="20208240" cy="32682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74"/>
              </a:lnSpc>
              <a:buNone/>
            </a:pPr>
            <a:r>
              <a:rPr lang="en-US" sz="19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Innate Mechanisms for Organising Sensory Data into Meaningful Wholes</a:t>
            </a:r>
            <a:endParaRPr lang="en-US" sz="1950" dirty="0"/>
          </a:p>
        </p:txBody>
      </p:sp>
      <p:sp>
        <p:nvSpPr>
          <p:cNvPr id="10" name="Text 2"/>
          <p:cNvSpPr/>
          <p:nvPr/>
        </p:nvSpPr>
        <p:spPr>
          <a:xfrm>
            <a:off x="714375" y="4019550"/>
            <a:ext cx="1917353" cy="4018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82"/>
              </a:lnSpc>
              <a:buNone/>
            </a:pPr>
            <a:r>
              <a:rPr lang="en-US" sz="1425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Law of Proximity</a:t>
            </a:r>
            <a:pPr algn="ctr" indent="0" marL="0">
              <a:lnSpc>
                <a:spcPts val="1582"/>
              </a:lnSpc>
              <a:buNone/>
            </a:pPr>
            <a:r>
              <a:rPr lang="en-US" sz="1425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82"/>
              </a:lnSpc>
              <a:buNone/>
            </a:pPr>
            <a:r>
              <a:rPr lang="en-US" sz="1425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(Proximity)</a:t>
            </a:r>
            <a:endParaRPr lang="en-US" sz="1425" dirty="0"/>
          </a:p>
        </p:txBody>
      </p:sp>
      <p:sp>
        <p:nvSpPr>
          <p:cNvPr id="11" name="Text 3"/>
          <p:cNvSpPr/>
          <p:nvPr/>
        </p:nvSpPr>
        <p:spPr>
          <a:xfrm>
            <a:off x="3028950" y="4019550"/>
            <a:ext cx="1864965" cy="38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Law of Similarity</a:t>
            </a:r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(Similarity)</a:t>
            </a:r>
            <a:endParaRPr lang="en-US" sz="1350" dirty="0"/>
          </a:p>
        </p:txBody>
      </p:sp>
      <p:sp>
        <p:nvSpPr>
          <p:cNvPr id="12" name="Text 4"/>
          <p:cNvSpPr/>
          <p:nvPr/>
        </p:nvSpPr>
        <p:spPr>
          <a:xfrm>
            <a:off x="5343525" y="4019550"/>
            <a:ext cx="1885950" cy="38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Law of Continuity</a:t>
            </a:r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(Continuity)</a:t>
            </a:r>
            <a:endParaRPr lang="en-US" sz="1350" dirty="0"/>
          </a:p>
        </p:txBody>
      </p:sp>
      <p:sp>
        <p:nvSpPr>
          <p:cNvPr id="13" name="Text 5"/>
          <p:cNvSpPr/>
          <p:nvPr/>
        </p:nvSpPr>
        <p:spPr>
          <a:xfrm>
            <a:off x="7724775" y="4019550"/>
            <a:ext cx="1644848" cy="38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Law of Closure</a:t>
            </a:r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(Closure)</a:t>
            </a:r>
            <a:endParaRPr lang="en-US" sz="1350" dirty="0"/>
          </a:p>
        </p:txBody>
      </p:sp>
      <p:sp>
        <p:nvSpPr>
          <p:cNvPr id="14" name="Text 6"/>
          <p:cNvSpPr/>
          <p:nvPr/>
        </p:nvSpPr>
        <p:spPr>
          <a:xfrm>
            <a:off x="9982200" y="3848100"/>
            <a:ext cx="1728788" cy="5710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Figure-Ground</a:t>
            </a:r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Principle</a:t>
            </a:r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99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(Figure-Ground)</a:t>
            </a:r>
            <a:endParaRPr lang="en-US" sz="1350" dirty="0"/>
          </a:p>
        </p:txBody>
      </p:sp>
      <p:sp>
        <p:nvSpPr>
          <p:cNvPr id="15" name="Text 7"/>
          <p:cNvSpPr/>
          <p:nvPr/>
        </p:nvSpPr>
        <p:spPr>
          <a:xfrm>
            <a:off x="590550" y="6019800"/>
            <a:ext cx="12143333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Significance: These laws support the idea that perception is an active organisational process. They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affirm the fundamental principle of Gestalt psychology: 'The whole is greater than the sum of its parts'.</a:t>
            </a:r>
            <a:endParaRPr lang="en-US" sz="1350" dirty="0"/>
          </a:p>
        </p:txBody>
      </p:sp>
      <p:sp>
        <p:nvSpPr>
          <p:cNvPr id="16" name="Text 8"/>
          <p:cNvSpPr/>
          <p:nvPr/>
        </p:nvSpPr>
        <p:spPr>
          <a:xfrm>
            <a:off x="590550" y="4638675"/>
            <a:ext cx="2200275" cy="10284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Elements that are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close together tend to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 perceived as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belonging to the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same group.</a:t>
            </a:r>
            <a:endParaRPr lang="en-US" sz="1350" dirty="0"/>
          </a:p>
        </p:txBody>
      </p:sp>
      <p:sp>
        <p:nvSpPr>
          <p:cNvPr id="17" name="Text 9"/>
          <p:cNvSpPr/>
          <p:nvPr/>
        </p:nvSpPr>
        <p:spPr>
          <a:xfrm>
            <a:off x="2905125" y="4638675"/>
            <a:ext cx="2189708" cy="61704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Similar elements tend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be grouped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together perceptually.</a:t>
            </a:r>
            <a:endParaRPr lang="en-US" sz="1350" dirty="0"/>
          </a:p>
        </p:txBody>
      </p:sp>
      <p:sp>
        <p:nvSpPr>
          <p:cNvPr id="18" name="Text 10"/>
          <p:cNvSpPr/>
          <p:nvPr/>
        </p:nvSpPr>
        <p:spPr>
          <a:xfrm>
            <a:off x="5162550" y="4638675"/>
            <a:ext cx="2273498" cy="10284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mind prefers to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perceive smooth,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continuous lines rather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 abrupt changes in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direction.</a:t>
            </a:r>
            <a:endParaRPr lang="en-US" sz="1350" dirty="0"/>
          </a:p>
        </p:txBody>
      </p:sp>
      <p:sp>
        <p:nvSpPr>
          <p:cNvPr id="19" name="Text 11"/>
          <p:cNvSpPr/>
          <p:nvPr/>
        </p:nvSpPr>
        <p:spPr>
          <a:xfrm>
            <a:off x="7477125" y="4638675"/>
            <a:ext cx="2231678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mind tends to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complete incomplete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shapes, perceiving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them as whole figures.</a:t>
            </a:r>
            <a:endParaRPr lang="en-US" sz="1350" dirty="0"/>
          </a:p>
        </p:txBody>
      </p:sp>
      <p:sp>
        <p:nvSpPr>
          <p:cNvPr id="20" name="Text 12"/>
          <p:cNvSpPr/>
          <p:nvPr/>
        </p:nvSpPr>
        <p:spPr>
          <a:xfrm>
            <a:off x="9858375" y="4638675"/>
            <a:ext cx="2074515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visual field is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automatically divided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into a salient figure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16161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a background.</a:t>
            </a:r>
            <a:endParaRPr lang="en-US" sz="13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7200" y="5513784"/>
            <a:ext cx="707082" cy="7200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3881586"/>
            <a:ext cx="999679" cy="10560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4753" y="2750046"/>
            <a:ext cx="646063" cy="7131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098" y="5321796"/>
            <a:ext cx="268188" cy="2811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098" y="4073575"/>
            <a:ext cx="268188" cy="2674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098" y="2756892"/>
            <a:ext cx="268188" cy="281136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-1537841" y="238125"/>
            <a:ext cx="15944850" cy="5100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016"/>
              </a:lnSpc>
              <a:buNone/>
            </a:pPr>
            <a:r>
              <a:rPr lang="en-US" sz="33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Marr’s Three Levels of Analysis</a:t>
            </a:r>
            <a:endParaRPr lang="en-US" sz="3375" dirty="0"/>
          </a:p>
        </p:txBody>
      </p:sp>
      <p:sp>
        <p:nvSpPr>
          <p:cNvPr id="10" name="Text 1"/>
          <p:cNvSpPr/>
          <p:nvPr/>
        </p:nvSpPr>
        <p:spPr>
          <a:xfrm>
            <a:off x="-1542604" y="790575"/>
            <a:ext cx="16002000" cy="3548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94"/>
              </a:lnSpc>
              <a:buNone/>
            </a:pPr>
            <a:r>
              <a:rPr lang="en-US" sz="18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Framework for Understanding Complex Perceptual Systems</a:t>
            </a:r>
            <a:endParaRPr lang="en-US" sz="1875" dirty="0"/>
          </a:p>
        </p:txBody>
      </p:sp>
      <p:sp>
        <p:nvSpPr>
          <p:cNvPr id="11" name="Text 2"/>
          <p:cNvSpPr/>
          <p:nvPr/>
        </p:nvSpPr>
        <p:spPr>
          <a:xfrm>
            <a:off x="933450" y="2800350"/>
            <a:ext cx="2839343" cy="129703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Primal Sketch: The first stage, focusing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 detecting changes in light intensity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such as edges, lines, and blobs.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Produces a schematic drawing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highlighting the basic features of the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image without interpreting their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meaning.</a:t>
            </a:r>
            <a:endParaRPr lang="en-US" sz="1050" dirty="0"/>
          </a:p>
        </p:txBody>
      </p:sp>
      <p:sp>
        <p:nvSpPr>
          <p:cNvPr id="12" name="Text 3"/>
          <p:cNvSpPr/>
          <p:nvPr/>
        </p:nvSpPr>
        <p:spPr>
          <a:xfrm>
            <a:off x="933450" y="4067175"/>
            <a:ext cx="2598390" cy="111174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2.5D Sketch: Adds depth and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orientation information for visible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surfaces, but remains tied to the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observer's viewpoint. Includes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about the relative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60"/>
              </a:lnSpc>
              <a:buNone/>
            </a:pPr>
            <a:r>
              <a:rPr lang="en-US" sz="105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distance and inclination of surfaces.</a:t>
            </a:r>
            <a:endParaRPr lang="en-US" sz="1050" dirty="0"/>
          </a:p>
        </p:txBody>
      </p:sp>
      <p:sp>
        <p:nvSpPr>
          <p:cNvPr id="13" name="Text 4"/>
          <p:cNvSpPr/>
          <p:nvPr/>
        </p:nvSpPr>
        <p:spPr>
          <a:xfrm>
            <a:off x="933450" y="5334000"/>
            <a:ext cx="2776538" cy="99268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64"/>
              </a:lnSpc>
              <a:buNone/>
            </a:pPr>
            <a:r>
              <a:rPr lang="en-US" sz="112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3D Model: The final representation,</a:t>
            </a:r>
            <a:pPr indent="0" marL="0">
              <a:lnSpc>
                <a:spcPts val="1564"/>
              </a:lnSpc>
              <a:buNone/>
            </a:pPr>
            <a:r>
              <a:rPr lang="en-US" sz="112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64"/>
              </a:lnSpc>
              <a:buNone/>
            </a:pPr>
            <a:r>
              <a:rPr lang="en-US" sz="112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independent of viewpoint, describing</a:t>
            </a:r>
            <a:pPr indent="0" marL="0">
              <a:lnSpc>
                <a:spcPts val="1564"/>
              </a:lnSpc>
              <a:buNone/>
            </a:pPr>
            <a:r>
              <a:rPr lang="en-US" sz="112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64"/>
              </a:lnSpc>
              <a:buNone/>
            </a:pPr>
            <a:r>
              <a:rPr lang="en-US" sz="112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objects in three-dimensional space in</a:t>
            </a:r>
            <a:pPr indent="0" marL="0">
              <a:lnSpc>
                <a:spcPts val="1564"/>
              </a:lnSpc>
              <a:buNone/>
            </a:pPr>
            <a:r>
              <a:rPr lang="en-US" sz="112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64"/>
              </a:lnSpc>
              <a:buNone/>
            </a:pPr>
            <a:r>
              <a:rPr lang="en-US" sz="112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way that allows recognition from</a:t>
            </a:r>
            <a:pPr indent="0" marL="0">
              <a:lnSpc>
                <a:spcPts val="1564"/>
              </a:lnSpc>
              <a:buNone/>
            </a:pPr>
            <a:r>
              <a:rPr lang="en-US" sz="112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64"/>
              </a:lnSpc>
              <a:buNone/>
            </a:pPr>
            <a:r>
              <a:rPr lang="en-US" sz="112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any angle.</a:t>
            </a:r>
            <a:endParaRPr lang="en-US" sz="1125" dirty="0"/>
          </a:p>
        </p:txBody>
      </p:sp>
      <p:sp>
        <p:nvSpPr>
          <p:cNvPr id="14" name="Text 5"/>
          <p:cNvSpPr/>
          <p:nvPr/>
        </p:nvSpPr>
        <p:spPr>
          <a:xfrm>
            <a:off x="504825" y="2247900"/>
            <a:ext cx="696087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Marr's Model of Vision Stages</a:t>
            </a:r>
            <a:endParaRPr lang="en-US" sz="1575" dirty="0"/>
          </a:p>
        </p:txBody>
      </p:sp>
      <p:sp>
        <p:nvSpPr>
          <p:cNvPr id="15" name="Text 6"/>
          <p:cNvSpPr/>
          <p:nvPr/>
        </p:nvSpPr>
        <p:spPr>
          <a:xfrm>
            <a:off x="8820150" y="2247900"/>
            <a:ext cx="696087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Significance of the Framework</a:t>
            </a:r>
            <a:endParaRPr lang="en-US" sz="1575" dirty="0"/>
          </a:p>
        </p:txBody>
      </p:sp>
      <p:sp>
        <p:nvSpPr>
          <p:cNvPr id="16" name="Text 7"/>
          <p:cNvSpPr/>
          <p:nvPr/>
        </p:nvSpPr>
        <p:spPr>
          <a:xfrm>
            <a:off x="9391650" y="4705350"/>
            <a:ext cx="3886200" cy="24571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935"/>
              </a:lnSpc>
              <a:buNone/>
            </a:pPr>
            <a:r>
              <a:rPr lang="en-US" sz="150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</a:t>
            </a:r>
            <a:endParaRPr lang="en-US" sz="1500" dirty="0"/>
          </a:p>
        </p:txBody>
      </p:sp>
      <p:sp>
        <p:nvSpPr>
          <p:cNvPr id="17" name="Text 8"/>
          <p:cNvSpPr/>
          <p:nvPr/>
        </p:nvSpPr>
        <p:spPr>
          <a:xfrm>
            <a:off x="8820150" y="2800350"/>
            <a:ext cx="3384203" cy="12706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Marr's framework provides a systematic</a:t>
            </a:r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way of understanding complex systems</a:t>
            </a:r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without confusing different levels of</a:t>
            </a:r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analysis, helping researchers avoid the</a:t>
            </a:r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error of explaining phenomena at one</a:t>
            </a:r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68"/>
              </a:lnSpc>
              <a:buNone/>
            </a:pPr>
            <a:r>
              <a:rPr lang="en-US" sz="1200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using concepts from another.</a:t>
            </a:r>
            <a:endParaRPr lang="en-US" sz="1200" dirty="0"/>
          </a:p>
        </p:txBody>
      </p:sp>
      <p:sp>
        <p:nvSpPr>
          <p:cNvPr id="18" name="Text 9"/>
          <p:cNvSpPr/>
          <p:nvPr/>
        </p:nvSpPr>
        <p:spPr>
          <a:xfrm>
            <a:off x="8820150" y="5200650"/>
            <a:ext cx="3447008" cy="9001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72"/>
              </a:lnSpc>
              <a:buNone/>
            </a:pPr>
            <a:r>
              <a:rPr lang="en-US" sz="127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does this framework help avoid</a:t>
            </a:r>
            <a:pPr indent="0" marL="0">
              <a:lnSpc>
                <a:spcPts val="1772"/>
              </a:lnSpc>
              <a:buNone/>
            </a:pPr>
            <a:r>
              <a:rPr lang="en-US" sz="127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72"/>
              </a:lnSpc>
              <a:buNone/>
            </a:pPr>
            <a:r>
              <a:rPr lang="en-US" sz="127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confusing 'how something works' with</a:t>
            </a:r>
            <a:pPr indent="0" marL="0">
              <a:lnSpc>
                <a:spcPts val="1772"/>
              </a:lnSpc>
              <a:buNone/>
            </a:pPr>
            <a:r>
              <a:rPr lang="en-US" sz="127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72"/>
              </a:lnSpc>
              <a:buNone/>
            </a:pPr>
            <a:r>
              <a:rPr lang="en-US" sz="127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'why it exists'? Provide an example from</a:t>
            </a:r>
            <a:pPr indent="0" marL="0">
              <a:lnSpc>
                <a:spcPts val="1772"/>
              </a:lnSpc>
              <a:buNone/>
            </a:pPr>
            <a:r>
              <a:rPr lang="en-US" sz="127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72"/>
              </a:lnSpc>
              <a:buNone/>
            </a:pPr>
            <a:r>
              <a:rPr lang="en-US" sz="1275" dirty="0">
                <a:solidFill>
                  <a:srgbClr val="1A237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outside the domain of vision.</a:t>
            </a:r>
            <a:endParaRPr lang="en-US" sz="1275" dirty="0"/>
          </a:p>
        </p:txBody>
      </p:sp>
      <p:sp>
        <p:nvSpPr>
          <p:cNvPr id="19" name="Text 10"/>
          <p:cNvSpPr/>
          <p:nvPr/>
        </p:nvSpPr>
        <p:spPr>
          <a:xfrm>
            <a:off x="504825" y="1390650"/>
            <a:ext cx="12499628" cy="5560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David Marr (1982) proposed this framework as a means of understanding how biological systems transform sensory</a:t>
            </a:r>
            <a:pPr indent="0" marL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2189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into meaningful perception, by analysing it at three interrelated and distinct levels.</a:t>
            </a:r>
            <a:endParaRPr lang="en-US" sz="1575" dirty="0"/>
          </a:p>
        </p:txBody>
      </p:sp>
      <p:sp>
        <p:nvSpPr>
          <p:cNvPr id="20" name="Text 11"/>
          <p:cNvSpPr/>
          <p:nvPr/>
        </p:nvSpPr>
        <p:spPr>
          <a:xfrm>
            <a:off x="6324600" y="2276475"/>
            <a:ext cx="3474720" cy="1966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4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Computational Level</a:t>
            </a:r>
            <a:endParaRPr lang="en-US" sz="1200" dirty="0"/>
          </a:p>
        </p:txBody>
      </p:sp>
      <p:sp>
        <p:nvSpPr>
          <p:cNvPr id="21" name="Text 12"/>
          <p:cNvSpPr/>
          <p:nvPr/>
        </p:nvSpPr>
        <p:spPr>
          <a:xfrm>
            <a:off x="6096000" y="3752850"/>
            <a:ext cx="2914650" cy="18424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5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Algorithmic Level</a:t>
            </a:r>
            <a:endParaRPr lang="en-US" sz="1125" dirty="0"/>
          </a:p>
        </p:txBody>
      </p:sp>
      <p:sp>
        <p:nvSpPr>
          <p:cNvPr id="22" name="Text 13"/>
          <p:cNvSpPr/>
          <p:nvPr/>
        </p:nvSpPr>
        <p:spPr>
          <a:xfrm>
            <a:off x="5143500" y="5381625"/>
            <a:ext cx="3657600" cy="1966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48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Implementation Level</a:t>
            </a:r>
            <a:endParaRPr lang="en-US" sz="1200" dirty="0"/>
          </a:p>
        </p:txBody>
      </p:sp>
      <p:sp>
        <p:nvSpPr>
          <p:cNvPr id="23" name="Text 14"/>
          <p:cNvSpPr/>
          <p:nvPr/>
        </p:nvSpPr>
        <p:spPr>
          <a:xfrm>
            <a:off x="6324600" y="2486025"/>
            <a:ext cx="2483048" cy="11656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Defines the overall goal of the system and the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logic governing the achievement of that goal.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 the visual system, the goal is to extract a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three-dimensional representation of the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world from continuously changing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two-dimensional images.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Answers the two fundamental questions: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'What?' and 'Why?'</a:t>
            </a:r>
            <a:endParaRPr lang="en-US" sz="825" dirty="0"/>
          </a:p>
        </p:txBody>
      </p:sp>
      <p:sp>
        <p:nvSpPr>
          <p:cNvPr id="24" name="Text 15"/>
          <p:cNvSpPr/>
          <p:nvPr/>
        </p:nvSpPr>
        <p:spPr>
          <a:xfrm>
            <a:off x="6096000" y="3990975"/>
            <a:ext cx="2619375" cy="8742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Focuses on the question 'How?'.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Describes the specific representations of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 and the algorithms used to process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information.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Defines the rules and detailed steps the system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follows to achieve its computational goal.</a:t>
            </a:r>
            <a:endParaRPr lang="en-US" sz="825" dirty="0"/>
          </a:p>
        </p:txBody>
      </p:sp>
      <p:sp>
        <p:nvSpPr>
          <p:cNvPr id="25" name="Text 16"/>
          <p:cNvSpPr/>
          <p:nvPr/>
        </p:nvSpPr>
        <p:spPr>
          <a:xfrm>
            <a:off x="5143500" y="5591175"/>
            <a:ext cx="2839343" cy="5828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Addresses the question of 'actual hardware'.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Describes how algorithms are embodied in physical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hardware, such as neurons, neural networks, and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47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brain structures in biological systems.</a:t>
            </a:r>
            <a:endParaRPr lang="en-US" sz="825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2494" y="1172617"/>
            <a:ext cx="7034659" cy="41148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5829315" y="333375"/>
            <a:ext cx="25191720" cy="3591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28"/>
              </a:lnSpc>
              <a:buNone/>
            </a:pPr>
            <a:r>
              <a:rPr lang="en-US" sz="2175" b="1" dirty="0">
                <a:solidFill>
                  <a:srgbClr val="E0E0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Applying Marr’s Three-Level Framework: From Concept to Practical Application</a:t>
            </a:r>
            <a:endParaRPr lang="en-US" sz="2175" dirty="0"/>
          </a:p>
        </p:txBody>
      </p:sp>
      <p:sp>
        <p:nvSpPr>
          <p:cNvPr id="5" name="Text 1"/>
          <p:cNvSpPr/>
          <p:nvPr/>
        </p:nvSpPr>
        <p:spPr>
          <a:xfrm>
            <a:off x="-1345882" y="809625"/>
            <a:ext cx="15598140" cy="30673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15"/>
              </a:lnSpc>
              <a:buNone/>
            </a:pPr>
            <a:r>
              <a:rPr lang="en-US" sz="1725" b="1" dirty="0">
                <a:solidFill>
                  <a:srgbClr val="F0C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Exercise: Analysing a Cash Register (20 minutes)</a:t>
            </a:r>
            <a:endParaRPr lang="en-US" sz="1725" dirty="0"/>
          </a:p>
        </p:txBody>
      </p:sp>
      <p:sp>
        <p:nvSpPr>
          <p:cNvPr id="6" name="Text 2"/>
          <p:cNvSpPr/>
          <p:nvPr/>
        </p:nvSpPr>
        <p:spPr>
          <a:xfrm>
            <a:off x="533400" y="5334000"/>
            <a:ext cx="629793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F0C24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Linking to Visual Perception:</a:t>
            </a:r>
            <a:endParaRPr lang="en-US" sz="1425" dirty="0"/>
          </a:p>
        </p:txBody>
      </p:sp>
      <p:sp>
        <p:nvSpPr>
          <p:cNvPr id="7" name="Text 3"/>
          <p:cNvSpPr/>
          <p:nvPr/>
        </p:nvSpPr>
        <p:spPr>
          <a:xfrm>
            <a:off x="533400" y="5638800"/>
            <a:ext cx="12604403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analogy shows how the same framework applies to vision: The 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Computational Level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defines the goal (building a 3D representation from a 2D image),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Algorithmic Level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describes the processes (edge detection, contrast, depth), and the 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Implementation Level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involves the retina, optic nerve, and visual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cortex.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533400" y="6296025"/>
            <a:ext cx="127405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does this multi-level analysis help us understand the importance of studying visual perception from different angles? And why is focusing on a single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alone insufficient?</a:t>
            </a:r>
            <a:endParaRPr lang="en-US" sz="1125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079" y="6322963"/>
            <a:ext cx="475357" cy="4113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88" y="2146548"/>
            <a:ext cx="10862965" cy="3195786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1732181" y="238125"/>
            <a:ext cx="1644396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0"/>
              </a:lnSpc>
              <a:buNone/>
            </a:pPr>
            <a:r>
              <a:rPr lang="en-US" sz="1950" b="1" spc="60" kern="0" dirty="0">
                <a:solidFill>
                  <a:srgbClr val="FFF2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Slide 36 Connecting Gestalt Laws with Marr's Framework</a:t>
            </a:r>
            <a:endParaRPr lang="en-US" sz="1950" dirty="0"/>
          </a:p>
        </p:txBody>
      </p:sp>
      <p:sp>
        <p:nvSpPr>
          <p:cNvPr id="6" name="Text 1"/>
          <p:cNvSpPr/>
          <p:nvPr/>
        </p:nvSpPr>
        <p:spPr>
          <a:xfrm>
            <a:off x="388144" y="1600200"/>
            <a:ext cx="1211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Analysis of the Law of Proximity across Marr's Levels</a:t>
            </a:r>
            <a:endParaRPr lang="en-US" sz="1500" dirty="0"/>
          </a:p>
        </p:txBody>
      </p:sp>
      <p:sp>
        <p:nvSpPr>
          <p:cNvPr id="7" name="Text 2"/>
          <p:cNvSpPr/>
          <p:nvPr/>
        </p:nvSpPr>
        <p:spPr>
          <a:xfrm>
            <a:off x="590550" y="790575"/>
            <a:ext cx="1024128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Theoretical Integration: From Description to Explanation</a:t>
            </a:r>
            <a:endParaRPr lang="en-US" sz="1200" dirty="0"/>
          </a:p>
        </p:txBody>
      </p:sp>
      <p:sp>
        <p:nvSpPr>
          <p:cNvPr id="8" name="Text 3"/>
          <p:cNvSpPr/>
          <p:nvPr/>
        </p:nvSpPr>
        <p:spPr>
          <a:xfrm>
            <a:off x="466725" y="5505450"/>
            <a:ext cx="384048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Theoretical Challenge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466725" y="6362700"/>
            <a:ext cx="7218908" cy="1827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720"/>
              </a:lnSpc>
              <a:buNone/>
            </a:pPr>
            <a:r>
              <a:rPr lang="en-US" sz="600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Discussion Prompt: If Gestalt laws operate automatically and instantaneously, how can this be interpreted in light of Marr's hierarchical</a:t>
            </a:r>
            <a:pPr algn="l" indent="0" marL="0">
              <a:lnSpc>
                <a:spcPts val="720"/>
              </a:lnSpc>
              <a:buNone/>
            </a:pPr>
            <a:r>
              <a:rPr lang="en-US" sz="600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720"/>
              </a:lnSpc>
              <a:buNone/>
            </a:pPr>
            <a:r>
              <a:rPr lang="en-US" sz="600" b="1" dirty="0">
                <a:solidFill>
                  <a:srgbClr val="E0E0E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processing? Is there a real contradiction or just different levels of analysis?</a:t>
            </a:r>
            <a:endParaRPr lang="en-US" sz="600" dirty="0"/>
          </a:p>
        </p:txBody>
      </p:sp>
      <p:sp>
        <p:nvSpPr>
          <p:cNvPr id="10" name="Text 5"/>
          <p:cNvSpPr/>
          <p:nvPr/>
        </p:nvSpPr>
        <p:spPr>
          <a:xfrm>
            <a:off x="590550" y="1057275"/>
            <a:ext cx="12677775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Gestalt laws tell us ‘what’ happens in perception, while Marr’s framework tells us ‘how’ and ‘why’ it happens. This integration aims to transform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descriptive principles into a comprehensive explanatory model.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3345135" y="1885950"/>
            <a:ext cx="600075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Computational Goal: Object Grouping</a:t>
            </a:r>
            <a:endParaRPr lang="en-US" sz="1125" dirty="0"/>
          </a:p>
        </p:txBody>
      </p:sp>
      <p:sp>
        <p:nvSpPr>
          <p:cNvPr id="12" name="Text 7"/>
          <p:cNvSpPr/>
          <p:nvPr/>
        </p:nvSpPr>
        <p:spPr>
          <a:xfrm>
            <a:off x="466725" y="5781675"/>
            <a:ext cx="12834938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do we reconcile the holistic nature of Gestalt (“the whole is greater than the sum of its parts”) with Marr’s hierarchical approach? The solution lies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understanding that emergent properties at a higher level result from complex interactions at the lower level.</a:t>
            </a:r>
            <a:endParaRPr lang="en-US" sz="12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5294" y="1686967"/>
            <a:ext cx="5925294" cy="375121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66725" y="266700"/>
            <a:ext cx="19994880" cy="43353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413"/>
              </a:lnSpc>
              <a:buNone/>
            </a:pPr>
            <a:r>
              <a:rPr lang="en-US" sz="3075" b="1" dirty="0">
                <a:solidFill>
                  <a:srgbClr val="1C3F6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Depth Perception and Constancy (Session 8)</a:t>
            </a:r>
            <a:endParaRPr lang="en-US" sz="3075" dirty="0"/>
          </a:p>
        </p:txBody>
      </p:sp>
      <p:sp>
        <p:nvSpPr>
          <p:cNvPr id="5" name="Text 1"/>
          <p:cNvSpPr/>
          <p:nvPr/>
        </p:nvSpPr>
        <p:spPr>
          <a:xfrm>
            <a:off x="466725" y="809625"/>
            <a:ext cx="26883360" cy="3109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448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Depth Perception and Perceptual Constancy: Constructing a Three-Dimensional World from Flat Images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590550" y="1600200"/>
            <a:ext cx="2823210" cy="17740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97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Core Content:</a:t>
            </a:r>
            <a:endParaRPr lang="en-US" sz="1425" dirty="0"/>
          </a:p>
        </p:txBody>
      </p:sp>
      <p:sp>
        <p:nvSpPr>
          <p:cNvPr id="7" name="Text 3"/>
          <p:cNvSpPr/>
          <p:nvPr/>
        </p:nvSpPr>
        <p:spPr>
          <a:xfrm>
            <a:off x="590550" y="3810000"/>
            <a:ext cx="6515100" cy="17740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97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Concepts for This Session:</a:t>
            </a:r>
            <a:endParaRPr lang="en-US" sz="1425" dirty="0"/>
          </a:p>
        </p:txBody>
      </p:sp>
      <p:sp>
        <p:nvSpPr>
          <p:cNvPr id="8" name="Text 4"/>
          <p:cNvSpPr/>
          <p:nvPr/>
        </p:nvSpPr>
        <p:spPr>
          <a:xfrm>
            <a:off x="838200" y="1905000"/>
            <a:ext cx="5123408" cy="5710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Fundamental Perceptual Challenge: How does the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brain perceive a three-dimensional world from a two-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dimensional retina?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838200" y="2619375"/>
            <a:ext cx="4505325" cy="5710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Core Problem: The eye sees flat images that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constantly change, yet we perceive a stable, three-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dimensional world.</a:t>
            </a:r>
            <a:endParaRPr lang="en-US" sz="1350" dirty="0"/>
          </a:p>
        </p:txBody>
      </p:sp>
      <p:sp>
        <p:nvSpPr>
          <p:cNvPr id="10" name="Text 6"/>
          <p:cNvSpPr/>
          <p:nvPr/>
        </p:nvSpPr>
        <p:spPr>
          <a:xfrm>
            <a:off x="809625" y="4095750"/>
            <a:ext cx="5322540" cy="38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Depth Cues: Information used by the brain to estimate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distance and depth, classified as binocular and monocular.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809625" y="4591050"/>
            <a:ext cx="5353943" cy="5710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Constancy: Our ability to perceive objects with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their fundamental properties remaining stable despite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changes in the retinal image.</a:t>
            </a:r>
            <a:endParaRPr lang="en-US" sz="1350" dirty="0"/>
          </a:p>
        </p:txBody>
      </p:sp>
      <p:sp>
        <p:nvSpPr>
          <p:cNvPr id="12" name="Text 8"/>
          <p:cNvSpPr/>
          <p:nvPr/>
        </p:nvSpPr>
        <p:spPr>
          <a:xfrm>
            <a:off x="809625" y="5314950"/>
            <a:ext cx="5311973" cy="5710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Motion Perception: How the brain distinguishes between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real movement and our own self-motion, maintaining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stability.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809625" y="6029325"/>
            <a:ext cx="5594896" cy="3807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Functional Significance: The importance of these capabilities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99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 safe navigation and interaction with the environment.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6096000" y="5715000"/>
            <a:ext cx="6527453" cy="7774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If our retina is two-dimensional, how do we explain</a:t>
            </a:r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our ability to perceive depth with remarkable accuracy? What are the</a:t>
            </a:r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implications of this understanding for the design of virtual</a:t>
            </a:r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environments and augmented reality?</a:t>
            </a:r>
            <a:endParaRPr lang="en-US" sz="1275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6079" y="3943350"/>
            <a:ext cx="5120580" cy="20435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988" y="4025503"/>
            <a:ext cx="4876800" cy="1961257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4104352" y="123825"/>
            <a:ext cx="2139696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70"/>
              </a:lnSpc>
              <a:buNone/>
            </a:pPr>
            <a:r>
              <a:rPr lang="en-US" sz="270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Binocular Depth Cues: Stereoscopic Vision Mechanisms</a:t>
            </a:r>
            <a:endParaRPr lang="en-US" sz="2700" dirty="0"/>
          </a:p>
        </p:txBody>
      </p:sp>
      <p:sp>
        <p:nvSpPr>
          <p:cNvPr id="6" name="Text 1"/>
          <p:cNvSpPr/>
          <p:nvPr/>
        </p:nvSpPr>
        <p:spPr>
          <a:xfrm>
            <a:off x="352425" y="6296025"/>
            <a:ext cx="12845355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Functional Significance: These two mechanisms work together to provide a highly accurate system for depth estimation, especially for</a:t>
            </a:r>
            <a:pPr algn="ctr" indent="0" marL="0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6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close distances that require precise interaction with objects in our immediate environment.</a:t>
            </a:r>
            <a:endParaRPr lang="en-US" sz="1200" dirty="0"/>
          </a:p>
        </p:txBody>
      </p:sp>
      <p:sp>
        <p:nvSpPr>
          <p:cNvPr id="7" name="Text 2"/>
          <p:cNvSpPr/>
          <p:nvPr/>
        </p:nvSpPr>
        <p:spPr>
          <a:xfrm>
            <a:off x="590550" y="676275"/>
            <a:ext cx="12541448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powerful cues rely on the simultaneous use of both eyes to produce accurate perception of depth and distance. These</a:t>
            </a:r>
            <a:pPr algn="ctr" indent="0" marL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81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two mechanisms form the basis of our ability for three-dimensional vision and precise estimation of close distances.</a:t>
            </a:r>
            <a:endParaRPr lang="en-US" sz="1425" dirty="0"/>
          </a:p>
        </p:txBody>
      </p:sp>
      <p:sp>
        <p:nvSpPr>
          <p:cNvPr id="8" name="Text 3"/>
          <p:cNvSpPr/>
          <p:nvPr/>
        </p:nvSpPr>
        <p:spPr>
          <a:xfrm>
            <a:off x="-1552158" y="1428750"/>
            <a:ext cx="984504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 1: Retinal Disparity (Retinal Disparity)</a:t>
            </a:r>
            <a:endParaRPr lang="en-US" sz="1275" dirty="0"/>
          </a:p>
        </p:txBody>
      </p:sp>
      <p:sp>
        <p:nvSpPr>
          <p:cNvPr id="9" name="Text 4"/>
          <p:cNvSpPr/>
          <p:nvPr/>
        </p:nvSpPr>
        <p:spPr>
          <a:xfrm>
            <a:off x="5554028" y="1428750"/>
            <a:ext cx="751332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 2: Convergence (Convergence)</a:t>
            </a:r>
            <a:endParaRPr lang="en-US" sz="1275" dirty="0"/>
          </a:p>
        </p:txBody>
      </p:sp>
      <p:sp>
        <p:nvSpPr>
          <p:cNvPr id="10" name="Text 5"/>
          <p:cNvSpPr/>
          <p:nvPr/>
        </p:nvSpPr>
        <p:spPr>
          <a:xfrm>
            <a:off x="466725" y="1714500"/>
            <a:ext cx="5961608" cy="201200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Since the eyes are approximately 6–7 cm apart, each eye receives a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slightly different image of the visual scene. This slight difference in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retinal images is called binocular disparity or retinal disparity.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brain compares these two different images with great precision,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the difference between them – the disparity – provides a very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strong cue for the relative depth of objects in the scene.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greater the amount of disparity between the two images, the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closer the object is to the viewer.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principle is the scientific basis behind 3D movie technologies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virtual reality headsets, where a slightly different image is shown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each eye to create the illusion of depth.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6562725" y="1714500"/>
            <a:ext cx="5856833" cy="182909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we focus on a nearby object, our eyes automatically turn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inward towards each other in a movement called convergence. This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movement requires precise coordination of the external eye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muscles.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brain senses the angle of convergence through sensory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feedback from the muscles that control eye movement. This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motor-sensory information provides a direct cue for the distance of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focused object. The greater the inward convergence of the eyes,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closer the object. This mechanism is particularly effective for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close distances up to about 1.5 meters.</a:t>
            </a:r>
            <a:endParaRPr lang="en-US" sz="12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4886" y="1392138"/>
            <a:ext cx="4413498" cy="49720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169" y="3854053"/>
            <a:ext cx="767953" cy="7817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0965" y="2660898"/>
            <a:ext cx="780157" cy="795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0965" y="1563588"/>
            <a:ext cx="780157" cy="72003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1553" y="3915817"/>
            <a:ext cx="658267" cy="6651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40682" y="2784277"/>
            <a:ext cx="792361" cy="56227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0682" y="1611511"/>
            <a:ext cx="792361" cy="596503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-4167247" y="219075"/>
            <a:ext cx="21556980" cy="4686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690"/>
              </a:lnSpc>
              <a:buNone/>
            </a:pPr>
            <a:r>
              <a:rPr lang="en-US" sz="3075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Monocular Depth Cues: Pictorial Cues for Depth</a:t>
            </a:r>
            <a:endParaRPr lang="en-US" sz="3075" dirty="0"/>
          </a:p>
        </p:txBody>
      </p:sp>
      <p:sp>
        <p:nvSpPr>
          <p:cNvPr id="11" name="Text 1"/>
          <p:cNvSpPr/>
          <p:nvPr/>
        </p:nvSpPr>
        <p:spPr>
          <a:xfrm>
            <a:off x="1200150" y="762000"/>
            <a:ext cx="10969823" cy="4524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81"/>
              </a:lnSpc>
              <a:buNone/>
            </a:pPr>
            <a:r>
              <a:rPr lang="en-US" sz="14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information detectable by a single eye to perceive the third dimension; also known as pictorial cues</a:t>
            </a:r>
            <a:pPr algn="ctr" indent="0" marL="0">
              <a:lnSpc>
                <a:spcPts val="1781"/>
              </a:lnSpc>
              <a:buNone/>
            </a:pPr>
            <a:r>
              <a:rPr lang="en-US" sz="14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81"/>
              </a:lnSpc>
              <a:buNone/>
            </a:pPr>
            <a:r>
              <a:rPr lang="en-US" sz="142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because they work even in two-dimensional images. Calibri, 24px, semi-bold</a:t>
            </a:r>
            <a:endParaRPr lang="en-US" sz="1425" dirty="0"/>
          </a:p>
        </p:txBody>
      </p:sp>
      <p:sp>
        <p:nvSpPr>
          <p:cNvPr id="12" name="Text 2"/>
          <p:cNvSpPr/>
          <p:nvPr/>
        </p:nvSpPr>
        <p:spPr>
          <a:xfrm>
            <a:off x="533400" y="1485900"/>
            <a:ext cx="2674620" cy="1361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Linear Perspective</a:t>
            </a:r>
            <a:endParaRPr lang="en-US" sz="975" dirty="0"/>
          </a:p>
        </p:txBody>
      </p:sp>
      <p:sp>
        <p:nvSpPr>
          <p:cNvPr id="13" name="Text 3"/>
          <p:cNvSpPr/>
          <p:nvPr/>
        </p:nvSpPr>
        <p:spPr>
          <a:xfrm>
            <a:off x="4010025" y="1485900"/>
            <a:ext cx="4000500" cy="1467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Interposition / Occlusion</a:t>
            </a:r>
            <a:endParaRPr lang="en-US" sz="1050" dirty="0"/>
          </a:p>
        </p:txBody>
      </p:sp>
      <p:sp>
        <p:nvSpPr>
          <p:cNvPr id="14" name="Text 4"/>
          <p:cNvSpPr/>
          <p:nvPr/>
        </p:nvSpPr>
        <p:spPr>
          <a:xfrm>
            <a:off x="533400" y="2590800"/>
            <a:ext cx="1783080" cy="12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Relative Size</a:t>
            </a:r>
            <a:endParaRPr lang="en-US" sz="900" dirty="0"/>
          </a:p>
        </p:txBody>
      </p:sp>
      <p:sp>
        <p:nvSpPr>
          <p:cNvPr id="15" name="Text 5"/>
          <p:cNvSpPr/>
          <p:nvPr/>
        </p:nvSpPr>
        <p:spPr>
          <a:xfrm>
            <a:off x="4010025" y="2590800"/>
            <a:ext cx="2377440" cy="1361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Texture Gradient</a:t>
            </a:r>
            <a:endParaRPr lang="en-US" sz="975" dirty="0"/>
          </a:p>
        </p:txBody>
      </p:sp>
      <p:sp>
        <p:nvSpPr>
          <p:cNvPr id="16" name="Text 6"/>
          <p:cNvSpPr/>
          <p:nvPr/>
        </p:nvSpPr>
        <p:spPr>
          <a:xfrm>
            <a:off x="533400" y="3829050"/>
            <a:ext cx="2377440" cy="1361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Light and Shadow</a:t>
            </a:r>
            <a:endParaRPr lang="en-US" sz="975" dirty="0"/>
          </a:p>
        </p:txBody>
      </p:sp>
      <p:sp>
        <p:nvSpPr>
          <p:cNvPr id="17" name="Text 7"/>
          <p:cNvSpPr/>
          <p:nvPr/>
        </p:nvSpPr>
        <p:spPr>
          <a:xfrm>
            <a:off x="4010025" y="3829050"/>
            <a:ext cx="3417570" cy="1361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Atmospheric Perspective</a:t>
            </a:r>
            <a:endParaRPr lang="en-US" sz="975" dirty="0"/>
          </a:p>
        </p:txBody>
      </p:sp>
      <p:sp>
        <p:nvSpPr>
          <p:cNvPr id="18" name="Text 8"/>
          <p:cNvSpPr/>
          <p:nvPr/>
        </p:nvSpPr>
        <p:spPr>
          <a:xfrm>
            <a:off x="533400" y="5019675"/>
            <a:ext cx="3680460" cy="1467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Functional Significance</a:t>
            </a:r>
            <a:endParaRPr lang="en-US" sz="1050" dirty="0"/>
          </a:p>
        </p:txBody>
      </p:sp>
      <p:sp>
        <p:nvSpPr>
          <p:cNvPr id="19" name="Text 9"/>
          <p:cNvSpPr/>
          <p:nvPr/>
        </p:nvSpPr>
        <p:spPr>
          <a:xfrm>
            <a:off x="533400" y="5810250"/>
            <a:ext cx="2674620" cy="1361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Prompts</a:t>
            </a:r>
            <a:endParaRPr lang="en-US" sz="975" dirty="0"/>
          </a:p>
        </p:txBody>
      </p:sp>
      <p:sp>
        <p:nvSpPr>
          <p:cNvPr id="20" name="Text 10"/>
          <p:cNvSpPr/>
          <p:nvPr/>
        </p:nvSpPr>
        <p:spPr>
          <a:xfrm>
            <a:off x="533400" y="1714500"/>
            <a:ext cx="2598390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Parallel lines appear to converge in the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distance.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Example: railway lines converging at a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vanishing point.</a:t>
            </a:r>
            <a:endParaRPr lang="en-US" sz="900" dirty="0"/>
          </a:p>
        </p:txBody>
      </p:sp>
      <p:sp>
        <p:nvSpPr>
          <p:cNvPr id="21" name="Text 11"/>
          <p:cNvSpPr/>
          <p:nvPr/>
        </p:nvSpPr>
        <p:spPr>
          <a:xfrm>
            <a:off x="4010025" y="1714500"/>
            <a:ext cx="2661196" cy="40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 object that partially blocks another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perceived as closer.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Example: overlapping circles.</a:t>
            </a:r>
            <a:endParaRPr lang="en-US" sz="975" dirty="0"/>
          </a:p>
        </p:txBody>
      </p:sp>
      <p:sp>
        <p:nvSpPr>
          <p:cNvPr id="22" name="Text 12"/>
          <p:cNvSpPr/>
          <p:nvPr/>
        </p:nvSpPr>
        <p:spPr>
          <a:xfrm>
            <a:off x="533400" y="2809875"/>
            <a:ext cx="2640211" cy="6287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two objects are known to be the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same size, the one that appears smaller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perceived as further away.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Example: two balls of the same size,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one appearing smaller due to distance.</a:t>
            </a:r>
            <a:endParaRPr lang="en-US" sz="900" dirty="0"/>
          </a:p>
        </p:txBody>
      </p:sp>
      <p:sp>
        <p:nvSpPr>
          <p:cNvPr id="23" name="Text 13"/>
          <p:cNvSpPr/>
          <p:nvPr/>
        </p:nvSpPr>
        <p:spPr>
          <a:xfrm>
            <a:off x="4010025" y="2809875"/>
            <a:ext cx="2629793" cy="5447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Surfaces show more detail in the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foreground and less at the horizon.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Example: a road with more detail near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less detail far.</a:t>
            </a:r>
            <a:endParaRPr lang="en-US" sz="975" dirty="0"/>
          </a:p>
        </p:txBody>
      </p:sp>
      <p:sp>
        <p:nvSpPr>
          <p:cNvPr id="24" name="Text 14"/>
          <p:cNvSpPr/>
          <p:nvPr/>
        </p:nvSpPr>
        <p:spPr>
          <a:xfrm>
            <a:off x="533400" y="4048125"/>
            <a:ext cx="2430661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Shading creates the impression of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three-dimensional volume.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Example: a sphere appearing three-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dimensional due to shading.</a:t>
            </a:r>
            <a:endParaRPr lang="en-US" sz="900" dirty="0"/>
          </a:p>
        </p:txBody>
      </p:sp>
      <p:sp>
        <p:nvSpPr>
          <p:cNvPr id="25" name="Text 15"/>
          <p:cNvSpPr/>
          <p:nvPr/>
        </p:nvSpPr>
        <p:spPr>
          <a:xfrm>
            <a:off x="4010025" y="4048125"/>
            <a:ext cx="2640211" cy="5447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Distant objects appear hazier and less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distinct.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Example: mountain landscapes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appearing hazier in the distance.</a:t>
            </a:r>
            <a:endParaRPr lang="en-US" sz="975" dirty="0"/>
          </a:p>
        </p:txBody>
      </p:sp>
      <p:sp>
        <p:nvSpPr>
          <p:cNvPr id="26" name="Text 16"/>
          <p:cNvSpPr/>
          <p:nvPr/>
        </p:nvSpPr>
        <p:spPr>
          <a:xfrm>
            <a:off x="533400" y="5238750"/>
            <a:ext cx="6820793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cues operate automatically and help us navigate the three-dimensional world. They are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fundamental in the visual arts and graphic design.</a:t>
            </a:r>
            <a:endParaRPr lang="en-US" sz="975" dirty="0"/>
          </a:p>
        </p:txBody>
      </p:sp>
      <p:sp>
        <p:nvSpPr>
          <p:cNvPr id="27" name="Text 17"/>
          <p:cNvSpPr/>
          <p:nvPr/>
        </p:nvSpPr>
        <p:spPr>
          <a:xfrm>
            <a:off x="533400" y="6029325"/>
            <a:ext cx="6935986" cy="4402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How were artists able to create convincing three-dimensional artworks before the scientific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of visual perception?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1C2E4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What does this tell us about the nature of monocular depth cues?</a:t>
            </a:r>
            <a:endParaRPr lang="en-US" sz="10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373" y="5760690"/>
            <a:ext cx="621655" cy="6171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263" y="5774382"/>
            <a:ext cx="633859" cy="5759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4863" y="2811661"/>
            <a:ext cx="902196" cy="8572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48886" y="2811661"/>
            <a:ext cx="1036290" cy="85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8361" y="3051721"/>
            <a:ext cx="499765" cy="4457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0094" y="3092946"/>
            <a:ext cx="560784" cy="34974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8455" y="2880271"/>
            <a:ext cx="475357" cy="78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965" y="2873425"/>
            <a:ext cx="499765" cy="72687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92275" y="2852886"/>
            <a:ext cx="1645890" cy="829717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-5440710" y="257175"/>
            <a:ext cx="24174450" cy="55959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4406"/>
              </a:lnSpc>
              <a:buNone/>
            </a:pPr>
            <a:r>
              <a:rPr lang="en-US" sz="3525" b="1" dirty="0">
                <a:solidFill>
                  <a:srgbClr val="0F52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Perceptual Constancy: Size, Shape, and Colour</a:t>
            </a:r>
            <a:endParaRPr lang="en-US" sz="3525" dirty="0"/>
          </a:p>
        </p:txBody>
      </p:sp>
      <p:sp>
        <p:nvSpPr>
          <p:cNvPr id="13" name="Text 1"/>
          <p:cNvSpPr/>
          <p:nvPr/>
        </p:nvSpPr>
        <p:spPr>
          <a:xfrm>
            <a:off x="3082707" y="1209675"/>
            <a:ext cx="630936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Conceptual Introduction</a:t>
            </a:r>
            <a:endParaRPr lang="en-US" sz="1800" dirty="0"/>
          </a:p>
        </p:txBody>
      </p:sp>
      <p:sp>
        <p:nvSpPr>
          <p:cNvPr id="14" name="Text 2"/>
          <p:cNvSpPr/>
          <p:nvPr/>
        </p:nvSpPr>
        <p:spPr>
          <a:xfrm>
            <a:off x="741938" y="2486025"/>
            <a:ext cx="288036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Size Constancy</a:t>
            </a:r>
            <a:endParaRPr lang="en-US" sz="1350" dirty="0"/>
          </a:p>
        </p:txBody>
      </p:sp>
      <p:sp>
        <p:nvSpPr>
          <p:cNvPr id="15" name="Text 3"/>
          <p:cNvSpPr/>
          <p:nvPr/>
        </p:nvSpPr>
        <p:spPr>
          <a:xfrm>
            <a:off x="4650581" y="2486025"/>
            <a:ext cx="308610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Shape Constancy</a:t>
            </a:r>
            <a:endParaRPr lang="en-US" sz="1350" dirty="0"/>
          </a:p>
        </p:txBody>
      </p:sp>
      <p:sp>
        <p:nvSpPr>
          <p:cNvPr id="16" name="Text 4"/>
          <p:cNvSpPr/>
          <p:nvPr/>
        </p:nvSpPr>
        <p:spPr>
          <a:xfrm>
            <a:off x="7173739" y="2486025"/>
            <a:ext cx="617220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Color and Brightness Constancy</a:t>
            </a:r>
            <a:endParaRPr lang="en-US" sz="1350" dirty="0"/>
          </a:p>
        </p:txBody>
      </p:sp>
      <p:sp>
        <p:nvSpPr>
          <p:cNvPr id="17" name="Text 5"/>
          <p:cNvSpPr/>
          <p:nvPr/>
        </p:nvSpPr>
        <p:spPr>
          <a:xfrm>
            <a:off x="1143000" y="5524500"/>
            <a:ext cx="329184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Neural Mechanism</a:t>
            </a:r>
            <a:endParaRPr lang="en-US" sz="1350" dirty="0"/>
          </a:p>
        </p:txBody>
      </p:sp>
      <p:sp>
        <p:nvSpPr>
          <p:cNvPr id="18" name="Text 6"/>
          <p:cNvSpPr/>
          <p:nvPr/>
        </p:nvSpPr>
        <p:spPr>
          <a:xfrm>
            <a:off x="7115175" y="5524500"/>
            <a:ext cx="432054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Adaptive Significance</a:t>
            </a:r>
            <a:endParaRPr lang="en-US" sz="1350" dirty="0"/>
          </a:p>
        </p:txBody>
      </p:sp>
      <p:sp>
        <p:nvSpPr>
          <p:cNvPr id="19" name="Text 7"/>
          <p:cNvSpPr/>
          <p:nvPr/>
        </p:nvSpPr>
        <p:spPr>
          <a:xfrm>
            <a:off x="466725" y="1514475"/>
            <a:ext cx="12562433" cy="65142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constancy is a remarkable achievement of the brain in processing visual information. It allows us to perceive the</a:t>
            </a:r>
            <a:pPr algn="ct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world as a stable and consistent place despite the continuous change of images on the retina due to our movement and the</a:t>
            </a:r>
            <a:pPr algn="ct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movement of objects. This enables us to recognise and interact with objects effectively.</a:t>
            </a:r>
            <a:endParaRPr lang="en-US" sz="1425" dirty="0"/>
          </a:p>
        </p:txBody>
      </p:sp>
      <p:sp>
        <p:nvSpPr>
          <p:cNvPr id="20" name="Text 8"/>
          <p:cNvSpPr/>
          <p:nvPr/>
        </p:nvSpPr>
        <p:spPr>
          <a:xfrm>
            <a:off x="533400" y="3752850"/>
            <a:ext cx="3593753" cy="115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a person moves away, although their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image on the retina shrinks, we do not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perceive them as shrinking. The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brain calculates distance and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compensates for this change, relying on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depth information and visual context to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perceive the true size of objects.</a:t>
            </a:r>
            <a:endParaRPr lang="en-US" sz="1125" dirty="0"/>
          </a:p>
        </p:txBody>
      </p:sp>
      <p:sp>
        <p:nvSpPr>
          <p:cNvPr id="21" name="Text 9"/>
          <p:cNvSpPr/>
          <p:nvPr/>
        </p:nvSpPr>
        <p:spPr>
          <a:xfrm>
            <a:off x="4495800" y="3752850"/>
            <a:ext cx="3593753" cy="115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partially open door projects a trapezoidal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image onto the retina, but we perceive it as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rectangle. Similarly, a tilted coin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appears as an ellipse on the retina but we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perceive it as a circle. The brain analyses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angle and perspective to reconstruct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true shape.</a:t>
            </a:r>
            <a:endParaRPr lang="en-US" sz="1125" dirty="0"/>
          </a:p>
        </p:txBody>
      </p:sp>
      <p:sp>
        <p:nvSpPr>
          <p:cNvPr id="22" name="Text 10"/>
          <p:cNvSpPr/>
          <p:nvPr/>
        </p:nvSpPr>
        <p:spPr>
          <a:xfrm>
            <a:off x="8334375" y="3752850"/>
            <a:ext cx="3876675" cy="122723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white sheet of paper appears white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whether under bright sunlight or in shadow,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despite the difference in the amount of light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reflected from it. The brain compares the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brightness of the object with the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surrounding brightness to maintain a constant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of colour and brightness.</a:t>
            </a:r>
            <a:endParaRPr lang="en-US" sz="1200" dirty="0"/>
          </a:p>
        </p:txBody>
      </p:sp>
      <p:sp>
        <p:nvSpPr>
          <p:cNvPr id="23" name="Text 11"/>
          <p:cNvSpPr/>
          <p:nvPr/>
        </p:nvSpPr>
        <p:spPr>
          <a:xfrm>
            <a:off x="1143000" y="5810250"/>
            <a:ext cx="5573911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processes represent complex 'top-down' processing, where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brain uses prior knowledge and context to interpret sensory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data. The higher visual cortex integrates depth, lighting, and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contextual information to produce stable perception.</a:t>
            </a:r>
            <a:endParaRPr lang="en-US" sz="1200" dirty="0"/>
          </a:p>
        </p:txBody>
      </p:sp>
      <p:sp>
        <p:nvSpPr>
          <p:cNvPr id="24" name="Text 12"/>
          <p:cNvSpPr/>
          <p:nvPr/>
        </p:nvSpPr>
        <p:spPr>
          <a:xfrm>
            <a:off x="7115175" y="5810250"/>
            <a:ext cx="5353943" cy="7012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Without perceptual constancy, the world would appear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constantly chaotic, with objects changing in size, shape, and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colour with every movement. This constancy is fundamental for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8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object recognition, navigation, and survival.</a:t>
            </a:r>
            <a:endParaRPr lang="en-US" sz="12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5875" y="1741884"/>
            <a:ext cx="5364361" cy="34151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8792" y="5445175"/>
            <a:ext cx="231577" cy="246757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930592" y="314325"/>
            <a:ext cx="14767560" cy="4705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705"/>
              </a:lnSpc>
              <a:buNone/>
            </a:pPr>
            <a:r>
              <a:rPr lang="en-US" sz="285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Analysis of the Ames Room Illusion</a:t>
            </a:r>
            <a:endParaRPr lang="en-US" sz="2850" dirty="0"/>
          </a:p>
        </p:txBody>
      </p:sp>
      <p:sp>
        <p:nvSpPr>
          <p:cNvPr id="6" name="Text 1"/>
          <p:cNvSpPr/>
          <p:nvPr/>
        </p:nvSpPr>
        <p:spPr>
          <a:xfrm>
            <a:off x="-4400104" y="914400"/>
            <a:ext cx="22002750" cy="3095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438"/>
              </a:lnSpc>
              <a:buNone/>
            </a:pPr>
            <a:r>
              <a:rPr lang="en-US" sz="187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Geometric and Cognitive Analysis of How Prior Assumptions Affect Perception</a:t>
            </a:r>
            <a:endParaRPr lang="en-US" sz="1875" dirty="0"/>
          </a:p>
        </p:txBody>
      </p:sp>
      <p:sp>
        <p:nvSpPr>
          <p:cNvPr id="7" name="Text 2"/>
          <p:cNvSpPr/>
          <p:nvPr/>
        </p:nvSpPr>
        <p:spPr>
          <a:xfrm>
            <a:off x="1200150" y="1619250"/>
            <a:ext cx="1969740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D35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Psychological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D35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1D35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</a:t>
            </a:r>
            <a:endParaRPr lang="en-US" sz="1350" dirty="0"/>
          </a:p>
        </p:txBody>
      </p:sp>
      <p:sp>
        <p:nvSpPr>
          <p:cNvPr id="8" name="Text 3"/>
          <p:cNvSpPr/>
          <p:nvPr/>
        </p:nvSpPr>
        <p:spPr>
          <a:xfrm>
            <a:off x="-257681" y="3657600"/>
            <a:ext cx="446913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1D35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Deep Cognitive Analysis</a:t>
            </a:r>
            <a:endParaRPr lang="en-US" sz="1275" dirty="0"/>
          </a:p>
        </p:txBody>
      </p:sp>
      <p:sp>
        <p:nvSpPr>
          <p:cNvPr id="9" name="Text 4"/>
          <p:cNvSpPr/>
          <p:nvPr/>
        </p:nvSpPr>
        <p:spPr>
          <a:xfrm>
            <a:off x="9144000" y="1619250"/>
            <a:ext cx="312226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Ames Room: A Direct</a:t>
            </a:r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Challenge to Size Constancy</a:t>
            </a:r>
            <a:endParaRPr lang="en-US" sz="1350" dirty="0"/>
          </a:p>
        </p:txBody>
      </p:sp>
      <p:sp>
        <p:nvSpPr>
          <p:cNvPr id="10" name="Text 5"/>
          <p:cNvSpPr/>
          <p:nvPr/>
        </p:nvSpPr>
        <p:spPr>
          <a:xfrm>
            <a:off x="9248775" y="5781675"/>
            <a:ext cx="3017490" cy="68609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Significance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Provides evidence for the constructivist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theory of perception – perception is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not a passive recording of reality but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80"/>
              </a:lnSpc>
              <a:buNone/>
            </a:pPr>
            <a:r>
              <a:rPr lang="en-US" sz="900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 active process.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590550" y="2209800"/>
            <a:ext cx="2640211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brain misinterprets retinal</a:t>
            </a:r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image size due to its assumption</a:t>
            </a:r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that rooms are rectangular.</a:t>
            </a:r>
            <a:endParaRPr lang="en-US" sz="1125" dirty="0"/>
          </a:p>
        </p:txBody>
      </p:sp>
      <p:sp>
        <p:nvSpPr>
          <p:cNvPr id="12" name="Text 7"/>
          <p:cNvSpPr/>
          <p:nvPr/>
        </p:nvSpPr>
        <p:spPr>
          <a:xfrm>
            <a:off x="466725" y="4019550"/>
            <a:ext cx="2818358" cy="731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illusion reveals a conflict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raw sensory information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prior knowledge, where prior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knowledge prevails.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9144000" y="2247900"/>
            <a:ext cx="3038475" cy="731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One of the most powerful visual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illusions, demonstrating how prior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knowledge overrides direct sensory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information.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9144000" y="4019550"/>
            <a:ext cx="302790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room appears rectangular from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outside but is geometrically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distorted in a complex way on the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inside.</a:t>
            </a:r>
            <a:endParaRPr lang="en-US" sz="1125" dirty="0"/>
          </a:p>
        </p:txBody>
      </p:sp>
      <p:sp>
        <p:nvSpPr>
          <p:cNvPr id="15" name="Text 10"/>
          <p:cNvSpPr/>
          <p:nvPr/>
        </p:nvSpPr>
        <p:spPr>
          <a:xfrm>
            <a:off x="466725" y="5438775"/>
            <a:ext cx="2818358" cy="6287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</a:t>
            </a:r>
            <a:pPr algn="ctr"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does the Ames Room challenge the</a:t>
            </a:r>
            <a:pPr algn="ctr"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common saying “I’ll believe it when I see</a:t>
            </a:r>
            <a:pPr algn="ctr"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it”? What role do expectations play in</a:t>
            </a:r>
            <a:pPr algn="ctr"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825" b="1" dirty="0">
                <a:solidFill>
                  <a:srgbClr val="0A112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shaping our perception of the world?</a:t>
            </a:r>
            <a:endParaRPr lang="en-US" sz="825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479" y="2235696"/>
            <a:ext cx="2255490" cy="17624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780" y="2235696"/>
            <a:ext cx="2560290" cy="2071092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2706082" y="123825"/>
            <a:ext cx="1856232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Constancy: Strength and Weakness Simultaneously</a:t>
            </a:r>
            <a:endParaRPr lang="en-US" sz="2100" dirty="0"/>
          </a:p>
        </p:txBody>
      </p:sp>
      <p:sp>
        <p:nvSpPr>
          <p:cNvPr id="6" name="Text 1"/>
          <p:cNvSpPr/>
          <p:nvPr/>
        </p:nvSpPr>
        <p:spPr>
          <a:xfrm>
            <a:off x="5838825" y="3105150"/>
            <a:ext cx="618083" cy="2032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8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</a:t>
            </a:r>
            <a:pPr algn="ctr" indent="0" marL="0">
              <a:lnSpc>
                <a:spcPts val="8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800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Trade-off</a:t>
            </a:r>
            <a:endParaRPr lang="en-US" sz="825" dirty="0"/>
          </a:p>
        </p:txBody>
      </p:sp>
      <p:sp>
        <p:nvSpPr>
          <p:cNvPr id="7" name="Text 2"/>
          <p:cNvSpPr/>
          <p:nvPr/>
        </p:nvSpPr>
        <p:spPr>
          <a:xfrm>
            <a:off x="919639" y="638175"/>
            <a:ext cx="10881360" cy="15195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97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Distinction-Level Thinking – The Dual Nature of Perceptual Constancy</a:t>
            </a:r>
            <a:endParaRPr lang="en-US" sz="1050" dirty="0"/>
          </a:p>
        </p:txBody>
      </p:sp>
      <p:sp>
        <p:nvSpPr>
          <p:cNvPr id="8" name="Text 3"/>
          <p:cNvSpPr/>
          <p:nvPr/>
        </p:nvSpPr>
        <p:spPr>
          <a:xfrm>
            <a:off x="-950149" y="1819275"/>
            <a:ext cx="7520940" cy="14406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34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Strength: Perceptual Constancy as a Great Power</a:t>
            </a:r>
            <a:endParaRPr lang="en-US" sz="1050" dirty="0"/>
          </a:p>
        </p:txBody>
      </p:sp>
      <p:sp>
        <p:nvSpPr>
          <p:cNvPr id="9" name="Text 4"/>
          <p:cNvSpPr/>
          <p:nvPr/>
        </p:nvSpPr>
        <p:spPr>
          <a:xfrm>
            <a:off x="5685473" y="1819275"/>
            <a:ext cx="8641080" cy="14406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34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Weakness: Perceptual Constancy as a Potential Weakness</a:t>
            </a:r>
            <a:endParaRPr lang="en-US" sz="1050" dirty="0"/>
          </a:p>
        </p:txBody>
      </p:sp>
      <p:sp>
        <p:nvSpPr>
          <p:cNvPr id="10" name="Text 5"/>
          <p:cNvSpPr/>
          <p:nvPr/>
        </p:nvSpPr>
        <p:spPr>
          <a:xfrm>
            <a:off x="5042967" y="4924425"/>
            <a:ext cx="2228850" cy="15433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Deep Analysis</a:t>
            </a:r>
            <a:endParaRPr lang="en-US" sz="1125" dirty="0"/>
          </a:p>
        </p:txBody>
      </p:sp>
      <p:sp>
        <p:nvSpPr>
          <p:cNvPr id="11" name="Text 6"/>
          <p:cNvSpPr/>
          <p:nvPr/>
        </p:nvSpPr>
        <p:spPr>
          <a:xfrm>
            <a:off x="5648325" y="3952875"/>
            <a:ext cx="1100138" cy="3554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32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Principle of</a:t>
            </a:r>
            <a:pPr algn="ctr" indent="0" marL="0">
              <a:lnSpc>
                <a:spcPts val="932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32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Evolutionary</a:t>
            </a:r>
            <a:pPr algn="ctr" indent="0" marL="0">
              <a:lnSpc>
                <a:spcPts val="932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32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Optimisation</a:t>
            </a:r>
            <a:endParaRPr lang="en-US" sz="825" dirty="0"/>
          </a:p>
        </p:txBody>
      </p:sp>
      <p:sp>
        <p:nvSpPr>
          <p:cNvPr id="12" name="Text 7"/>
          <p:cNvSpPr/>
          <p:nvPr/>
        </p:nvSpPr>
        <p:spPr>
          <a:xfrm>
            <a:off x="2419350" y="990600"/>
            <a:ext cx="8151465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Central Analytical Question: Is perceptual constancy a strength or a weakness in our visual system?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The Complex Answer: It is both simultaneously, and this is what makes it a remarkable example of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complex evolutionary adaptation.</a:t>
            </a:r>
            <a:endParaRPr lang="en-US" sz="975" dirty="0"/>
          </a:p>
        </p:txBody>
      </p:sp>
      <p:sp>
        <p:nvSpPr>
          <p:cNvPr id="13" name="Text 8"/>
          <p:cNvSpPr/>
          <p:nvPr/>
        </p:nvSpPr>
        <p:spPr>
          <a:xfrm>
            <a:off x="2905125" y="2352675"/>
            <a:ext cx="2105918" cy="159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Efficient navigation in the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environment.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Rapid recognition of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objects and people.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Planning actions based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 stable properties of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objects.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Saving cognitive energy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not constantly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reinterpreting the world.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9734550" y="2257425"/>
            <a:ext cx="2457450" cy="22288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Visual illusions such as the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Ames Room and the Müller-Lyer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illusion work because our brain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applies constancy rules to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inappropriate situations.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When we assume that rooms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are rectangular or that fins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represent three-dimensional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corners.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• Fails in exceptional sailing brd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environments: such as space or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artificial environments where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usual rules do not apply.</a:t>
            </a:r>
            <a:endParaRPr lang="en-US" sz="1125" dirty="0"/>
          </a:p>
        </p:txBody>
      </p:sp>
      <p:sp>
        <p:nvSpPr>
          <p:cNvPr id="15" name="Text 10"/>
          <p:cNvSpPr/>
          <p:nvPr/>
        </p:nvSpPr>
        <p:spPr>
          <a:xfrm>
            <a:off x="352425" y="5219700"/>
            <a:ext cx="6223546" cy="80739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7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The Principle of Evolutionary Optimisation</a:t>
            </a:r>
            <a:pPr algn="ctr" indent="0" marL="0">
              <a:lnSpc>
                <a:spcPts val="127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
</a:t>
            </a:r>
            <a:pPr algn="ctr" indent="0" marL="0">
              <a:lnSpc>
                <a:spcPts val="127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The trade-off between stability and accuracy reflects the principle of evolutionary</a:t>
            </a:r>
            <a:pPr algn="ctr" indent="0" marL="0">
              <a:lnSpc>
                <a:spcPts val="127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
</a:t>
            </a:r>
            <a:pPr algn="ctr" indent="0" marL="0">
              <a:lnSpc>
                <a:spcPts val="127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optimisation. Our brains did not evolve to be 100% accurate in all conditions, but to</a:t>
            </a:r>
            <a:pPr algn="ctr" indent="0" marL="0">
              <a:lnSpc>
                <a:spcPts val="127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
</a:t>
            </a:r>
            <a:pPr algn="ctr" indent="0" marL="0">
              <a:lnSpc>
                <a:spcPts val="127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be efficient in most natural situations. Rare errors (illusions) are an acceptable price</a:t>
            </a:r>
            <a:pPr algn="ctr" indent="0" marL="0">
              <a:lnSpc>
                <a:spcPts val="127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
</a:t>
            </a:r>
            <a:pPr algn="ctr" indent="0" marL="0">
              <a:lnSpc>
                <a:spcPts val="1271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Palatino Linotype" pitchFamily="34" charset="0"/>
                <a:ea typeface="Palatino Linotype" pitchFamily="34" charset="-122"/>
                <a:cs typeface="Palatino Linotype" pitchFamily="34" charset="-120"/>
              </a:rPr>
              <a:t>for enormous daily efficiency.</a:t>
            </a:r>
            <a:endParaRPr lang="en-US" sz="1125" dirty="0"/>
          </a:p>
        </p:txBody>
      </p:sp>
      <p:sp>
        <p:nvSpPr>
          <p:cNvPr id="16" name="Text 11"/>
          <p:cNvSpPr/>
          <p:nvPr/>
        </p:nvSpPr>
        <p:spPr>
          <a:xfrm>
            <a:off x="6810375" y="5438775"/>
            <a:ext cx="5731073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User interface design: Taking into account users' perceptual expectations.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Occupational safety: Understanding how illusions can lead to accidents.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Medicine: Interpreting visual diagnostic errors.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Education: Using illusions to teach principles of perception.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6515532" y="4029075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Exploits our assumptions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566967" y="4362450"/>
            <a:ext cx="4286250" cy="2143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Misleads our expectations</a:t>
            </a:r>
            <a:endParaRPr lang="en-US" sz="1125" dirty="0"/>
          </a:p>
        </p:txBody>
      </p:sp>
      <p:sp>
        <p:nvSpPr>
          <p:cNvPr id="19" name="Text 14"/>
          <p:cNvSpPr/>
          <p:nvPr/>
        </p:nvSpPr>
        <p:spPr>
          <a:xfrm>
            <a:off x="-693465" y="4362450"/>
            <a:ext cx="480060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7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stable and predictable world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1447800" y="6372225"/>
            <a:ext cx="10194578" cy="3467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How can we benefit from understanding this dual nature of perceptual constancy in developing virtual reality technologies or visual</a:t>
            </a:r>
            <a:pPr algn="ctr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artificial intelligence? Should we try to simulate the "errors" of the human visual system or avoid them?</a:t>
            </a:r>
            <a:endParaRPr lang="en-US" sz="10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7161" y="3861048"/>
            <a:ext cx="2816275" cy="1755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56290" y="1371600"/>
            <a:ext cx="3035796" cy="2372767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228600" y="190500"/>
            <a:ext cx="25626060" cy="44886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3534"/>
              </a:lnSpc>
              <a:buNone/>
            </a:pPr>
            <a:r>
              <a:rPr lang="en-US" sz="2850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Slide 43: Development of Perceptual Abilities (Session 9)</a:t>
            </a:r>
            <a:endParaRPr lang="en-US" sz="2850" dirty="0"/>
          </a:p>
        </p:txBody>
      </p:sp>
      <p:sp>
        <p:nvSpPr>
          <p:cNvPr id="6" name="Text 1"/>
          <p:cNvSpPr/>
          <p:nvPr/>
        </p:nvSpPr>
        <p:spPr>
          <a:xfrm>
            <a:off x="-4599206" y="733425"/>
            <a:ext cx="22254210" cy="4054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193"/>
              </a:lnSpc>
              <a:buNone/>
            </a:pPr>
            <a:r>
              <a:rPr lang="en-US" sz="2475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Innovative Methodologies for Studying Perception in Infancy</a:t>
            </a:r>
            <a:endParaRPr lang="en-US" sz="2475" dirty="0"/>
          </a:p>
        </p:txBody>
      </p:sp>
      <p:sp>
        <p:nvSpPr>
          <p:cNvPr id="7" name="Text 2"/>
          <p:cNvSpPr/>
          <p:nvPr/>
        </p:nvSpPr>
        <p:spPr>
          <a:xfrm>
            <a:off x="409575" y="1390650"/>
            <a:ext cx="7920990" cy="23797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Core Methodological Challenge</a:t>
            </a:r>
            <a:endParaRPr lang="en-US" sz="1575" dirty="0"/>
          </a:p>
        </p:txBody>
      </p:sp>
      <p:sp>
        <p:nvSpPr>
          <p:cNvPr id="8" name="Text 3"/>
          <p:cNvSpPr/>
          <p:nvPr/>
        </p:nvSpPr>
        <p:spPr>
          <a:xfrm>
            <a:off x="409575" y="2314575"/>
            <a:ext cx="7920990" cy="23797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Leading Methodological Techniques</a:t>
            </a:r>
            <a:endParaRPr lang="en-US" sz="1575" dirty="0"/>
          </a:p>
        </p:txBody>
      </p:sp>
      <p:sp>
        <p:nvSpPr>
          <p:cNvPr id="9" name="Text 4"/>
          <p:cNvSpPr/>
          <p:nvPr/>
        </p:nvSpPr>
        <p:spPr>
          <a:xfrm>
            <a:off x="409575" y="4686300"/>
            <a:ext cx="10801350" cy="23797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Limitations and Methodological Considerations</a:t>
            </a:r>
            <a:endParaRPr lang="en-US" sz="1575" dirty="0"/>
          </a:p>
        </p:txBody>
      </p:sp>
      <p:sp>
        <p:nvSpPr>
          <p:cNvPr id="10" name="Text 5"/>
          <p:cNvSpPr/>
          <p:nvPr/>
        </p:nvSpPr>
        <p:spPr>
          <a:xfrm>
            <a:off x="409575" y="5848350"/>
            <a:ext cx="4206240" cy="18142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28"/>
              </a:lnSpc>
              <a:buNone/>
            </a:pPr>
            <a:r>
              <a:rPr lang="en-US" sz="1200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Significance</a:t>
            </a:r>
            <a:endParaRPr lang="en-US" sz="1200" dirty="0"/>
          </a:p>
        </p:txBody>
      </p:sp>
      <p:sp>
        <p:nvSpPr>
          <p:cNvPr id="11" name="Text 6"/>
          <p:cNvSpPr/>
          <p:nvPr/>
        </p:nvSpPr>
        <p:spPr>
          <a:xfrm>
            <a:off x="409575" y="2619375"/>
            <a:ext cx="8046720" cy="1966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48"/>
              </a:lnSpc>
              <a:buNone/>
            </a:pPr>
            <a:r>
              <a:rPr lang="en-US" sz="1200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Preferential Looking (Preferential Looking):</a:t>
            </a:r>
            <a:endParaRPr lang="en-US" sz="1200" dirty="0"/>
          </a:p>
        </p:txBody>
      </p:sp>
      <p:sp>
        <p:nvSpPr>
          <p:cNvPr id="12" name="Text 7"/>
          <p:cNvSpPr/>
          <p:nvPr/>
        </p:nvSpPr>
        <p:spPr>
          <a:xfrm>
            <a:off x="409575" y="3648075"/>
            <a:ext cx="6583680" cy="1966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48"/>
              </a:lnSpc>
              <a:buNone/>
            </a:pPr>
            <a:r>
              <a:rPr lang="en-US" sz="1200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Habituation Technique (Habituation):</a:t>
            </a:r>
            <a:endParaRPr lang="en-US" sz="1200" dirty="0"/>
          </a:p>
        </p:txBody>
      </p:sp>
      <p:sp>
        <p:nvSpPr>
          <p:cNvPr id="13" name="Text 8"/>
          <p:cNvSpPr/>
          <p:nvPr/>
        </p:nvSpPr>
        <p:spPr>
          <a:xfrm>
            <a:off x="7058025" y="5953125"/>
            <a:ext cx="5469136" cy="5098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What ethical and practical challenges</a:t>
            </a:r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might researchers face when studying infants? How might</a:t>
            </a:r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339"/>
              </a:lnSpc>
              <a:buNone/>
            </a:pPr>
            <a:r>
              <a:rPr lang="en-US" sz="1125" b="1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limitations affect the generalisation of findings?</a:t>
            </a:r>
            <a:endParaRPr lang="en-US" sz="1125" dirty="0"/>
          </a:p>
        </p:txBody>
      </p:sp>
      <p:sp>
        <p:nvSpPr>
          <p:cNvPr id="14" name="Text 9"/>
          <p:cNvSpPr/>
          <p:nvPr/>
        </p:nvSpPr>
        <p:spPr>
          <a:xfrm>
            <a:off x="409575" y="2895600"/>
            <a:ext cx="8580983" cy="5442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technique developed by Robert Fantz. If an infant looks at one stimulus for longer than another,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they are discriminating between them and showing a preference. This revealed that infants as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young as two days old ito prefer complex patterns and faces.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409575" y="3924300"/>
            <a:ext cx="8769548" cy="5442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Exploits infants' tendency to become bored with repeated stimuli. Looking time decreases when a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stimulus is repeated (habituation). When a new stimulus is presented, if looking time increases, this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indicates that the infant perceives the difference between the two stimuli.</a:t>
            </a:r>
            <a:endParaRPr lang="en-US" sz="1200" dirty="0"/>
          </a:p>
        </p:txBody>
      </p:sp>
      <p:sp>
        <p:nvSpPr>
          <p:cNvPr id="16" name="Text 11"/>
          <p:cNvSpPr/>
          <p:nvPr/>
        </p:nvSpPr>
        <p:spPr>
          <a:xfrm>
            <a:off x="409575" y="5019675"/>
            <a:ext cx="8507611" cy="57819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Discusses the interpretive challenges of these techniques, such as whether longer looking time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indicates preference or processing difficulty, and how to ensure that changes in looking time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reflect perception rather than other factors such as fatigue or attention.</a:t>
            </a:r>
            <a:endParaRPr lang="en-US" sz="1275" dirty="0"/>
          </a:p>
        </p:txBody>
      </p:sp>
      <p:sp>
        <p:nvSpPr>
          <p:cNvPr id="17" name="Text 12"/>
          <p:cNvSpPr/>
          <p:nvPr/>
        </p:nvSpPr>
        <p:spPr>
          <a:xfrm>
            <a:off x="409575" y="6124575"/>
            <a:ext cx="7260878" cy="36284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methodologies opened new horizons for understanding the development of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abilities in infants from birth.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409575" y="1676400"/>
            <a:ext cx="8340030" cy="38546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do researchers study the perception of infants who cannot express themselves verbally?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17"/>
              </a:lnSpc>
              <a:buNone/>
            </a:pPr>
            <a:r>
              <a:rPr lang="en-US" sz="1275" dirty="0">
                <a:solidFill>
                  <a:srgbClr val="0B1A3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led to the development of techniques based on observable behaviours.</a:t>
            </a:r>
            <a:endParaRPr lang="en-US" sz="1275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071" y="3312319"/>
            <a:ext cx="1011882" cy="6103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8494" y="3278088"/>
            <a:ext cx="889992" cy="7131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84769" y="1001167"/>
            <a:ext cx="365671" cy="42505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3553" y="987475"/>
            <a:ext cx="451098" cy="43889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0369" y="5115967"/>
            <a:ext cx="902196" cy="89832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4557" y="5115967"/>
            <a:ext cx="914400" cy="8983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098" y="5115967"/>
            <a:ext cx="926455" cy="89832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0079" y="3675757"/>
            <a:ext cx="3413671" cy="1392138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50282" y="973782"/>
            <a:ext cx="511969" cy="479971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-5470728" y="238125"/>
            <a:ext cx="24380190" cy="2829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28"/>
              </a:lnSpc>
              <a:buNone/>
            </a:pPr>
            <a:r>
              <a:rPr lang="en-US" sz="2025" b="1" dirty="0">
                <a:solidFill>
                  <a:srgbClr val="FFFDD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Vision in Newborns: Development of Visual Abilities in the First Months of Life</a:t>
            </a:r>
            <a:endParaRPr lang="en-US" sz="2025" dirty="0"/>
          </a:p>
        </p:txBody>
      </p:sp>
      <p:sp>
        <p:nvSpPr>
          <p:cNvPr id="13" name="Text 1"/>
          <p:cNvSpPr/>
          <p:nvPr/>
        </p:nvSpPr>
        <p:spPr>
          <a:xfrm>
            <a:off x="409575" y="1085850"/>
            <a:ext cx="514350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33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Visual Acuity in Newborns</a:t>
            </a:r>
            <a:endParaRPr lang="en-US" sz="1350" dirty="0"/>
          </a:p>
        </p:txBody>
      </p:sp>
      <p:sp>
        <p:nvSpPr>
          <p:cNvPr id="14" name="Text 2"/>
          <p:cNvSpPr/>
          <p:nvPr/>
        </p:nvSpPr>
        <p:spPr>
          <a:xfrm>
            <a:off x="4248150" y="1085850"/>
            <a:ext cx="608076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0033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Development of Colour Vision</a:t>
            </a:r>
            <a:endParaRPr lang="en-US" sz="1425" dirty="0"/>
          </a:p>
        </p:txBody>
      </p:sp>
      <p:sp>
        <p:nvSpPr>
          <p:cNvPr id="15" name="Text 3"/>
          <p:cNvSpPr/>
          <p:nvPr/>
        </p:nvSpPr>
        <p:spPr>
          <a:xfrm>
            <a:off x="8277225" y="1085850"/>
            <a:ext cx="641223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33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Innate Preference for Human Faces</a:t>
            </a:r>
            <a:endParaRPr lang="en-US" sz="1275" dirty="0"/>
          </a:p>
        </p:txBody>
      </p:sp>
      <p:sp>
        <p:nvSpPr>
          <p:cNvPr id="16" name="Text 4"/>
          <p:cNvSpPr/>
          <p:nvPr/>
        </p:nvSpPr>
        <p:spPr>
          <a:xfrm>
            <a:off x="4248150" y="4648200"/>
            <a:ext cx="452628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3366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Developmental Timeline</a:t>
            </a:r>
            <a:endParaRPr lang="en-US" sz="1350" dirty="0"/>
          </a:p>
        </p:txBody>
      </p:sp>
      <p:sp>
        <p:nvSpPr>
          <p:cNvPr id="17" name="Text 5"/>
          <p:cNvSpPr/>
          <p:nvPr/>
        </p:nvSpPr>
        <p:spPr>
          <a:xfrm>
            <a:off x="409575" y="1495425"/>
            <a:ext cx="4211836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Initially, visual acuity in newborns is very poor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compared to adults (20/400 to 20/800) – what the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infant sees clearly at 20 feet, an adult with normal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vision sees clearly at 400–800 feet.</a:t>
            </a:r>
            <a:endParaRPr lang="en-US" sz="1125" dirty="0"/>
          </a:p>
        </p:txBody>
      </p:sp>
      <p:sp>
        <p:nvSpPr>
          <p:cNvPr id="18" name="Text 6"/>
          <p:cNvSpPr/>
          <p:nvPr/>
        </p:nvSpPr>
        <p:spPr>
          <a:xfrm>
            <a:off x="409575" y="2457450"/>
            <a:ext cx="4253805" cy="44023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Vision is blurry and indistinct, but improves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remarkably rapidly during the first months, reaching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levels close to adults at approximately 8 months of age.</a:t>
            </a:r>
            <a:endParaRPr lang="en-US" sz="1050" dirty="0"/>
          </a:p>
        </p:txBody>
      </p:sp>
      <p:sp>
        <p:nvSpPr>
          <p:cNvPr id="19" name="Text 7"/>
          <p:cNvSpPr/>
          <p:nvPr/>
        </p:nvSpPr>
        <p:spPr>
          <a:xfrm>
            <a:off x="4371975" y="1495425"/>
            <a:ext cx="345757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Newborns can discriminate between some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colours, but their sensitivity is limited.</a:t>
            </a:r>
            <a:endParaRPr lang="en-US" sz="1125" dirty="0"/>
          </a:p>
        </p:txBody>
      </p:sp>
      <p:sp>
        <p:nvSpPr>
          <p:cNvPr id="20" name="Text 8"/>
          <p:cNvSpPr/>
          <p:nvPr/>
        </p:nvSpPr>
        <p:spPr>
          <a:xfrm>
            <a:off x="4371975" y="2038350"/>
            <a:ext cx="383470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Initially, they can see high-contrast colours such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 black, white, and bright red.</a:t>
            </a:r>
            <a:endParaRPr lang="en-US" sz="1125" dirty="0"/>
          </a:p>
        </p:txBody>
      </p:sp>
      <p:sp>
        <p:nvSpPr>
          <p:cNvPr id="21" name="Text 9"/>
          <p:cNvSpPr/>
          <p:nvPr/>
        </p:nvSpPr>
        <p:spPr>
          <a:xfrm>
            <a:off x="4371975" y="2619375"/>
            <a:ext cx="393948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By 2–3 months, their colour vision becomes more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sophisticated, approaching adult capabilities at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approximately 4 months of age.</a:t>
            </a:r>
            <a:endParaRPr lang="en-US" sz="1125" dirty="0"/>
          </a:p>
        </p:txBody>
      </p:sp>
      <p:sp>
        <p:nvSpPr>
          <p:cNvPr id="22" name="Text 10"/>
          <p:cNvSpPr/>
          <p:nvPr/>
        </p:nvSpPr>
        <p:spPr>
          <a:xfrm>
            <a:off x="4371975" y="3409950"/>
            <a:ext cx="3604171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rapid development indicates the gradual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maturaion of cones in the retina and colour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processing pathways in the brain.</a:t>
            </a:r>
            <a:endParaRPr lang="en-US" sz="1125" dirty="0"/>
          </a:p>
        </p:txBody>
      </p:sp>
      <p:sp>
        <p:nvSpPr>
          <p:cNvPr id="23" name="Text 11"/>
          <p:cNvSpPr/>
          <p:nvPr/>
        </p:nvSpPr>
        <p:spPr>
          <a:xfrm>
            <a:off x="8277225" y="1495425"/>
            <a:ext cx="4075658" cy="7337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the first days of life, infants show a clear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preference for looking at face-like stimuli over other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patterns. This discovery indicates an innate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predisposition to attend to faces, which is of great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importance for social bonding and survival.</a:t>
            </a:r>
            <a:endParaRPr lang="en-US" sz="1050" dirty="0"/>
          </a:p>
        </p:txBody>
      </p:sp>
      <p:sp>
        <p:nvSpPr>
          <p:cNvPr id="24" name="Text 12"/>
          <p:cNvSpPr/>
          <p:nvPr/>
        </p:nvSpPr>
        <p:spPr>
          <a:xfrm>
            <a:off x="8277225" y="2667000"/>
            <a:ext cx="3845123" cy="4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Fantz's studies showed that infants as young as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two days old prefer to look at complex face-like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38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patterns over plain, unmarked discs.</a:t>
            </a:r>
            <a:endParaRPr lang="en-US" sz="1125" dirty="0"/>
          </a:p>
        </p:txBody>
      </p:sp>
      <p:sp>
        <p:nvSpPr>
          <p:cNvPr id="25" name="Text 13"/>
          <p:cNvSpPr/>
          <p:nvPr/>
        </p:nvSpPr>
        <p:spPr>
          <a:xfrm>
            <a:off x="4248150" y="6086475"/>
            <a:ext cx="8528596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How can the innate preference for faces be explained from an evolutionary perspective?</a:t>
            </a:r>
            <a:pPr algn="ctr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25"/>
              </a:lnSpc>
              <a:buNone/>
            </a:pPr>
            <a:r>
              <a:rPr lang="en-US" sz="112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are the implications of this discovery for the 'nature versus nurture' debate in perception?</a:t>
            </a:r>
            <a:endParaRPr lang="en-US" sz="1125" dirty="0"/>
          </a:p>
        </p:txBody>
      </p:sp>
      <p:sp>
        <p:nvSpPr>
          <p:cNvPr id="26" name="Text 14"/>
          <p:cNvSpPr/>
          <p:nvPr/>
        </p:nvSpPr>
        <p:spPr>
          <a:xfrm>
            <a:off x="4371975" y="5200650"/>
            <a:ext cx="1540073" cy="5447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Birth: Very poor visual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acuity, limited colour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discrimination, innate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preference for faces.</a:t>
            </a:r>
            <a:endParaRPr lang="en-US" sz="975" dirty="0"/>
          </a:p>
        </p:txBody>
      </p:sp>
      <p:sp>
        <p:nvSpPr>
          <p:cNvPr id="27" name="Text 15"/>
          <p:cNvSpPr/>
          <p:nvPr/>
        </p:nvSpPr>
        <p:spPr>
          <a:xfrm>
            <a:off x="5838825" y="5200650"/>
            <a:ext cx="1550640" cy="5447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month: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Slight improvement in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clarity, better contrast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discrimination.</a:t>
            </a:r>
            <a:endParaRPr lang="en-US" sz="975" dirty="0"/>
          </a:p>
        </p:txBody>
      </p:sp>
      <p:sp>
        <p:nvSpPr>
          <p:cNvPr id="28" name="Text 16"/>
          <p:cNvSpPr/>
          <p:nvPr/>
        </p:nvSpPr>
        <p:spPr>
          <a:xfrm>
            <a:off x="7296150" y="5200650"/>
            <a:ext cx="1697236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2–3 months:</a:t>
            </a:r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Marked development</a:t>
            </a:r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colour vision,</a:t>
            </a:r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improvement in focusing.</a:t>
            </a:r>
            <a:endParaRPr lang="en-US" sz="900" dirty="0"/>
          </a:p>
        </p:txBody>
      </p:sp>
      <p:sp>
        <p:nvSpPr>
          <p:cNvPr id="29" name="Text 17"/>
          <p:cNvSpPr/>
          <p:nvPr/>
        </p:nvSpPr>
        <p:spPr>
          <a:xfrm>
            <a:off x="8943975" y="5200650"/>
            <a:ext cx="1309688" cy="40853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 months: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Colour vision close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adults.</a:t>
            </a:r>
            <a:endParaRPr lang="en-US" sz="975" dirty="0"/>
          </a:p>
        </p:txBody>
      </p:sp>
      <p:sp>
        <p:nvSpPr>
          <p:cNvPr id="30" name="Text 18"/>
          <p:cNvSpPr/>
          <p:nvPr/>
        </p:nvSpPr>
        <p:spPr>
          <a:xfrm>
            <a:off x="10220325" y="5200650"/>
            <a:ext cx="1707803" cy="3772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6–8 months:</a:t>
            </a:r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acuity</a:t>
            </a:r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approaching adult levels.</a:t>
            </a:r>
            <a:endParaRPr lang="en-US" sz="900" dirty="0"/>
          </a:p>
        </p:txBody>
      </p:sp>
      <p:sp>
        <p:nvSpPr>
          <p:cNvPr id="31" name="Text 19"/>
          <p:cNvSpPr/>
          <p:nvPr/>
        </p:nvSpPr>
        <p:spPr>
          <a:xfrm>
            <a:off x="8391525" y="4095750"/>
            <a:ext cx="166583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825"/>
              </a:lnSpc>
              <a:buNone/>
            </a:pPr>
            <a:r>
              <a:rPr lang="en-US" sz="7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Human face</a:t>
            </a:r>
            <a:pPr algn="ctr" indent="0" marL="0">
              <a:lnSpc>
                <a:spcPts val="825"/>
              </a:lnSpc>
              <a:buNone/>
            </a:pPr>
            <a:r>
              <a:rPr lang="en-US" sz="7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825"/>
              </a:lnSpc>
              <a:buNone/>
            </a:pPr>
            <a:r>
              <a:rPr lang="en-US" sz="7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(longer looking preference)</a:t>
            </a:r>
            <a:endParaRPr lang="en-US" sz="750" dirty="0"/>
          </a:p>
        </p:txBody>
      </p:sp>
      <p:sp>
        <p:nvSpPr>
          <p:cNvPr id="32" name="Text 20"/>
          <p:cNvSpPr/>
          <p:nvPr/>
        </p:nvSpPr>
        <p:spPr>
          <a:xfrm>
            <a:off x="10220325" y="3990975"/>
            <a:ext cx="1603028" cy="3772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Other complex and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unstructured patterns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(less interest)</a:t>
            </a:r>
            <a:endParaRPr lang="en-US" sz="900" dirty="0"/>
          </a:p>
        </p:txBody>
      </p:sp>
      <p:sp>
        <p:nvSpPr>
          <p:cNvPr id="33" name="Text 21"/>
          <p:cNvSpPr/>
          <p:nvPr/>
        </p:nvSpPr>
        <p:spPr>
          <a:xfrm>
            <a:off x="4448592" y="6667500"/>
            <a:ext cx="352044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825"/>
              </a:lnSpc>
              <a:buNone/>
            </a:pPr>
            <a:r>
              <a:rPr lang="en-US" sz="825" b="1" dirty="0">
                <a:solidFill>
                  <a:srgbClr val="F0F8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Page XX - Vision in Newborns</a:t>
            </a:r>
            <a:endParaRPr lang="en-US" sz="825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34573" y="1241227"/>
            <a:ext cx="4462165" cy="2324844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2309812" y="123825"/>
            <a:ext cx="1752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6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45: The Visual Cliff Experiment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3766646" y="5410200"/>
            <a:ext cx="493776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1E3A8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</a:t>
            </a:r>
            <a:endParaRPr lang="en-US" sz="1800" dirty="0"/>
          </a:p>
        </p:txBody>
      </p:sp>
      <p:sp>
        <p:nvSpPr>
          <p:cNvPr id="6" name="Text 2"/>
          <p:cNvSpPr/>
          <p:nvPr/>
        </p:nvSpPr>
        <p:spPr>
          <a:xfrm>
            <a:off x="466725" y="1600200"/>
            <a:ext cx="1896368" cy="89162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Innovative</a:t>
            </a:r>
            <a:pPr algn="ctr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</a:t>
            </a:r>
            <a:pPr algn="ctr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Design: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2905125" y="1600200"/>
            <a:ext cx="1770608" cy="54471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</a:t>
            </a:r>
            <a:pPr algn="ctr" indent="0" marL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Procedure:</a:t>
            </a:r>
            <a:endParaRPr lang="en-US" sz="1650" dirty="0"/>
          </a:p>
        </p:txBody>
      </p:sp>
      <p:sp>
        <p:nvSpPr>
          <p:cNvPr id="8" name="Text 4"/>
          <p:cNvSpPr/>
          <p:nvPr/>
        </p:nvSpPr>
        <p:spPr>
          <a:xfrm>
            <a:off x="5534025" y="1600200"/>
            <a:ext cx="1466850" cy="5200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Remarkable</a:t>
            </a:r>
            <a:pPr algn="ctr" indent="0" marL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Findings:</a:t>
            </a:r>
            <a:endParaRPr lang="en-US" sz="1575" dirty="0"/>
          </a:p>
        </p:txBody>
      </p:sp>
      <p:sp>
        <p:nvSpPr>
          <p:cNvPr id="9" name="Text 5"/>
          <p:cNvSpPr/>
          <p:nvPr/>
        </p:nvSpPr>
        <p:spPr>
          <a:xfrm>
            <a:off x="6604114" y="3829050"/>
            <a:ext cx="658368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Implications: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-1230213" y="638175"/>
            <a:ext cx="15335250" cy="35718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13"/>
              </a:lnSpc>
              <a:buNone/>
            </a:pPr>
            <a:r>
              <a:rPr lang="en-US" sz="1875" b="1" dirty="0">
                <a:solidFill>
                  <a:srgbClr val="8EC5F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Subtitle: Gibson and Walk's Pioneering Study (1960)</a:t>
            </a:r>
            <a:endParaRPr lang="en-US" sz="1875" dirty="0"/>
          </a:p>
        </p:txBody>
      </p:sp>
      <p:sp>
        <p:nvSpPr>
          <p:cNvPr id="11" name="Text 7"/>
          <p:cNvSpPr/>
          <p:nvPr/>
        </p:nvSpPr>
        <p:spPr>
          <a:xfrm>
            <a:off x="590550" y="5753100"/>
            <a:ext cx="12237690" cy="8545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42"/>
              </a:lnSpc>
              <a:buNone/>
            </a:pPr>
            <a:r>
              <a:rPr lang="en-US" sz="172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do the different responses of infants to the shallow and deep sides reveal about the nature of</a:t>
            </a:r>
            <a:pPr algn="ctr" indent="0" marL="0">
              <a:lnSpc>
                <a:spcPts val="2242"/>
              </a:lnSpc>
              <a:buNone/>
            </a:pPr>
            <a:r>
              <a:rPr lang="en-US" sz="172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242"/>
              </a:lnSpc>
              <a:buNone/>
            </a:pPr>
            <a:r>
              <a:rPr lang="en-US" sz="172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depth perception? How do these findings contribute to understanding the development of human</a:t>
            </a:r>
            <a:pPr algn="ctr" indent="0" marL="0">
              <a:lnSpc>
                <a:spcPts val="2242"/>
              </a:lnSpc>
              <a:buNone/>
            </a:pPr>
            <a:r>
              <a:rPr lang="en-US" sz="172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242"/>
              </a:lnSpc>
              <a:buNone/>
            </a:pPr>
            <a:r>
              <a:rPr lang="en-US" sz="172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human perceptual abilities?</a:t>
            </a:r>
            <a:endParaRPr lang="en-US" sz="1725" dirty="0"/>
          </a:p>
        </p:txBody>
      </p:sp>
      <p:sp>
        <p:nvSpPr>
          <p:cNvPr id="12" name="Text 8"/>
          <p:cNvSpPr/>
          <p:nvPr/>
        </p:nvSpPr>
        <p:spPr>
          <a:xfrm>
            <a:off x="352425" y="2590800"/>
            <a:ext cx="2305050" cy="182001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glass table with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 apparent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shallow side and an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apparent deep side,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creating a sense of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depth without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real danger.</a:t>
            </a:r>
            <a:endParaRPr lang="en-US" sz="1575" dirty="0"/>
          </a:p>
        </p:txBody>
      </p:sp>
      <p:sp>
        <p:nvSpPr>
          <p:cNvPr id="13" name="Text 9"/>
          <p:cNvSpPr/>
          <p:nvPr/>
        </p:nvSpPr>
        <p:spPr>
          <a:xfrm>
            <a:off x="2790825" y="2324100"/>
            <a:ext cx="2231678" cy="24511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Infants (aged 6–14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months) were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placed on the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central part of the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platform, and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mothers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encouraged their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infants to cross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both sides.</a:t>
            </a:r>
            <a:endParaRPr lang="en-US" sz="1650" dirty="0"/>
          </a:p>
        </p:txBody>
      </p:sp>
      <p:sp>
        <p:nvSpPr>
          <p:cNvPr id="14" name="Text 10"/>
          <p:cNvSpPr/>
          <p:nvPr/>
        </p:nvSpPr>
        <p:spPr>
          <a:xfrm>
            <a:off x="5286375" y="2324100"/>
            <a:ext cx="2210693" cy="24511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Most infants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preferred the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shallow side and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refused to cross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apparent deep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side, even with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encouragement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their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45"/>
              </a:lnSpc>
              <a:buNone/>
            </a:pPr>
            <a:r>
              <a:rPr lang="en-US" sz="1650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mothers.</a:t>
            </a:r>
            <a:endParaRPr lang="en-US" sz="1650" dirty="0"/>
          </a:p>
        </p:txBody>
      </p:sp>
      <p:sp>
        <p:nvSpPr>
          <p:cNvPr id="15" name="Text 11"/>
          <p:cNvSpPr/>
          <p:nvPr/>
        </p:nvSpPr>
        <p:spPr>
          <a:xfrm>
            <a:off x="7905750" y="4171950"/>
            <a:ext cx="4243388" cy="7800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findings demonstrate that depth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is an innate ability or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48"/>
              </a:lnSpc>
              <a:buNone/>
            </a:pPr>
            <a:r>
              <a:rPr lang="en-US" sz="1575" dirty="0">
                <a:solidFill>
                  <a:srgbClr val="00206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develops early.</a:t>
            </a:r>
            <a:endParaRPr lang="en-US" sz="1575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2463" y="5452021"/>
            <a:ext cx="2060377" cy="12686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6180" y="1625203"/>
            <a:ext cx="3815953" cy="3504307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-2915617" y="266700"/>
            <a:ext cx="1885950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70"/>
              </a:lnSpc>
              <a:buNone/>
            </a:pPr>
            <a:r>
              <a:rPr lang="en-US" sz="2475" b="1" dirty="0">
                <a:solidFill>
                  <a:srgbClr val="1A52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Evaluation of the Visual Cliff Experiment</a:t>
            </a:r>
            <a:endParaRPr lang="en-US" sz="2475" dirty="0"/>
          </a:p>
        </p:txBody>
      </p:sp>
      <p:sp>
        <p:nvSpPr>
          <p:cNvPr id="6" name="Text 1"/>
          <p:cNvSpPr/>
          <p:nvPr/>
        </p:nvSpPr>
        <p:spPr>
          <a:xfrm>
            <a:off x="2419350" y="742950"/>
            <a:ext cx="8067675" cy="42088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2837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Does Gibson and Walk's Experiment Prove the Innateness of Depth Perception,</a:t>
            </a:r>
            <a:pPr algn="ctr"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2837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
</a:t>
            </a:r>
            <a:pPr algn="ctr"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28374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or Does It Reveal Methodological Limitations?</a:t>
            </a:r>
            <a:endParaRPr lang="en-US" sz="1275" dirty="0"/>
          </a:p>
        </p:txBody>
      </p:sp>
      <p:sp>
        <p:nvSpPr>
          <p:cNvPr id="7" name="Text 2"/>
          <p:cNvSpPr/>
          <p:nvPr/>
        </p:nvSpPr>
        <p:spPr>
          <a:xfrm>
            <a:off x="3349451" y="5715000"/>
            <a:ext cx="325755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A52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Conclusion</a:t>
            </a:r>
            <a:endParaRPr lang="en-US" sz="1125" dirty="0"/>
          </a:p>
        </p:txBody>
      </p:sp>
      <p:sp>
        <p:nvSpPr>
          <p:cNvPr id="8" name="Text 3"/>
          <p:cNvSpPr/>
          <p:nvPr/>
        </p:nvSpPr>
        <p:spPr>
          <a:xfrm>
            <a:off x="533400" y="1638300"/>
            <a:ext cx="5486400" cy="1980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1A52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Key Methodological Limitations</a:t>
            </a:r>
            <a:endParaRPr lang="en-US" sz="1200" dirty="0"/>
          </a:p>
        </p:txBody>
      </p:sp>
      <p:sp>
        <p:nvSpPr>
          <p:cNvPr id="9" name="Text 4"/>
          <p:cNvSpPr/>
          <p:nvPr/>
        </p:nvSpPr>
        <p:spPr>
          <a:xfrm>
            <a:off x="8696325" y="1638300"/>
            <a:ext cx="5852160" cy="1980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rgbClr val="1A52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Core Methodological Question</a:t>
            </a:r>
            <a:endParaRPr lang="en-US" sz="1200" dirty="0"/>
          </a:p>
        </p:txBody>
      </p:sp>
      <p:sp>
        <p:nvSpPr>
          <p:cNvPr id="10" name="Text 5"/>
          <p:cNvSpPr/>
          <p:nvPr/>
        </p:nvSpPr>
        <p:spPr>
          <a:xfrm>
            <a:off x="8696325" y="3143250"/>
            <a:ext cx="565785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A52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Proposed Methodological Solutions</a:t>
            </a:r>
            <a:endParaRPr lang="en-US" sz="1125" dirty="0"/>
          </a:p>
        </p:txBody>
      </p:sp>
      <p:sp>
        <p:nvSpPr>
          <p:cNvPr id="11" name="Text 6"/>
          <p:cNvSpPr/>
          <p:nvPr/>
        </p:nvSpPr>
        <p:spPr>
          <a:xfrm>
            <a:off x="8565803" y="5200650"/>
            <a:ext cx="445770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1A527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Balanced Critical Analysis</a:t>
            </a:r>
            <a:endParaRPr lang="en-US" sz="1125" dirty="0"/>
          </a:p>
        </p:txBody>
      </p:sp>
      <p:sp>
        <p:nvSpPr>
          <p:cNvPr id="12" name="Text 7"/>
          <p:cNvSpPr/>
          <p:nvPr/>
        </p:nvSpPr>
        <p:spPr>
          <a:xfrm>
            <a:off x="4124325" y="6019800"/>
            <a:ext cx="1718221" cy="13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540"/>
              </a:lnSpc>
              <a:buNone/>
            </a:pPr>
            <a:r>
              <a:rPr lang="en-US" sz="4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findings suggest a complex</a:t>
            </a:r>
            <a:pPr algn="ctr" indent="0" marL="0">
              <a:lnSpc>
                <a:spcPts val="540"/>
              </a:lnSpc>
              <a:buNone/>
            </a:pPr>
            <a:r>
              <a:rPr lang="en-US" sz="4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540"/>
              </a:lnSpc>
              <a:buNone/>
            </a:pPr>
            <a:r>
              <a:rPr lang="en-US" sz="4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 between innate predispositions and acquired experience.</a:t>
            </a:r>
            <a:endParaRPr lang="en-US" sz="450" dirty="0"/>
          </a:p>
        </p:txBody>
      </p:sp>
      <p:sp>
        <p:nvSpPr>
          <p:cNvPr id="13" name="Text 8"/>
          <p:cNvSpPr/>
          <p:nvPr/>
        </p:nvSpPr>
        <p:spPr>
          <a:xfrm>
            <a:off x="657225" y="2009775"/>
            <a:ext cx="3122265" cy="8051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First: The Problem of Age and Prior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Experience: Infants aged 6-14 months are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not a “blank slate” and already have visual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and environmental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interaction.</a:t>
            </a:r>
            <a:endParaRPr lang="en-US" sz="975" dirty="0"/>
          </a:p>
        </p:txBody>
      </p:sp>
      <p:sp>
        <p:nvSpPr>
          <p:cNvPr id="14" name="Text 9"/>
          <p:cNvSpPr/>
          <p:nvPr/>
        </p:nvSpPr>
        <p:spPr>
          <a:xfrm>
            <a:off x="657225" y="3143250"/>
            <a:ext cx="2797373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Second: Acquired Motor Experience: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Crawling infants have developed an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of distance and depth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through their motor experiences.</a:t>
            </a:r>
            <a:endParaRPr lang="en-US" sz="1050" dirty="0"/>
          </a:p>
        </p:txBody>
      </p:sp>
      <p:sp>
        <p:nvSpPr>
          <p:cNvPr id="15" name="Text 10"/>
          <p:cNvSpPr/>
          <p:nvPr/>
        </p:nvSpPr>
        <p:spPr>
          <a:xfrm>
            <a:off x="657225" y="3962400"/>
            <a:ext cx="3174653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Third: Alternative Interpretations of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Behaviour: Other explanations for infants’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reluctance to cross the deep side, such as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acquired caution or visual preferences.</a:t>
            </a:r>
            <a:endParaRPr lang="en-US" sz="1050" dirty="0"/>
          </a:p>
        </p:txBody>
      </p:sp>
      <p:sp>
        <p:nvSpPr>
          <p:cNvPr id="16" name="Text 11"/>
          <p:cNvSpPr/>
          <p:nvPr/>
        </p:nvSpPr>
        <p:spPr>
          <a:xfrm>
            <a:off x="8763000" y="1905000"/>
            <a:ext cx="3467993" cy="64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visual cliff experiment is a pioneering and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influential study in developmental psychology,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facing a methodological challenge regarding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8"/>
              </a:lnSpc>
              <a:buNone/>
            </a:pPr>
            <a:r>
              <a:rPr lang="en-US" sz="97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whether depth perception is innate or acquired.</a:t>
            </a:r>
            <a:endParaRPr lang="en-US" sz="975" dirty="0"/>
          </a:p>
        </p:txBody>
      </p:sp>
      <p:sp>
        <p:nvSpPr>
          <p:cNvPr id="17" name="Text 12"/>
          <p:cNvSpPr/>
          <p:nvPr/>
        </p:nvSpPr>
        <p:spPr>
          <a:xfrm>
            <a:off x="8763000" y="3409950"/>
            <a:ext cx="3447008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Testing Younger Infants: Testing infants aged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1–3 months to reduce the influence of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acquired experience, using physiological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measures (e.g., heart rate, eye movements).</a:t>
            </a:r>
            <a:endParaRPr lang="en-US" sz="1050" dirty="0"/>
          </a:p>
        </p:txBody>
      </p:sp>
      <p:sp>
        <p:nvSpPr>
          <p:cNvPr id="18" name="Text 13"/>
          <p:cNvSpPr/>
          <p:nvPr/>
        </p:nvSpPr>
        <p:spPr>
          <a:xfrm>
            <a:off x="8763000" y="4238625"/>
            <a:ext cx="289173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Multi-Dimensional Measurements: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Integrating EEG, eye-tracking, and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physiological stress measurements.</a:t>
            </a:r>
            <a:endParaRPr lang="en-US" sz="1125" dirty="0"/>
          </a:p>
        </p:txBody>
      </p:sp>
      <p:sp>
        <p:nvSpPr>
          <p:cNvPr id="19" name="Text 14"/>
          <p:cNvSpPr/>
          <p:nvPr/>
        </p:nvSpPr>
        <p:spPr>
          <a:xfrm>
            <a:off x="8763000" y="5467350"/>
            <a:ext cx="3509963" cy="10403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Summarises the importance of the visual cliff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 despite its limitations, noting that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it demonstrated infants' ability to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discriminate between depths and the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existence of a protective mechanism against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28374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hazards.</a:t>
            </a:r>
            <a:endParaRPr lang="en-US" sz="105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1569" y="5054203"/>
            <a:ext cx="402282" cy="4457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4988" y="5047357"/>
            <a:ext cx="426690" cy="4525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7357" y="1735038"/>
            <a:ext cx="6620173" cy="3024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8690" y="1186309"/>
            <a:ext cx="426690" cy="4525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82180" y="5102275"/>
            <a:ext cx="1938486" cy="151551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1098" y="4464546"/>
            <a:ext cx="426690" cy="45943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098" y="2818507"/>
            <a:ext cx="426690" cy="4594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098" y="1186309"/>
            <a:ext cx="426690" cy="459432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-3797201" y="190500"/>
            <a:ext cx="20802600" cy="36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88"/>
              </a:lnSpc>
              <a:buNone/>
            </a:pPr>
            <a:r>
              <a:rPr lang="en-US" sz="26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Size Constancy in Infants – Bower’s Pioneering Study</a:t>
            </a:r>
            <a:endParaRPr lang="en-US" sz="2625" dirty="0"/>
          </a:p>
        </p:txBody>
      </p:sp>
      <p:sp>
        <p:nvSpPr>
          <p:cNvPr id="12" name="Text 1"/>
          <p:cNvSpPr/>
          <p:nvPr/>
        </p:nvSpPr>
        <p:spPr>
          <a:xfrm>
            <a:off x="-798225" y="647700"/>
            <a:ext cx="14641830" cy="2500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69"/>
              </a:lnSpc>
              <a:buNone/>
            </a:pPr>
            <a:r>
              <a:rPr lang="en-US" sz="1575" b="1" dirty="0">
                <a:solidFill>
                  <a:srgbClr val="E9E9E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Innate Ability versus Acquired Skill in Perceiving True Sizes</a:t>
            </a:r>
            <a:endParaRPr lang="en-US" sz="1575" dirty="0"/>
          </a:p>
        </p:txBody>
      </p:sp>
      <p:sp>
        <p:nvSpPr>
          <p:cNvPr id="13" name="Text 2"/>
          <p:cNvSpPr/>
          <p:nvPr/>
        </p:nvSpPr>
        <p:spPr>
          <a:xfrm>
            <a:off x="962025" y="1276350"/>
            <a:ext cx="438912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Theoretical Introduction</a:t>
            </a:r>
            <a:endParaRPr lang="en-US" sz="1200" dirty="0"/>
          </a:p>
        </p:txBody>
      </p:sp>
      <p:sp>
        <p:nvSpPr>
          <p:cNvPr id="14" name="Text 3"/>
          <p:cNvSpPr/>
          <p:nvPr/>
        </p:nvSpPr>
        <p:spPr>
          <a:xfrm>
            <a:off x="5467350" y="1276350"/>
            <a:ext cx="3886200" cy="20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94"/>
              </a:lnSpc>
              <a:buNone/>
            </a:pPr>
            <a:r>
              <a:rPr lang="en-US" sz="1275" b="1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Training and Testing</a:t>
            </a:r>
            <a:endParaRPr lang="en-US" sz="1275" dirty="0"/>
          </a:p>
        </p:txBody>
      </p:sp>
      <p:sp>
        <p:nvSpPr>
          <p:cNvPr id="15" name="Text 4"/>
          <p:cNvSpPr/>
          <p:nvPr/>
        </p:nvSpPr>
        <p:spPr>
          <a:xfrm>
            <a:off x="962025" y="2895600"/>
            <a:ext cx="54864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Innovative Experimental Design</a:t>
            </a:r>
            <a:endParaRPr lang="en-US" sz="1200" dirty="0"/>
          </a:p>
        </p:txBody>
      </p:sp>
      <p:sp>
        <p:nvSpPr>
          <p:cNvPr id="16" name="Text 5"/>
          <p:cNvSpPr/>
          <p:nvPr/>
        </p:nvSpPr>
        <p:spPr>
          <a:xfrm>
            <a:off x="962025" y="4533900"/>
            <a:ext cx="347472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Remarkable Findings</a:t>
            </a:r>
            <a:endParaRPr lang="en-US" sz="1200" dirty="0"/>
          </a:p>
        </p:txBody>
      </p:sp>
      <p:sp>
        <p:nvSpPr>
          <p:cNvPr id="17" name="Text 6"/>
          <p:cNvSpPr/>
          <p:nvPr/>
        </p:nvSpPr>
        <p:spPr>
          <a:xfrm>
            <a:off x="5467350" y="5162550"/>
            <a:ext cx="5829300" cy="2024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94"/>
              </a:lnSpc>
              <a:buNone/>
            </a:pPr>
            <a:r>
              <a:rPr lang="en-US" sz="1275" b="1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Deep Scientific Interpretation</a:t>
            </a:r>
            <a:endParaRPr lang="en-US" sz="1275" dirty="0"/>
          </a:p>
        </p:txBody>
      </p:sp>
      <p:sp>
        <p:nvSpPr>
          <p:cNvPr id="18" name="Text 7"/>
          <p:cNvSpPr/>
          <p:nvPr/>
        </p:nvSpPr>
        <p:spPr>
          <a:xfrm>
            <a:off x="9248775" y="5162550"/>
            <a:ext cx="438912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00"/>
              </a:lnSpc>
              <a:buNone/>
            </a:pPr>
            <a:r>
              <a:rPr lang="en-US" sz="1200" b="1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Theoretical Significance</a:t>
            </a:r>
            <a:endParaRPr lang="en-US" sz="1200" dirty="0"/>
          </a:p>
        </p:txBody>
      </p:sp>
      <p:sp>
        <p:nvSpPr>
          <p:cNvPr id="19" name="Text 8"/>
          <p:cNvSpPr/>
          <p:nvPr/>
        </p:nvSpPr>
        <p:spPr>
          <a:xfrm>
            <a:off x="495300" y="1743075"/>
            <a:ext cx="4599533" cy="5942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Thomas Bower's 1966 study on newborn infants.</a:t>
            </a:r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Used classical conditioning, exploiting the principles of</a:t>
            </a:r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classical conditioning.</a:t>
            </a:r>
            <a:endParaRPr lang="en-US" sz="1200" dirty="0"/>
          </a:p>
        </p:txBody>
      </p:sp>
      <p:sp>
        <p:nvSpPr>
          <p:cNvPr id="20" name="Text 9"/>
          <p:cNvSpPr/>
          <p:nvPr/>
        </p:nvSpPr>
        <p:spPr>
          <a:xfrm>
            <a:off x="495300" y="3429000"/>
            <a:ext cx="4442371" cy="62150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Infants were placed in incubators and trained to play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'peekaboo' whenever they moved towards a white 30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cm cube placed at a distance of 1 metre.</a:t>
            </a:r>
            <a:endParaRPr lang="en-US" sz="1125" dirty="0"/>
          </a:p>
        </p:txBody>
      </p:sp>
      <p:sp>
        <p:nvSpPr>
          <p:cNvPr id="21" name="Text 10"/>
          <p:cNvSpPr/>
          <p:nvPr/>
        </p:nvSpPr>
        <p:spPr>
          <a:xfrm>
            <a:off x="495300" y="5038725"/>
            <a:ext cx="2546003" cy="1547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Clear preference for the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original cube (30 cm) despite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its smaller retinal image.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Weak response to the larger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cube (90 cm) despite its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retinal image matching the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740"/>
              </a:lnSpc>
              <a:buNone/>
            </a:pPr>
            <a:r>
              <a:rPr lang="en-US" sz="1200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training cube.</a:t>
            </a:r>
            <a:endParaRPr lang="en-US" sz="1200" dirty="0"/>
          </a:p>
        </p:txBody>
      </p:sp>
      <p:sp>
        <p:nvSpPr>
          <p:cNvPr id="22" name="Text 11"/>
          <p:cNvSpPr/>
          <p:nvPr/>
        </p:nvSpPr>
        <p:spPr>
          <a:xfrm>
            <a:off x="5229225" y="5610225"/>
            <a:ext cx="3635573" cy="10358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Infants perceive true size. The development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of true size constancy occurs early in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infants and supports learning theories.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When the barrier or conditioning is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removed, acquired constancy breaks down.</a:t>
            </a:r>
            <a:endParaRPr lang="en-US" sz="1125" dirty="0"/>
          </a:p>
        </p:txBody>
      </p:sp>
      <p:sp>
        <p:nvSpPr>
          <p:cNvPr id="23" name="Text 12"/>
          <p:cNvSpPr/>
          <p:nvPr/>
        </p:nvSpPr>
        <p:spPr>
          <a:xfrm>
            <a:off x="8763000" y="5610225"/>
            <a:ext cx="3436590" cy="8286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study contributes to understanding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nature of perception and supports the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idea of innate (genetic) perceptual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indent="0" marL="0">
              <a:lnSpc>
                <a:spcPts val="1631"/>
              </a:lnSpc>
              <a:buNone/>
            </a:pPr>
            <a:r>
              <a:rPr lang="en-US" sz="1125" dirty="0">
                <a:solidFill>
                  <a:srgbClr val="282F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abilities.</a:t>
            </a:r>
            <a:endParaRPr lang="en-US" sz="1125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7475" y="3627834"/>
            <a:ext cx="2804071" cy="1858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0588" y="4917132"/>
            <a:ext cx="3633192" cy="1014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267" y="3634680"/>
            <a:ext cx="1706761" cy="9188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157" y="3634680"/>
            <a:ext cx="2779663" cy="18515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38879" y="1275457"/>
            <a:ext cx="390079" cy="3908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61498" y="1275457"/>
            <a:ext cx="426690" cy="3908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81600" y="1275457"/>
            <a:ext cx="390079" cy="38397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52886" y="1275457"/>
            <a:ext cx="304800" cy="39082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6855" y="1268611"/>
            <a:ext cx="414486" cy="397669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-3361387" y="123825"/>
            <a:ext cx="19751040" cy="4115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24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Carpenters World Hypothesis (Cross-Cultural)</a:t>
            </a:r>
            <a:endParaRPr lang="en-US" sz="2700" dirty="0"/>
          </a:p>
        </p:txBody>
      </p:sp>
      <p:sp>
        <p:nvSpPr>
          <p:cNvPr id="13" name="Text 1"/>
          <p:cNvSpPr/>
          <p:nvPr/>
        </p:nvSpPr>
        <p:spPr>
          <a:xfrm>
            <a:off x="-1970723" y="742950"/>
            <a:ext cx="16847820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98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Does the Architectural Environment Shape Our Visual Perception?</a:t>
            </a:r>
            <a:endParaRPr lang="en-US" sz="1650" dirty="0"/>
          </a:p>
        </p:txBody>
      </p:sp>
      <p:sp>
        <p:nvSpPr>
          <p:cNvPr id="14" name="Text 2"/>
          <p:cNvSpPr/>
          <p:nvPr/>
        </p:nvSpPr>
        <p:spPr>
          <a:xfrm>
            <a:off x="409575" y="6162675"/>
            <a:ext cx="11933783" cy="356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If the environment shapes our perception to this extent, what are the implications for the design of modern urban</a:t>
            </a:r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02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environments? How might architectural globalisation affect human perceptual diversity?</a:t>
            </a:r>
            <a:endParaRPr lang="en-US" sz="1275" dirty="0"/>
          </a:p>
        </p:txBody>
      </p:sp>
      <p:sp>
        <p:nvSpPr>
          <p:cNvPr id="15" name="Text 3"/>
          <p:cNvSpPr/>
          <p:nvPr/>
        </p:nvSpPr>
        <p:spPr>
          <a:xfrm>
            <a:off x="3276600" y="1276350"/>
            <a:ext cx="1487686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125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'Carpentered</a:t>
            </a:r>
            <a:pPr indent="0" marL="0">
              <a:lnSpc>
                <a:spcPts val="1125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125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World' Hypothesis</a:t>
            </a:r>
            <a:endParaRPr lang="en-US" sz="1125" dirty="0"/>
          </a:p>
        </p:txBody>
      </p:sp>
      <p:sp>
        <p:nvSpPr>
          <p:cNvPr id="16" name="Text 4"/>
          <p:cNvSpPr/>
          <p:nvPr/>
        </p:nvSpPr>
        <p:spPr>
          <a:xfrm>
            <a:off x="838200" y="1276350"/>
            <a:ext cx="142488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825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Segall et al.'s Pioneering</a:t>
            </a:r>
            <a:pPr indent="0" marL="0">
              <a:lnSpc>
                <a:spcPts val="825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825"/>
              </a:lnSpc>
              <a:buNone/>
            </a:pPr>
            <a:r>
              <a:rPr lang="en-US" sz="8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Study (1966)</a:t>
            </a:r>
            <a:endParaRPr lang="en-US" sz="825" dirty="0"/>
          </a:p>
        </p:txBody>
      </p:sp>
      <p:sp>
        <p:nvSpPr>
          <p:cNvPr id="17" name="Text 5"/>
          <p:cNvSpPr/>
          <p:nvPr/>
        </p:nvSpPr>
        <p:spPr>
          <a:xfrm>
            <a:off x="5715000" y="1276350"/>
            <a:ext cx="901005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Remarkable</a:t>
            </a:r>
            <a:pPr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Findings</a:t>
            </a:r>
            <a:endParaRPr lang="en-US" sz="1050" dirty="0"/>
          </a:p>
        </p:txBody>
      </p:sp>
      <p:sp>
        <p:nvSpPr>
          <p:cNvPr id="18" name="Text 6"/>
          <p:cNvSpPr/>
          <p:nvPr/>
        </p:nvSpPr>
        <p:spPr>
          <a:xfrm>
            <a:off x="8029575" y="1276350"/>
            <a:ext cx="106858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</a:t>
            </a:r>
            <a:pPr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Interpretation</a:t>
            </a:r>
            <a:endParaRPr lang="en-US" sz="1050" dirty="0"/>
          </a:p>
        </p:txBody>
      </p:sp>
      <p:sp>
        <p:nvSpPr>
          <p:cNvPr id="19" name="Text 7"/>
          <p:cNvSpPr/>
          <p:nvPr/>
        </p:nvSpPr>
        <p:spPr>
          <a:xfrm>
            <a:off x="10344150" y="1276350"/>
            <a:ext cx="963811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Broader</a:t>
            </a:r>
            <a:pPr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Implications</a:t>
            </a:r>
            <a:endParaRPr lang="en-US" sz="1050" dirty="0"/>
          </a:p>
        </p:txBody>
      </p:sp>
      <p:sp>
        <p:nvSpPr>
          <p:cNvPr id="20" name="Text 8"/>
          <p:cNvSpPr/>
          <p:nvPr/>
        </p:nvSpPr>
        <p:spPr>
          <a:xfrm>
            <a:off x="2790825" y="1714500"/>
            <a:ext cx="2252663" cy="175989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People who live in 'carpentered'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environments (characterised by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straight lines, right angles, and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rectangular buildings) develop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intensive visual experience with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regular geometric shapes.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experience leads to the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development of specialised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mechanisms for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interpreting corners and lines as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three-dimensional depth cues.</a:t>
            </a:r>
            <a:endParaRPr lang="en-US" sz="1050" dirty="0"/>
          </a:p>
        </p:txBody>
      </p:sp>
      <p:sp>
        <p:nvSpPr>
          <p:cNvPr id="21" name="Text 9"/>
          <p:cNvSpPr/>
          <p:nvPr/>
        </p:nvSpPr>
        <p:spPr>
          <a:xfrm>
            <a:off x="361950" y="1714500"/>
            <a:ext cx="2346871" cy="159990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study represents strong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evidence for the influence of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cultural experience on visual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perception. The researchers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tested perception of the Müller-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Lyer illusion across diverse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cultural groups to understand the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effect of the architectural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 on basic perceptual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processes.</a:t>
            </a:r>
            <a:endParaRPr lang="en-US" sz="1050" dirty="0"/>
          </a:p>
        </p:txBody>
      </p:sp>
      <p:sp>
        <p:nvSpPr>
          <p:cNvPr id="22" name="Text 10"/>
          <p:cNvSpPr/>
          <p:nvPr/>
        </p:nvSpPr>
        <p:spPr>
          <a:xfrm>
            <a:off x="5162550" y="1714500"/>
            <a:ext cx="2147888" cy="143991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Participants from carpentered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environments showed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greater susceptibility to the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Müller-Lyer illusion compared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participants from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non-carpentered rural cultures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(such as African communities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living in circular huts and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organic landscapes).</a:t>
            </a:r>
            <a:endParaRPr lang="en-US" sz="1050" dirty="0"/>
          </a:p>
        </p:txBody>
      </p:sp>
      <p:sp>
        <p:nvSpPr>
          <p:cNvPr id="23" name="Text 11"/>
          <p:cNvSpPr/>
          <p:nvPr/>
        </p:nvSpPr>
        <p:spPr>
          <a:xfrm>
            <a:off x="7477125" y="1714500"/>
            <a:ext cx="4809083" cy="182909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findings support Gregory's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top-down processing theory.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People in carpentered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environments apply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three-dimensional size constancy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rules to two-dimensional stimuli,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while those who have not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developed this experience are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less susceptible to the perceptual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error.</a:t>
            </a:r>
            <a:endParaRPr lang="en-US" sz="1200" dirty="0"/>
          </a:p>
        </p:txBody>
      </p:sp>
      <p:sp>
        <p:nvSpPr>
          <p:cNvPr id="24" name="Text 12"/>
          <p:cNvSpPr/>
          <p:nvPr/>
        </p:nvSpPr>
        <p:spPr>
          <a:xfrm>
            <a:off x="8582025" y="5543550"/>
            <a:ext cx="321647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Non-carpentered African rural environment</a:t>
            </a:r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(Circular huts, organic shapes)</a:t>
            </a:r>
            <a:endParaRPr lang="en-US" sz="1050" dirty="0"/>
          </a:p>
        </p:txBody>
      </p:sp>
      <p:sp>
        <p:nvSpPr>
          <p:cNvPr id="25" name="Text 13"/>
          <p:cNvSpPr/>
          <p:nvPr/>
        </p:nvSpPr>
        <p:spPr>
          <a:xfrm>
            <a:off x="838200" y="5543550"/>
            <a:ext cx="2881313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Carpentered Western environment</a:t>
            </a:r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5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(Rectangular buildings, straight lines)</a:t>
            </a:r>
            <a:endParaRPr lang="en-US" sz="1050" dirty="0"/>
          </a:p>
        </p:txBody>
      </p:sp>
      <p:sp>
        <p:nvSpPr>
          <p:cNvPr id="26" name="Text 14"/>
          <p:cNvSpPr/>
          <p:nvPr/>
        </p:nvSpPr>
        <p:spPr>
          <a:xfrm>
            <a:off x="9858375" y="1714500"/>
            <a:ext cx="2210693" cy="12799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study demonstrates that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what we consider 'basic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processes' may be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influenced by cultural and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environmental context,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challenging assumptions about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universality of human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perception.</a:t>
            </a:r>
            <a:endParaRPr lang="en-US" sz="105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7286" y="3792438"/>
            <a:ext cx="243780" cy="253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286" y="2935188"/>
            <a:ext cx="243780" cy="253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7286" y="2324844"/>
            <a:ext cx="243780" cy="2605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2682" y="4663380"/>
            <a:ext cx="3242965" cy="18173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6188" y="4039344"/>
            <a:ext cx="2718792" cy="184472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765" y="4039344"/>
            <a:ext cx="2706588" cy="1844725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5229225" y="123825"/>
            <a:ext cx="7145536" cy="9828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r" indent="0" marL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Case of Kenge the Pygmy</a:t>
            </a:r>
            <a:pPr algn="r" indent="0" marL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ts val="3870"/>
              </a:lnSpc>
              <a:buNone/>
            </a:pPr>
            <a:r>
              <a:rPr lang="en-US" sz="32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Visual Experience</a:t>
            </a:r>
            <a:endParaRPr lang="en-US" sz="3225" dirty="0"/>
          </a:p>
        </p:txBody>
      </p:sp>
      <p:sp>
        <p:nvSpPr>
          <p:cNvPr id="10" name="Text 1"/>
          <p:cNvSpPr/>
          <p:nvPr/>
        </p:nvSpPr>
        <p:spPr>
          <a:xfrm>
            <a:off x="378143" y="1219200"/>
            <a:ext cx="11978640" cy="2972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Colin Turnbull's Famous Case Study (1961)</a:t>
            </a:r>
            <a:endParaRPr lang="en-US" sz="1800" dirty="0"/>
          </a:p>
        </p:txBody>
      </p:sp>
      <p:sp>
        <p:nvSpPr>
          <p:cNvPr id="11" name="Text 2"/>
          <p:cNvSpPr/>
          <p:nvPr/>
        </p:nvSpPr>
        <p:spPr>
          <a:xfrm>
            <a:off x="714375" y="1838325"/>
            <a:ext cx="1042416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0056B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 Background and the Critical Event</a:t>
            </a:r>
            <a:endParaRPr lang="en-US" sz="1800" dirty="0"/>
          </a:p>
        </p:txBody>
      </p:sp>
      <p:sp>
        <p:nvSpPr>
          <p:cNvPr id="12" name="Text 3"/>
          <p:cNvSpPr/>
          <p:nvPr/>
        </p:nvSpPr>
        <p:spPr>
          <a:xfrm>
            <a:off x="6810375" y="1838325"/>
            <a:ext cx="1042416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0056B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Findings and Scientific Interpretation</a:t>
            </a:r>
            <a:endParaRPr lang="en-US" sz="1800" dirty="0"/>
          </a:p>
        </p:txBody>
      </p:sp>
      <p:sp>
        <p:nvSpPr>
          <p:cNvPr id="13" name="Text 4"/>
          <p:cNvSpPr/>
          <p:nvPr/>
        </p:nvSpPr>
        <p:spPr>
          <a:xfrm>
            <a:off x="6810375" y="2295525"/>
            <a:ext cx="5186363" cy="42088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Astonishing Result: As they approached, the</a:t>
            </a:r>
            <a:pPr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658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“insects” appeared to “grow” into large animals.</a:t>
            </a:r>
            <a:endParaRPr lang="en-US" sz="1275" dirty="0"/>
          </a:p>
        </p:txBody>
      </p:sp>
      <p:sp>
        <p:nvSpPr>
          <p:cNvPr id="14" name="Text 5"/>
          <p:cNvSpPr/>
          <p:nvPr/>
        </p:nvSpPr>
        <p:spPr>
          <a:xfrm>
            <a:off x="6810375" y="2933700"/>
            <a:ext cx="5186363" cy="5831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Explanation: Kenge's lack of exposure to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long distances prevented the development of size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constancy.</a:t>
            </a:r>
            <a:endParaRPr lang="en-US" sz="1275" dirty="0"/>
          </a:p>
        </p:txBody>
      </p:sp>
      <p:sp>
        <p:nvSpPr>
          <p:cNvPr id="15" name="Text 6"/>
          <p:cNvSpPr/>
          <p:nvPr/>
        </p:nvSpPr>
        <p:spPr>
          <a:xfrm>
            <a:off x="6810375" y="3762375"/>
            <a:ext cx="5165378" cy="5831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Significance: Supports the “nurture”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position and the role of experience in shaping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(Gregory's theory).</a:t>
            </a:r>
            <a:endParaRPr lang="en-US" sz="1275" dirty="0"/>
          </a:p>
        </p:txBody>
      </p:sp>
      <p:sp>
        <p:nvSpPr>
          <p:cNvPr id="16" name="Text 7"/>
          <p:cNvSpPr/>
          <p:nvPr/>
        </p:nvSpPr>
        <p:spPr>
          <a:xfrm>
            <a:off x="838200" y="2295525"/>
            <a:ext cx="5982593" cy="4705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Kenge lived in the dense tropical forests of Central</a:t>
            </a:r>
            <a:pPr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52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Africa with limited visibility, surrounded by dense foliage.</a:t>
            </a:r>
            <a:endParaRPr lang="en-US" sz="1425" dirty="0"/>
          </a:p>
        </p:txBody>
      </p:sp>
      <p:sp>
        <p:nvSpPr>
          <p:cNvPr id="17" name="Text 8"/>
          <p:cNvSpPr/>
          <p:nvPr/>
        </p:nvSpPr>
        <p:spPr>
          <a:xfrm>
            <a:off x="838200" y="2933700"/>
            <a:ext cx="5291138" cy="65142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 a journey to the open savanna, Kenge asked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Turnbull by a lake: “What are these small insects?”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pointing to distant wild buffalo.</a:t>
            </a:r>
            <a:endParaRPr lang="en-US" sz="1425" dirty="0"/>
          </a:p>
        </p:txBody>
      </p:sp>
      <p:sp>
        <p:nvSpPr>
          <p:cNvPr id="18" name="Text 9"/>
          <p:cNvSpPr/>
          <p:nvPr/>
        </p:nvSpPr>
        <p:spPr>
          <a:xfrm>
            <a:off x="590550" y="5953125"/>
            <a:ext cx="278695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Kenge's Environment: Dense</a:t>
            </a:r>
            <a:pPr algn="ctr" indent="0" marL="0">
              <a:lnSpc>
                <a:spcPts val="1688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88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Tropical Forests</a:t>
            </a:r>
            <a:endParaRPr lang="en-US" sz="1350" dirty="0"/>
          </a:p>
        </p:txBody>
      </p:sp>
      <p:sp>
        <p:nvSpPr>
          <p:cNvPr id="19" name="Text 10"/>
          <p:cNvSpPr/>
          <p:nvPr/>
        </p:nvSpPr>
        <p:spPr>
          <a:xfrm>
            <a:off x="3400425" y="5953125"/>
            <a:ext cx="2828925" cy="42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88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Open Savanna: A New Visual</a:t>
            </a:r>
            <a:pPr algn="ctr" indent="0" marL="0">
              <a:lnSpc>
                <a:spcPts val="1688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88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</a:t>
            </a:r>
            <a:endParaRPr lang="en-US" sz="135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99490" y="2893963"/>
            <a:ext cx="560784" cy="507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4792" y="2880271"/>
            <a:ext cx="560784" cy="5554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7263" y="3861048"/>
            <a:ext cx="572988" cy="5691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7263" y="2846040"/>
            <a:ext cx="560784" cy="5622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3592" y="4519315"/>
            <a:ext cx="597396" cy="6240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35796" y="2818507"/>
            <a:ext cx="585192" cy="589657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-3460939" y="257175"/>
            <a:ext cx="19876770" cy="4229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330"/>
              </a:lnSpc>
              <a:buNone/>
            </a:pPr>
            <a:r>
              <a:rPr lang="en-US" sz="2775" b="1" dirty="0">
                <a:solidFill>
                  <a:srgbClr val="1C3F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Critique of Cultural Studies and Infant Studies</a:t>
            </a:r>
            <a:endParaRPr lang="en-US" sz="2775" dirty="0"/>
          </a:p>
        </p:txBody>
      </p:sp>
      <p:sp>
        <p:nvSpPr>
          <p:cNvPr id="10" name="Text 1"/>
          <p:cNvSpPr/>
          <p:nvPr/>
        </p:nvSpPr>
        <p:spPr>
          <a:xfrm>
            <a:off x="-2297906" y="809625"/>
            <a:ext cx="17602200" cy="27429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500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Methodological Analysis of Research Limits in Visual Perception Development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466725" y="6296025"/>
            <a:ext cx="12813953" cy="3658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How can researchers strengthen their experimental designs to overcome these methodological limitations? What</a:t>
            </a:r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alternative methods can be used to study the development of visual perception more reliably?</a:t>
            </a:r>
            <a:endParaRPr lang="en-US" sz="1200" dirty="0"/>
          </a:p>
        </p:txBody>
      </p:sp>
      <p:sp>
        <p:nvSpPr>
          <p:cNvPr id="12" name="Text 3"/>
          <p:cNvSpPr/>
          <p:nvPr/>
        </p:nvSpPr>
        <p:spPr>
          <a:xfrm>
            <a:off x="590550" y="2400300"/>
            <a:ext cx="3048893" cy="32920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96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Firstly: Methodological Challenges in Infant</a:t>
            </a:r>
            <a:pPr algn="ctr" indent="0" marL="0">
              <a:lnSpc>
                <a:spcPts val="1296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96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Studies</a:t>
            </a:r>
            <a:endParaRPr lang="en-US" sz="1200" dirty="0"/>
          </a:p>
        </p:txBody>
      </p:sp>
      <p:sp>
        <p:nvSpPr>
          <p:cNvPr id="13" name="Text 4"/>
          <p:cNvSpPr/>
          <p:nvPr/>
        </p:nvSpPr>
        <p:spPr>
          <a:xfrm>
            <a:off x="1006733" y="2476500"/>
            <a:ext cx="9132570" cy="2089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4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Secondly: Limitations of Cross-Cultural Studies</a:t>
            </a:r>
            <a:endParaRPr lang="en-US" sz="1275" dirty="0"/>
          </a:p>
        </p:txBody>
      </p:sp>
      <p:sp>
        <p:nvSpPr>
          <p:cNvPr id="14" name="Text 5"/>
          <p:cNvSpPr/>
          <p:nvPr/>
        </p:nvSpPr>
        <p:spPr>
          <a:xfrm>
            <a:off x="7296150" y="2400300"/>
            <a:ext cx="1812578" cy="28813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34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Thirdly: Challenges in Causal</a:t>
            </a:r>
            <a:pPr algn="ctr" indent="0" marL="0">
              <a:lnSpc>
                <a:spcPts val="1134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34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Interpretation</a:t>
            </a:r>
            <a:endParaRPr lang="en-US" sz="1050" dirty="0"/>
          </a:p>
        </p:txBody>
      </p:sp>
      <p:sp>
        <p:nvSpPr>
          <p:cNvPr id="15" name="Text 6"/>
          <p:cNvSpPr/>
          <p:nvPr/>
        </p:nvSpPr>
        <p:spPr>
          <a:xfrm>
            <a:off x="9734550" y="2400300"/>
            <a:ext cx="1969740" cy="37028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58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Fourthly: Implications for</a:t>
            </a:r>
            <a:pPr algn="ctr" indent="0" marL="0">
              <a:lnSpc>
                <a:spcPts val="1458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458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Theories</a:t>
            </a:r>
            <a:endParaRPr lang="en-US" sz="1350" dirty="0"/>
          </a:p>
        </p:txBody>
      </p:sp>
      <p:sp>
        <p:nvSpPr>
          <p:cNvPr id="16" name="Text 7"/>
          <p:cNvSpPr/>
          <p:nvPr/>
        </p:nvSpPr>
        <p:spPr>
          <a:xfrm>
            <a:off x="7543800" y="4781550"/>
            <a:ext cx="4777680" cy="89118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Summary: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Research in the development of visual perception requires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multiple methodologies and careful interpretation,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while acknowledging methodological limitations. The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strength lies in combining evidence from diverse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1C3F6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sources.</a:t>
            </a:r>
            <a:endParaRPr lang="en-US" sz="975" dirty="0"/>
          </a:p>
        </p:txBody>
      </p:sp>
      <p:sp>
        <p:nvSpPr>
          <p:cNvPr id="17" name="Text 8"/>
          <p:cNvSpPr/>
          <p:nvPr/>
        </p:nvSpPr>
        <p:spPr>
          <a:xfrm>
            <a:off x="893" y="57150"/>
            <a:ext cx="685800" cy="22115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50505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50</a:t>
            </a:r>
            <a:endParaRPr lang="en-US" sz="1350" dirty="0"/>
          </a:p>
        </p:txBody>
      </p:sp>
      <p:sp>
        <p:nvSpPr>
          <p:cNvPr id="18" name="Text 9"/>
          <p:cNvSpPr/>
          <p:nvPr/>
        </p:nvSpPr>
        <p:spPr>
          <a:xfrm>
            <a:off x="228600" y="2867025"/>
            <a:ext cx="2092375" cy="12162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Problem of Interpreting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Non-Verbal Behaviour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Duration of gaze may not accurately reflect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interest or discrimination.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Multiple reasons for long gaze (countering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long gaze incriminements (complexity,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novelty, difficulty).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Difficulty in confirming the intended perceptual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meaning.</a:t>
            </a:r>
            <a:endParaRPr lang="en-US" sz="825" dirty="0"/>
          </a:p>
        </p:txBody>
      </p:sp>
      <p:sp>
        <p:nvSpPr>
          <p:cNvPr id="19" name="Text 10"/>
          <p:cNvSpPr/>
          <p:nvPr/>
        </p:nvSpPr>
        <p:spPr>
          <a:xfrm>
            <a:off x="3762375" y="2952750"/>
            <a:ext cx="3006923" cy="67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Problem of Confounding Variables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Difficulty separating cultural influence from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other factors (diet, genetics, education).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Potential confounding variables that may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explain differences.</a:t>
            </a:r>
            <a:endParaRPr lang="en-US" sz="825" dirty="0"/>
          </a:p>
        </p:txBody>
      </p:sp>
      <p:sp>
        <p:nvSpPr>
          <p:cNvPr id="20" name="Text 11"/>
          <p:cNvSpPr/>
          <p:nvPr/>
        </p:nvSpPr>
        <p:spPr>
          <a:xfrm>
            <a:off x="7172325" y="2952750"/>
            <a:ext cx="1564630" cy="11799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Problem of Correlation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versus Causation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Cultural differences do not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necessarily imply a direct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causal relationship.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Differences may be due to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complex interaction of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1"/>
              </a:lnSpc>
              <a:buNone/>
            </a:pPr>
            <a:r>
              <a:rPr lang="en-US" sz="90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multiple factors.</a:t>
            </a:r>
            <a:endParaRPr lang="en-US" sz="900" dirty="0"/>
          </a:p>
        </p:txBody>
      </p:sp>
      <p:sp>
        <p:nvSpPr>
          <p:cNvPr id="21" name="Text 12"/>
          <p:cNvSpPr/>
          <p:nvPr/>
        </p:nvSpPr>
        <p:spPr>
          <a:xfrm>
            <a:off x="9496425" y="2952750"/>
            <a:ext cx="2116336" cy="9459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limitations do not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invalidate the value of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studies, but require academic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caution. Results are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important evidence but not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definitive in the nature vs.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nurture debate.</a:t>
            </a:r>
            <a:endParaRPr lang="en-US" sz="825" dirty="0"/>
          </a:p>
        </p:txBody>
      </p:sp>
      <p:sp>
        <p:nvSpPr>
          <p:cNvPr id="22" name="Text 13"/>
          <p:cNvSpPr/>
          <p:nvPr/>
        </p:nvSpPr>
        <p:spPr>
          <a:xfrm>
            <a:off x="3638550" y="5334000"/>
            <a:ext cx="3101280" cy="67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Cultural Bias in Test Design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Test designs from a Western perspective may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not suit other cultures.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Different interpretations of stimuli (illusory vs.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logical interpretation).</a:t>
            </a:r>
            <a:endParaRPr lang="en-US" sz="825" dirty="0"/>
          </a:p>
        </p:txBody>
      </p:sp>
      <p:sp>
        <p:nvSpPr>
          <p:cNvPr id="23" name="Text 14"/>
          <p:cNvSpPr/>
          <p:nvPr/>
        </p:nvSpPr>
        <p:spPr>
          <a:xfrm>
            <a:off x="590550" y="4610100"/>
            <a:ext cx="2724150" cy="73759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Problem of Controlling Variables</a:t>
            </a:r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Rapid developmental changes affect</a:t>
            </a:r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results.</a:t>
            </a:r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Difficulty controlling the infant's state</a:t>
            </a:r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(hunger, fatigue, mood).</a:t>
            </a:r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68"/>
              </a:lnSpc>
              <a:buNone/>
            </a:pPr>
            <a:r>
              <a:rPr lang="en-US" sz="750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Necessity of control to obtain reliable data.</a:t>
            </a:r>
            <a:endParaRPr lang="en-US" sz="750" dirty="0"/>
          </a:p>
        </p:txBody>
      </p:sp>
      <p:sp>
        <p:nvSpPr>
          <p:cNvPr id="24" name="Text 15"/>
          <p:cNvSpPr/>
          <p:nvPr/>
        </p:nvSpPr>
        <p:spPr>
          <a:xfrm>
            <a:off x="4124325" y="4219575"/>
            <a:ext cx="2629793" cy="81081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Reliance on small or geographically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specific samples.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Reliance on small or geographically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specific samples.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 studies (e.g., Turnbull) cannot be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64"/>
              </a:lnSpc>
              <a:buNone/>
            </a:pPr>
            <a:r>
              <a:rPr lang="en-US" sz="82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generalised.</a:t>
            </a:r>
            <a:endParaRPr lang="en-US" sz="825" dirty="0"/>
          </a:p>
        </p:txBody>
      </p:sp>
      <p:sp>
        <p:nvSpPr>
          <p:cNvPr id="25" name="Text 16"/>
          <p:cNvSpPr/>
          <p:nvPr/>
        </p:nvSpPr>
        <p:spPr>
          <a:xfrm>
            <a:off x="4010025" y="3924300"/>
            <a:ext cx="3132683" cy="31938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58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Problem of Generalisation from Small</a:t>
            </a:r>
            <a:pPr algn="ctr" indent="0" marL="0">
              <a:lnSpc>
                <a:spcPts val="1258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58"/>
              </a:lnSpc>
              <a:buNone/>
            </a:pPr>
            <a:r>
              <a:rPr lang="en-US" sz="975" b="1" dirty="0">
                <a:solidFill>
                  <a:srgbClr val="2C2C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Samples</a:t>
            </a:r>
            <a:endParaRPr lang="en-US" sz="975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58079" y="5623471"/>
            <a:ext cx="743694" cy="7131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5875" y="4437013"/>
            <a:ext cx="743694" cy="7611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73" y="5321796"/>
            <a:ext cx="780157" cy="5348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73" y="4217640"/>
            <a:ext cx="804565" cy="788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60596" y="2160240"/>
            <a:ext cx="767953" cy="72003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34894" y="1577280"/>
            <a:ext cx="975271" cy="4388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6682" y="1604665"/>
            <a:ext cx="609600" cy="34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396" y="1604665"/>
            <a:ext cx="682675" cy="404515"/>
          </a:xfrm>
          <a:prstGeom prst="rect">
            <a:avLst/>
          </a:prstGeom>
        </p:spPr>
      </p:pic>
      <p:sp>
        <p:nvSpPr>
          <p:cNvPr id="11" name="Text 0"/>
          <p:cNvSpPr/>
          <p:nvPr/>
        </p:nvSpPr>
        <p:spPr>
          <a:xfrm>
            <a:off x="-3119482" y="190500"/>
            <a:ext cx="19339560" cy="40808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213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Challenging Gibson's Theory (Distinction Level)</a:t>
            </a:r>
            <a:endParaRPr lang="en-US" sz="2700" dirty="0"/>
          </a:p>
        </p:txBody>
      </p:sp>
      <p:sp>
        <p:nvSpPr>
          <p:cNvPr id="12" name="Text 1"/>
          <p:cNvSpPr/>
          <p:nvPr/>
        </p:nvSpPr>
        <p:spPr>
          <a:xfrm>
            <a:off x="-2745581" y="857250"/>
            <a:ext cx="1800225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Does Cross-Cultural Evidence Refute the Idea of Pure Direct Perception?</a:t>
            </a:r>
            <a:endParaRPr lang="en-US" sz="1575" dirty="0"/>
          </a:p>
        </p:txBody>
      </p:sp>
      <p:sp>
        <p:nvSpPr>
          <p:cNvPr id="13" name="Text 2"/>
          <p:cNvSpPr/>
          <p:nvPr/>
        </p:nvSpPr>
        <p:spPr>
          <a:xfrm>
            <a:off x="1990725" y="1581150"/>
            <a:ext cx="768096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Challenge to Gibson's Theory</a:t>
            </a:r>
            <a:endParaRPr lang="en-US" sz="1575" dirty="0"/>
          </a:p>
        </p:txBody>
      </p:sp>
      <p:sp>
        <p:nvSpPr>
          <p:cNvPr id="14" name="Text 3"/>
          <p:cNvSpPr/>
          <p:nvPr/>
        </p:nvSpPr>
        <p:spPr>
          <a:xfrm>
            <a:off x="7972425" y="1581150"/>
            <a:ext cx="768096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Gibson's Theoretical Expectation</a:t>
            </a:r>
            <a:endParaRPr lang="en-US" sz="1575" dirty="0"/>
          </a:p>
        </p:txBody>
      </p:sp>
      <p:sp>
        <p:nvSpPr>
          <p:cNvPr id="15" name="Text 4"/>
          <p:cNvSpPr/>
          <p:nvPr/>
        </p:nvSpPr>
        <p:spPr>
          <a:xfrm>
            <a:off x="1381125" y="3724275"/>
            <a:ext cx="9121140" cy="25806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2032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Contradictory Experimental Reality</a:t>
            </a:r>
            <a:endParaRPr lang="en-US" sz="1575" dirty="0"/>
          </a:p>
        </p:txBody>
      </p:sp>
      <p:sp>
        <p:nvSpPr>
          <p:cNvPr id="16" name="Text 5"/>
          <p:cNvSpPr/>
          <p:nvPr/>
        </p:nvSpPr>
        <p:spPr>
          <a:xfrm>
            <a:off x="7143750" y="3724275"/>
            <a:ext cx="5039618" cy="47595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Analysis of Theoretical Implications and</a:t>
            </a:r>
            <a:pPr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874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Conclusion</a:t>
            </a:r>
            <a:endParaRPr lang="en-US" sz="1575" dirty="0"/>
          </a:p>
        </p:txBody>
      </p:sp>
      <p:sp>
        <p:nvSpPr>
          <p:cNvPr id="17" name="Text 6"/>
          <p:cNvSpPr/>
          <p:nvPr/>
        </p:nvSpPr>
        <p:spPr>
          <a:xfrm>
            <a:off x="1076325" y="2114550"/>
            <a:ext cx="5427315" cy="822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If Gibson's theory of direct perception were correct, and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did not require prior experience or learning,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why should we expect to see variation in the Müller-Lyer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illusion across different cultures?</a:t>
            </a:r>
            <a:endParaRPr lang="en-US" sz="1350" dirty="0"/>
          </a:p>
        </p:txBody>
      </p:sp>
      <p:sp>
        <p:nvSpPr>
          <p:cNvPr id="18" name="Text 7"/>
          <p:cNvSpPr/>
          <p:nvPr/>
        </p:nvSpPr>
        <p:spPr>
          <a:xfrm>
            <a:off x="7296150" y="2057400"/>
            <a:ext cx="4075658" cy="95190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According to the theory of direct perception, all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individuals should perceive visual information in the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same way, regardless of their cultural background or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environment, because the information is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contained within the stimulus itself, and not in our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5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interpretation of it.</a:t>
            </a:r>
            <a:endParaRPr lang="en-US" sz="1050" dirty="0"/>
          </a:p>
        </p:txBody>
      </p:sp>
      <p:sp>
        <p:nvSpPr>
          <p:cNvPr id="19" name="Text 8"/>
          <p:cNvSpPr/>
          <p:nvPr/>
        </p:nvSpPr>
        <p:spPr>
          <a:xfrm>
            <a:off x="1447800" y="4314825"/>
            <a:ext cx="1403896" cy="54426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“Carpentered”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environments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(Western urban)</a:t>
            </a:r>
            <a:endParaRPr lang="en-US" sz="1200" dirty="0"/>
          </a:p>
        </p:txBody>
      </p:sp>
      <p:sp>
        <p:nvSpPr>
          <p:cNvPr id="20" name="Text 9"/>
          <p:cNvSpPr/>
          <p:nvPr/>
        </p:nvSpPr>
        <p:spPr>
          <a:xfrm>
            <a:off x="4371975" y="4410075"/>
            <a:ext cx="1686818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High susceptibility</a:t>
            </a:r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the illusion</a:t>
            </a:r>
            <a:endParaRPr lang="en-US" sz="1275" dirty="0"/>
          </a:p>
        </p:txBody>
      </p:sp>
      <p:sp>
        <p:nvSpPr>
          <p:cNvPr id="21" name="Text 10"/>
          <p:cNvSpPr/>
          <p:nvPr/>
        </p:nvSpPr>
        <p:spPr>
          <a:xfrm>
            <a:off x="1447800" y="5372100"/>
            <a:ext cx="1382911" cy="36284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Traditional rural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428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environments</a:t>
            </a:r>
            <a:endParaRPr lang="en-US" sz="1200" dirty="0"/>
          </a:p>
        </p:txBody>
      </p:sp>
      <p:sp>
        <p:nvSpPr>
          <p:cNvPr id="22" name="Text 11"/>
          <p:cNvSpPr/>
          <p:nvPr/>
        </p:nvSpPr>
        <p:spPr>
          <a:xfrm>
            <a:off x="4286250" y="5372100"/>
            <a:ext cx="1781175" cy="44231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Greater resistance</a:t>
            </a:r>
            <a:pPr algn="ctr"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742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 the illusion</a:t>
            </a:r>
            <a:endParaRPr lang="en-US" sz="1350" dirty="0"/>
          </a:p>
        </p:txBody>
      </p:sp>
      <p:sp>
        <p:nvSpPr>
          <p:cNvPr id="23" name="Text 12"/>
          <p:cNvSpPr/>
          <p:nvPr/>
        </p:nvSpPr>
        <p:spPr>
          <a:xfrm>
            <a:off x="6448425" y="4410075"/>
            <a:ext cx="5217765" cy="6801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Implications: Gregory's Constructivist Theory</a:t>
            </a:r>
            <a:pPr indent="0" marL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is an active process dependent on prior knowledge and</a:t>
            </a:r>
            <a:pPr indent="0" marL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experience. The brain uses 'hypotheses' based on experience to</a:t>
            </a:r>
            <a:pPr indent="0" marL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 sensory data. Growing up in different environments leads to</a:t>
            </a:r>
            <a:pPr indent="0" marL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indent="0" marL="0">
              <a:lnSpc>
                <a:spcPts val="1071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different perceptual patterns.</a:t>
            </a:r>
            <a:endParaRPr lang="en-US" sz="900" dirty="0"/>
          </a:p>
        </p:txBody>
      </p:sp>
      <p:sp>
        <p:nvSpPr>
          <p:cNvPr id="24" name="Text 13"/>
          <p:cNvSpPr/>
          <p:nvPr/>
        </p:nvSpPr>
        <p:spPr>
          <a:xfrm>
            <a:off x="6448425" y="5610225"/>
            <a:ext cx="5217765" cy="73669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Conclusion:</a:t>
            </a:r>
            <a:pPr algn="ctr"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Cross-cultural evidence reveals a fundamental limitation in the</a:t>
            </a:r>
            <a:pPr algn="ctr"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theory of direct perception. Rather than perception being a 'direct</a:t>
            </a:r>
            <a:pPr algn="ctr"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pick-up of information', it appears to be a complex process strongly</a:t>
            </a:r>
            <a:pPr algn="ctr"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6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influenced by cultural context and acquired environmental experience.</a:t>
            </a:r>
            <a:endParaRPr lang="en-US" sz="975" dirty="0"/>
          </a:p>
        </p:txBody>
      </p:sp>
      <p:sp>
        <p:nvSpPr>
          <p:cNvPr id="25" name="Text 14"/>
          <p:cNvSpPr/>
          <p:nvPr/>
        </p:nvSpPr>
        <p:spPr>
          <a:xfrm>
            <a:off x="590550" y="6124575"/>
            <a:ext cx="5731073" cy="4179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variation indicates that environmental experience shapes</a:t>
            </a:r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45"/>
              </a:lnSpc>
              <a:buNone/>
            </a:pPr>
            <a:r>
              <a:rPr lang="en-US" sz="12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in a fundamental way.</a:t>
            </a:r>
            <a:endParaRPr lang="en-US" sz="1275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2675" y="3332857"/>
            <a:ext cx="585192" cy="466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4879" y="2544217"/>
            <a:ext cx="572988" cy="5828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2675" y="1892796"/>
            <a:ext cx="585192" cy="4594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47679" y="1152079"/>
            <a:ext cx="4084290" cy="36689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1780" y="2955727"/>
            <a:ext cx="633859" cy="5691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6188" y="1954411"/>
            <a:ext cx="585192" cy="644575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-5996479" y="57150"/>
            <a:ext cx="25111710" cy="4457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510"/>
              </a:lnSpc>
              <a:buNone/>
            </a:pPr>
            <a:r>
              <a:rPr lang="en-US" sz="29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 vs. Nurture in Perceptual Abilities (Session 11)</a:t>
            </a:r>
            <a:endParaRPr lang="en-US" sz="2925" dirty="0"/>
          </a:p>
        </p:txBody>
      </p:sp>
      <p:sp>
        <p:nvSpPr>
          <p:cNvPr id="10" name="Text 1"/>
          <p:cNvSpPr/>
          <p:nvPr/>
        </p:nvSpPr>
        <p:spPr>
          <a:xfrm>
            <a:off x="-4495845" y="533400"/>
            <a:ext cx="22082760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2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Innate Origins versus Acquired Origins of Visual Perceptual Abilities</a:t>
            </a:r>
            <a:endParaRPr lang="en-US" sz="2100" dirty="0"/>
          </a:p>
        </p:txBody>
      </p:sp>
      <p:sp>
        <p:nvSpPr>
          <p:cNvPr id="11" name="Text 2"/>
          <p:cNvSpPr/>
          <p:nvPr/>
        </p:nvSpPr>
        <p:spPr>
          <a:xfrm>
            <a:off x="701010" y="4857750"/>
            <a:ext cx="1128141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Framing the Philosophical and Scientific Debate</a:t>
            </a:r>
            <a:endParaRPr lang="en-US" sz="1575" dirty="0"/>
          </a:p>
        </p:txBody>
      </p:sp>
      <p:sp>
        <p:nvSpPr>
          <p:cNvPr id="12" name="Text 3"/>
          <p:cNvSpPr/>
          <p:nvPr/>
        </p:nvSpPr>
        <p:spPr>
          <a:xfrm>
            <a:off x="1808738" y="5467350"/>
            <a:ext cx="888111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Significance of the Debate</a:t>
            </a:r>
            <a:endParaRPr lang="en-US" sz="1575" dirty="0"/>
          </a:p>
        </p:txBody>
      </p:sp>
      <p:sp>
        <p:nvSpPr>
          <p:cNvPr id="13" name="Text 4"/>
          <p:cNvSpPr/>
          <p:nvPr/>
        </p:nvSpPr>
        <p:spPr>
          <a:xfrm>
            <a:off x="838200" y="1152525"/>
            <a:ext cx="2828925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Nature/Nativist Position</a:t>
            </a:r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(Nature/Nativist Position)</a:t>
            </a:r>
            <a:endParaRPr lang="en-US" sz="1575" dirty="0"/>
          </a:p>
        </p:txBody>
      </p:sp>
      <p:sp>
        <p:nvSpPr>
          <p:cNvPr id="14" name="Text 5"/>
          <p:cNvSpPr/>
          <p:nvPr/>
        </p:nvSpPr>
        <p:spPr>
          <a:xfrm>
            <a:off x="8886825" y="1152525"/>
            <a:ext cx="3185071" cy="48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Nurture/Empiricist Position</a:t>
            </a:r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(Nurture/Empiricist Position)</a:t>
            </a:r>
            <a:endParaRPr lang="en-US" sz="1575" dirty="0"/>
          </a:p>
        </p:txBody>
      </p:sp>
      <p:sp>
        <p:nvSpPr>
          <p:cNvPr id="15" name="Text 6"/>
          <p:cNvSpPr/>
          <p:nvPr/>
        </p:nvSpPr>
        <p:spPr>
          <a:xfrm>
            <a:off x="1323975" y="4171950"/>
            <a:ext cx="2231678" cy="47327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Innate abilities in infants</a:t>
            </a:r>
            <a:pPr algn="ctr" indent="0" marL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863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Biological mechanisms</a:t>
            </a:r>
            <a:endParaRPr lang="en-US" sz="1350" dirty="0"/>
          </a:p>
        </p:txBody>
      </p:sp>
      <p:sp>
        <p:nvSpPr>
          <p:cNvPr id="16" name="Text 7"/>
          <p:cNvSpPr/>
          <p:nvPr/>
        </p:nvSpPr>
        <p:spPr>
          <a:xfrm>
            <a:off x="8515350" y="4171950"/>
            <a:ext cx="3384203" cy="5256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7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Cultural differences in perception</a:t>
            </a:r>
            <a:pPr algn="ctr" indent="0" marL="0">
              <a:lnSpc>
                <a:spcPts val="207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07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Role of learning and experience</a:t>
            </a:r>
            <a:endParaRPr lang="en-US" sz="1500" dirty="0"/>
          </a:p>
        </p:txBody>
      </p:sp>
      <p:sp>
        <p:nvSpPr>
          <p:cNvPr id="17" name="Text 8"/>
          <p:cNvSpPr/>
          <p:nvPr/>
        </p:nvSpPr>
        <p:spPr>
          <a:xfrm>
            <a:off x="409575" y="1905000"/>
            <a:ext cx="3405188" cy="185112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Perceptual abilities are genetically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programmed into our brains.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Evolution has equipped us with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ready-to-use perceptual mechanisms.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Experience plays a secondary role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activating these pre-existing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abilities.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Associated with Gibson's theory of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direct perception.</a:t>
            </a:r>
            <a:endParaRPr lang="en-US" sz="1350" dirty="0"/>
          </a:p>
        </p:txBody>
      </p:sp>
      <p:sp>
        <p:nvSpPr>
          <p:cNvPr id="18" name="Text 9"/>
          <p:cNvSpPr/>
          <p:nvPr/>
        </p:nvSpPr>
        <p:spPr>
          <a:xfrm>
            <a:off x="9086850" y="1905000"/>
            <a:ext cx="3164086" cy="185112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We are born as a “blank slate”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perceptually.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Abilities develop entirely through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and experience.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Interaction with the environment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is the primary driver of perceptual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development.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Associated with Gregory's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constructivist theory.</a:t>
            </a:r>
            <a:endParaRPr lang="en-US" sz="1350" dirty="0"/>
          </a:p>
        </p:txBody>
      </p:sp>
      <p:sp>
        <p:nvSpPr>
          <p:cNvPr id="19" name="Text 10"/>
          <p:cNvSpPr/>
          <p:nvPr/>
        </p:nvSpPr>
        <p:spPr>
          <a:xfrm>
            <a:off x="-6693738" y="5143500"/>
            <a:ext cx="2671191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debate stems from the question of innate versus acquired programming in brains, and how learned experience shapes them.</a:t>
            </a:r>
            <a:endParaRPr lang="en-US" sz="1425" dirty="0"/>
          </a:p>
        </p:txBody>
      </p:sp>
      <p:sp>
        <p:nvSpPr>
          <p:cNvPr id="20" name="Text 11"/>
          <p:cNvSpPr/>
          <p:nvPr/>
        </p:nvSpPr>
        <p:spPr>
          <a:xfrm>
            <a:off x="590550" y="5743575"/>
            <a:ext cx="12143333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importance of the debate and its applications in education, therapy, and the design of educational environments, and the belief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the importance of cognitive ability.</a:t>
            </a:r>
            <a:endParaRPr lang="en-US" sz="1350" dirty="0"/>
          </a:p>
        </p:txBody>
      </p:sp>
      <p:sp>
        <p:nvSpPr>
          <p:cNvPr id="21" name="Text 12"/>
          <p:cNvSpPr/>
          <p:nvPr/>
        </p:nvSpPr>
        <p:spPr>
          <a:xfrm>
            <a:off x="1809750" y="6362700"/>
            <a:ext cx="9723090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How might your position on this debate affect your view of teaching methods and visual rehabilitation?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Do you believe there are perceptual abilities “immune” to environmental influence?</a:t>
            </a:r>
            <a:endParaRPr lang="en-US" sz="135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071" y="3346698"/>
            <a:ext cx="1328886" cy="13029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275" y="1844725"/>
            <a:ext cx="1328886" cy="13166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94" y="3758059"/>
            <a:ext cx="1462980" cy="9188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3498" y="2345382"/>
            <a:ext cx="1462980" cy="1117848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2206466" y="228600"/>
            <a:ext cx="1747647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970"/>
              </a:lnSpc>
              <a:buNone/>
            </a:pPr>
            <a:r>
              <a:rPr lang="en-US" sz="2475" b="1" spc="60" kern="0" dirty="0">
                <a:ln w="9525">
                  <a:solidFill>
                    <a:srgbClr val="000000"/>
                  </a:solidFill>
                </a:ln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Slide 53: Evidence Supporting the Nature Side</a:t>
            </a:r>
            <a:endParaRPr lang="en-US" sz="2475" dirty="0"/>
          </a:p>
        </p:txBody>
      </p:sp>
      <p:sp>
        <p:nvSpPr>
          <p:cNvPr id="8" name="Text 1"/>
          <p:cNvSpPr/>
          <p:nvPr/>
        </p:nvSpPr>
        <p:spPr>
          <a:xfrm>
            <a:off x="-584418" y="762000"/>
            <a:ext cx="13967460" cy="3467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30"/>
              </a:lnSpc>
              <a:buNone/>
            </a:pPr>
            <a:r>
              <a:rPr lang="en-US" sz="1950" b="1" dirty="0">
                <a:solidFill>
                  <a:srgbClr val="F0F8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Scientific Proof of Innate Perceptual Abilities</a:t>
            </a:r>
            <a:endParaRPr lang="en-US" sz="1950" dirty="0"/>
          </a:p>
        </p:txBody>
      </p:sp>
      <p:sp>
        <p:nvSpPr>
          <p:cNvPr id="9" name="Text 2"/>
          <p:cNvSpPr/>
          <p:nvPr/>
        </p:nvSpPr>
        <p:spPr>
          <a:xfrm>
            <a:off x="-772984" y="1352550"/>
            <a:ext cx="8252460" cy="23529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52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Early Perceptual Abilities in Infants:</a:t>
            </a:r>
            <a:endParaRPr lang="en-US" sz="1425" dirty="0"/>
          </a:p>
        </p:txBody>
      </p:sp>
      <p:sp>
        <p:nvSpPr>
          <p:cNvPr id="10" name="Text 3"/>
          <p:cNvSpPr/>
          <p:nvPr/>
        </p:nvSpPr>
        <p:spPr>
          <a:xfrm>
            <a:off x="5722575" y="1352550"/>
            <a:ext cx="6960870" cy="26000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48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Evidence from Animal Studies:</a:t>
            </a:r>
            <a:endParaRPr lang="en-US" sz="1575" dirty="0"/>
          </a:p>
        </p:txBody>
      </p:sp>
      <p:sp>
        <p:nvSpPr>
          <p:cNvPr id="11" name="Text 4"/>
          <p:cNvSpPr/>
          <p:nvPr/>
        </p:nvSpPr>
        <p:spPr>
          <a:xfrm>
            <a:off x="-807303" y="4991100"/>
            <a:ext cx="5554980" cy="2229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50" b="1" dirty="0">
                <a:solidFill>
                  <a:srgbClr val="00000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Theoretical Interpretation: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66725" y="6153150"/>
            <a:ext cx="127825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How can these early abilities be explained from an evolutionary perspective? What are the potential counter-arguments</a:t>
            </a:r>
            <a:pPr algn="ctr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from proponents of the nurture side?</a:t>
            </a:r>
            <a:endParaRPr lang="en-US" sz="1125" dirty="0"/>
          </a:p>
        </p:txBody>
      </p:sp>
      <p:sp>
        <p:nvSpPr>
          <p:cNvPr id="13" name="Text 6"/>
          <p:cNvSpPr/>
          <p:nvPr/>
        </p:nvSpPr>
        <p:spPr>
          <a:xfrm>
            <a:off x="466725" y="1790700"/>
            <a:ext cx="6202561" cy="37727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Extensive experimental studies have shown the existence of complex</a:t>
            </a:r>
            <a:pPr algn="l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abilities that appear very early in life, supporting the nativist position</a:t>
            </a:r>
            <a:pPr algn="l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the nature vs. nurture debate.</a:t>
            </a:r>
            <a:endParaRPr lang="en-US" sz="900" dirty="0"/>
          </a:p>
        </p:txBody>
      </p:sp>
      <p:sp>
        <p:nvSpPr>
          <p:cNvPr id="14" name="Text 7"/>
          <p:cNvSpPr/>
          <p:nvPr/>
        </p:nvSpPr>
        <p:spPr>
          <a:xfrm>
            <a:off x="466725" y="2486025"/>
            <a:ext cx="4526161" cy="68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Fantz's Pioneering Study (1961): Showed that newborn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infants (less than 48 hours old) prefer to look at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patterns and human faces over plain surfaces,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indicating an innate mechanism for selective visual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attention that serves social and survival functions.</a:t>
            </a:r>
            <a:endParaRPr lang="en-US" sz="975" dirty="0"/>
          </a:p>
        </p:txBody>
      </p:sp>
      <p:sp>
        <p:nvSpPr>
          <p:cNvPr id="15" name="Text 8"/>
          <p:cNvSpPr/>
          <p:nvPr/>
        </p:nvSpPr>
        <p:spPr>
          <a:xfrm>
            <a:off x="466725" y="3705225"/>
            <a:ext cx="4809083" cy="73372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Early Size Constancy (Bower, 1966): Demonstrated that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infants at 2 months of age possess a form of size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constancy, responding to the same cube at different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distances, rather than to cubes of different sizes that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produce the same retinal image size.</a:t>
            </a:r>
            <a:endParaRPr lang="en-US" sz="1050" dirty="0"/>
          </a:p>
        </p:txBody>
      </p:sp>
      <p:sp>
        <p:nvSpPr>
          <p:cNvPr id="16" name="Text 9"/>
          <p:cNvSpPr/>
          <p:nvPr/>
        </p:nvSpPr>
        <p:spPr>
          <a:xfrm>
            <a:off x="6324600" y="1838325"/>
            <a:ext cx="4620518" cy="9532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Immediate Navigational Abilities: Many animal species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show remarkable perceptual abilities immediately after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birth. Young goats can walk and navigate safely across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rough terrain within minutes of birth, indicating innate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of depth and distance. These abilities are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essential for survival and cannot be learned quickly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enough.</a:t>
            </a:r>
            <a:endParaRPr lang="en-US" sz="975" dirty="0"/>
          </a:p>
        </p:txBody>
      </p:sp>
      <p:sp>
        <p:nvSpPr>
          <p:cNvPr id="17" name="Text 10"/>
          <p:cNvSpPr/>
          <p:nvPr/>
        </p:nvSpPr>
        <p:spPr>
          <a:xfrm>
            <a:off x="6324600" y="3381375"/>
            <a:ext cx="4903440" cy="88046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Cliff Experiments with Animals: When various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young animals (such as chicks, puppies, and kittens) were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placed on the visual cliff apparatus as soon as they were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able to move, all showed immediate avoidance of the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deep side, indicating innate perception of the danger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associated with height.</a:t>
            </a:r>
            <a:endParaRPr lang="en-US" sz="1050" dirty="0"/>
          </a:p>
        </p:txBody>
      </p:sp>
      <p:sp>
        <p:nvSpPr>
          <p:cNvPr id="18" name="Text 11"/>
          <p:cNvSpPr/>
          <p:nvPr/>
        </p:nvSpPr>
        <p:spPr>
          <a:xfrm>
            <a:off x="466725" y="5438775"/>
            <a:ext cx="12813953" cy="29348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evidence supports the evolutionary view that basic perceptual abilities are genetically programmed because they are vital for survival. Relying on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learning alone for these critical abilities would be evolutionarily costly and dangerous for species survival.</a:t>
            </a:r>
            <a:endParaRPr lang="en-US" sz="10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2855" y="5287417"/>
            <a:ext cx="2791867" cy="12069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4173" y="1913334"/>
            <a:ext cx="1133773" cy="1344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5780" y="5431482"/>
            <a:ext cx="1048494" cy="9188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984" y="3552379"/>
            <a:ext cx="1036290" cy="135775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38079" y="5431482"/>
            <a:ext cx="1048494" cy="9188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8079" y="3552379"/>
            <a:ext cx="1048494" cy="136460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1098" y="3346698"/>
            <a:ext cx="2340769" cy="229046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21372" y="238125"/>
            <a:ext cx="12755880" cy="32474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58"/>
              </a:lnSpc>
              <a:buNone/>
            </a:pPr>
            <a:r>
              <a:rPr lang="en-US" sz="2325" b="1" dirty="0">
                <a:ln w="9525">
                  <a:solidFill>
                    <a:srgbClr val="000080"/>
                  </a:solidFill>
                </a:ln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Evidence Supporting the Nurture Side</a:t>
            </a:r>
            <a:endParaRPr lang="en-US" sz="2325" dirty="0"/>
          </a:p>
        </p:txBody>
      </p:sp>
      <p:sp>
        <p:nvSpPr>
          <p:cNvPr id="11" name="Text 1"/>
          <p:cNvSpPr/>
          <p:nvPr/>
        </p:nvSpPr>
        <p:spPr>
          <a:xfrm>
            <a:off x="12368" y="647700"/>
            <a:ext cx="1275588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Crucial Role of Experience in Shaping Perceptual Abilities</a:t>
            </a:r>
            <a:endParaRPr lang="en-US" sz="1350" dirty="0"/>
          </a:p>
        </p:txBody>
      </p:sp>
      <p:sp>
        <p:nvSpPr>
          <p:cNvPr id="12" name="Text 2"/>
          <p:cNvSpPr/>
          <p:nvPr/>
        </p:nvSpPr>
        <p:spPr>
          <a:xfrm>
            <a:off x="247650" y="1219200"/>
            <a:ext cx="3111698" cy="30658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08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Cross-Cultural Studies:</a:t>
            </a:r>
            <a:pPr algn="ctr" indent="0" marL="0">
              <a:lnSpc>
                <a:spcPts val="1208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208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Window on Environmental Impact</a:t>
            </a:r>
            <a:endParaRPr lang="en-US" sz="1050" dirty="0"/>
          </a:p>
        </p:txBody>
      </p:sp>
      <p:sp>
        <p:nvSpPr>
          <p:cNvPr id="13" name="Text 3"/>
          <p:cNvSpPr/>
          <p:nvPr/>
        </p:nvSpPr>
        <p:spPr>
          <a:xfrm>
            <a:off x="3276600" y="1247775"/>
            <a:ext cx="3111698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Studies of Perceptual Deprivation:</a:t>
            </a:r>
            <a:pPr algn="ctr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
</a:t>
            </a:r>
            <a:pPr algn="ctr" indent="0" marL="0">
              <a:lnSpc>
                <a:spcPts val="1294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When Experience is Absent</a:t>
            </a:r>
            <a:endParaRPr lang="en-US" sz="1125" dirty="0"/>
          </a:p>
        </p:txBody>
      </p:sp>
      <p:sp>
        <p:nvSpPr>
          <p:cNvPr id="14" name="Text 4"/>
          <p:cNvSpPr/>
          <p:nvPr/>
        </p:nvSpPr>
        <p:spPr>
          <a:xfrm>
            <a:off x="5185842" y="1314450"/>
            <a:ext cx="565785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Cases of Human Vision Restoration</a:t>
            </a:r>
            <a:endParaRPr lang="en-US" sz="1125" dirty="0"/>
          </a:p>
        </p:txBody>
      </p:sp>
      <p:sp>
        <p:nvSpPr>
          <p:cNvPr id="15" name="Text 5"/>
          <p:cNvSpPr/>
          <p:nvPr/>
        </p:nvSpPr>
        <p:spPr>
          <a:xfrm>
            <a:off x="8813899" y="1352550"/>
            <a:ext cx="411480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63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Theoretical Implications</a:t>
            </a:r>
            <a:endParaRPr lang="en-US" sz="1125" dirty="0"/>
          </a:p>
        </p:txBody>
      </p:sp>
      <p:sp>
        <p:nvSpPr>
          <p:cNvPr id="16" name="Text 6"/>
          <p:cNvSpPr/>
          <p:nvPr/>
        </p:nvSpPr>
        <p:spPr>
          <a:xfrm>
            <a:off x="9734550" y="4419600"/>
            <a:ext cx="2346871" cy="14632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These evidence collectively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support constructivist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theories of perception,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affirming that the brain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learns to interpret sensory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data through accumulated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and interaction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with the environment.</a:t>
            </a:r>
            <a:endParaRPr lang="en-US" sz="1200" dirty="0"/>
          </a:p>
        </p:txBody>
      </p:sp>
      <p:sp>
        <p:nvSpPr>
          <p:cNvPr id="17" name="Text 7"/>
          <p:cNvSpPr/>
          <p:nvPr/>
        </p:nvSpPr>
        <p:spPr>
          <a:xfrm>
            <a:off x="285750" y="1905000"/>
            <a:ext cx="3069878" cy="10397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'Carpeneter World' hypothesis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(Segall et al., 1966): Individuals in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"carpenetered" urban environments (with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right angles and regular geometric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structures such as buildings) show greater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susceptibility to the Müller-Lyer illusion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compared to rural environments.</a:t>
            </a:r>
            <a:endParaRPr lang="en-US" sz="975" dirty="0"/>
          </a:p>
        </p:txBody>
      </p:sp>
      <p:sp>
        <p:nvSpPr>
          <p:cNvPr id="18" name="Text 8"/>
          <p:cNvSpPr/>
          <p:nvPr/>
        </p:nvSpPr>
        <p:spPr>
          <a:xfrm>
            <a:off x="3276600" y="1905000"/>
            <a:ext cx="3132683" cy="111993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Blakemore and Cooper (1970) study on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acquired neural specialisation in cats.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Cats raised in environments with only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vertical lines lost the ability to perceive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horizontal lines, and vice versa.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Neural examination confirmed changes in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feature detector cells in the brain.</a:t>
            </a:r>
            <a:endParaRPr lang="en-US" sz="1050" dirty="0"/>
          </a:p>
        </p:txBody>
      </p:sp>
      <p:sp>
        <p:nvSpPr>
          <p:cNvPr id="19" name="Text 9"/>
          <p:cNvSpPr/>
          <p:nvPr/>
        </p:nvSpPr>
        <p:spPr>
          <a:xfrm>
            <a:off x="6381750" y="3895725"/>
            <a:ext cx="3216473" cy="10397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Case of Kenge the Pygmy – Lack of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with Distances: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Kenge's inability to perceive distant animals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at their true size demonstrates how lack of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with depth cues prevents the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development of size constancy for long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distances.</a:t>
            </a:r>
            <a:endParaRPr lang="en-US" sz="975" dirty="0"/>
          </a:p>
        </p:txBody>
      </p:sp>
      <p:sp>
        <p:nvSpPr>
          <p:cNvPr id="20" name="Text 10"/>
          <p:cNvSpPr/>
          <p:nvPr/>
        </p:nvSpPr>
        <p:spPr>
          <a:xfrm>
            <a:off x="6381750" y="1905000"/>
            <a:ext cx="1990725" cy="11318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Cases of individuals such as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"S.B." who faced enormous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difficulties in interpreting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information after sight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restoration, despite the visual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apparatus (eye) being intact.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indicates that perceptual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"software" requires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development over time.</a:t>
            </a:r>
            <a:endParaRPr lang="en-US" sz="900" dirty="0"/>
          </a:p>
        </p:txBody>
      </p:sp>
      <p:sp>
        <p:nvSpPr>
          <p:cNvPr id="21" name="Text 11"/>
          <p:cNvSpPr/>
          <p:nvPr/>
        </p:nvSpPr>
        <p:spPr>
          <a:xfrm>
            <a:off x="285750" y="6019800"/>
            <a:ext cx="2996505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cultural variation supports the idea</a:t>
            </a:r>
            <a:pPr algn="ctr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that accumulated visual experience</a:t>
            </a:r>
            <a:pPr algn="ctr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shapes basic perceptual mechanisms.</a:t>
            </a:r>
            <a:endParaRPr lang="en-US" sz="1050" dirty="0"/>
          </a:p>
        </p:txBody>
      </p:sp>
      <p:sp>
        <p:nvSpPr>
          <p:cNvPr id="22" name="Text 12"/>
          <p:cNvSpPr/>
          <p:nvPr/>
        </p:nvSpPr>
        <p:spPr>
          <a:xfrm>
            <a:off x="9734550" y="1905000"/>
            <a:ext cx="2608808" cy="89118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evidence collectively supports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constructivist theories of perception,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affirming that the brain learns to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 sensory data through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accumulated experience and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17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 with the environment.</a:t>
            </a:r>
            <a:endParaRPr lang="en-US" sz="975" dirty="0"/>
          </a:p>
        </p:txBody>
      </p:sp>
      <p:sp>
        <p:nvSpPr>
          <p:cNvPr id="23" name="Text 13"/>
          <p:cNvSpPr/>
          <p:nvPr/>
        </p:nvSpPr>
        <p:spPr>
          <a:xfrm>
            <a:off x="8153400" y="3276600"/>
            <a:ext cx="1424880" cy="2970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7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Man wearing glasses</a:t>
            </a:r>
            <a:pPr algn="ctr" indent="0" marL="0">
              <a:lnSpc>
                <a:spcPts val="117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staring at a blurry cup</a:t>
            </a:r>
            <a:endParaRPr lang="en-US" sz="900" dirty="0"/>
          </a:p>
        </p:txBody>
      </p:sp>
      <p:sp>
        <p:nvSpPr>
          <p:cNvPr id="24" name="Text 14"/>
          <p:cNvSpPr/>
          <p:nvPr/>
        </p:nvSpPr>
        <p:spPr>
          <a:xfrm>
            <a:off x="838200" y="5715000"/>
            <a:ext cx="1864965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Rural natural environment</a:t>
            </a:r>
            <a:pPr algn="ctr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(huts and irregular structures)</a:t>
            </a:r>
            <a:endParaRPr lang="en-US" sz="825" dirty="0"/>
          </a:p>
        </p:txBody>
      </p:sp>
      <p:sp>
        <p:nvSpPr>
          <p:cNvPr id="25" name="Text 15"/>
          <p:cNvSpPr/>
          <p:nvPr/>
        </p:nvSpPr>
        <p:spPr>
          <a:xfrm>
            <a:off x="6062663" y="6534150"/>
            <a:ext cx="3771900" cy="1047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825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Child looking at three buffalo</a:t>
            </a:r>
            <a:endParaRPr lang="en-US" sz="825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9780" y="3785592"/>
            <a:ext cx="341263" cy="6308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9780" y="3429000"/>
            <a:ext cx="353467" cy="3016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9780" y="3092946"/>
            <a:ext cx="377875" cy="226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9780" y="2674590"/>
            <a:ext cx="353467" cy="3153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357" y="3895279"/>
            <a:ext cx="268188" cy="3222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690" y="3593455"/>
            <a:ext cx="353467" cy="26744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690" y="3278088"/>
            <a:ext cx="353467" cy="28798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690" y="3010644"/>
            <a:ext cx="353467" cy="22621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6690" y="2674590"/>
            <a:ext cx="353467" cy="301675"/>
          </a:xfrm>
          <a:prstGeom prst="rect">
            <a:avLst/>
          </a:prstGeom>
        </p:spPr>
      </p:pic>
      <p:sp>
        <p:nvSpPr>
          <p:cNvPr id="12" name="Text 0"/>
          <p:cNvSpPr/>
          <p:nvPr/>
        </p:nvSpPr>
        <p:spPr>
          <a:xfrm>
            <a:off x="-2946112" y="123825"/>
            <a:ext cx="19042380" cy="35629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05"/>
              </a:lnSpc>
              <a:buNone/>
            </a:pPr>
            <a:r>
              <a:rPr lang="en-US" sz="2550" b="1" spc="60" kern="0" dirty="0">
                <a:ln w="9525">
                  <a:solidFill>
                    <a:srgbClr val="4A4A4A"/>
                  </a:solidFill>
                </a:ln>
                <a:solidFill>
                  <a:srgbClr val="FFF2E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Activity: Building Arguments for the Great Debate</a:t>
            </a:r>
            <a:endParaRPr lang="en-US" sz="2550" dirty="0"/>
          </a:p>
        </p:txBody>
      </p:sp>
      <p:sp>
        <p:nvSpPr>
          <p:cNvPr id="13" name="Text 1"/>
          <p:cNvSpPr/>
          <p:nvPr/>
        </p:nvSpPr>
        <p:spPr>
          <a:xfrm>
            <a:off x="704329" y="142875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Nativist Team (Nature)</a:t>
            </a:r>
            <a:endParaRPr lang="en-US" sz="1500" dirty="0"/>
          </a:p>
        </p:txBody>
      </p:sp>
      <p:sp>
        <p:nvSpPr>
          <p:cNvPr id="14" name="Text 2"/>
          <p:cNvSpPr/>
          <p:nvPr/>
        </p:nvSpPr>
        <p:spPr>
          <a:xfrm>
            <a:off x="6315521" y="1428750"/>
            <a:ext cx="571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Empiricist Team (Nurture)</a:t>
            </a:r>
            <a:endParaRPr lang="en-US" sz="1500" dirty="0"/>
          </a:p>
        </p:txBody>
      </p:sp>
      <p:sp>
        <p:nvSpPr>
          <p:cNvPr id="15" name="Text 3"/>
          <p:cNvSpPr/>
          <p:nvPr/>
        </p:nvSpPr>
        <p:spPr>
          <a:xfrm>
            <a:off x="-3533775" y="704850"/>
            <a:ext cx="20574000" cy="18008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35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Interactive Activity: Defending your position in the Nature vs. Nurture debate in visual perception.</a:t>
            </a:r>
            <a:endParaRPr lang="en-US" sz="1350" dirty="0"/>
          </a:p>
        </p:txBody>
      </p:sp>
      <p:sp>
        <p:nvSpPr>
          <p:cNvPr id="16" name="Text 4"/>
          <p:cNvSpPr/>
          <p:nvPr/>
        </p:nvSpPr>
        <p:spPr>
          <a:xfrm>
            <a:off x="-4762545" y="5819775"/>
            <a:ext cx="23282910" cy="2400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89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nature vs. nurture debate is a complex and ongoing discussion in psychology and neuroscience.</a:t>
            </a:r>
            <a:endParaRPr lang="en-US" sz="1575" dirty="0"/>
          </a:p>
        </p:txBody>
      </p:sp>
      <p:sp>
        <p:nvSpPr>
          <p:cNvPr id="17" name="Text 5"/>
          <p:cNvSpPr/>
          <p:nvPr/>
        </p:nvSpPr>
        <p:spPr>
          <a:xfrm>
            <a:off x="466725" y="1905000"/>
            <a:ext cx="574164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Task: Defend the idea that perceptual abilities are innate and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evolutionarily programmed.</a:t>
            </a:r>
            <a:endParaRPr lang="en-US" sz="1125" dirty="0"/>
          </a:p>
        </p:txBody>
      </p:sp>
      <p:sp>
        <p:nvSpPr>
          <p:cNvPr id="18" name="Text 6"/>
          <p:cNvSpPr/>
          <p:nvPr/>
        </p:nvSpPr>
        <p:spPr>
          <a:xfrm>
            <a:off x="466725" y="2419350"/>
            <a:ext cx="457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Required Evidence to use:</a:t>
            </a:r>
            <a:endParaRPr lang="en-US" sz="1200" dirty="0"/>
          </a:p>
        </p:txBody>
      </p:sp>
      <p:sp>
        <p:nvSpPr>
          <p:cNvPr id="19" name="Text 7"/>
          <p:cNvSpPr/>
          <p:nvPr/>
        </p:nvSpPr>
        <p:spPr>
          <a:xfrm>
            <a:off x="466725" y="4562475"/>
            <a:ext cx="2914650" cy="14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125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Debate Structure:</a:t>
            </a:r>
            <a:endParaRPr lang="en-US" sz="1125" dirty="0"/>
          </a:p>
        </p:txBody>
      </p:sp>
      <p:sp>
        <p:nvSpPr>
          <p:cNvPr id="20" name="Text 8"/>
          <p:cNvSpPr/>
          <p:nvPr/>
        </p:nvSpPr>
        <p:spPr>
          <a:xfrm>
            <a:off x="466725" y="4857750"/>
            <a:ext cx="5867400" cy="7316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Presenting the basic stance (5 minutes per team)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Presenting supporting scientific evidence (10 minutes per team)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Rebuttal of the opposing team's arguments (5 minutes per team)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Conclusion and final stance (3 minutes per team)</a:t>
            </a:r>
            <a:endParaRPr lang="en-US" sz="1200" dirty="0"/>
          </a:p>
        </p:txBody>
      </p:sp>
      <p:sp>
        <p:nvSpPr>
          <p:cNvPr id="21" name="Text 9"/>
          <p:cNvSpPr/>
          <p:nvPr/>
        </p:nvSpPr>
        <p:spPr>
          <a:xfrm>
            <a:off x="466725" y="2686050"/>
            <a:ext cx="5741640" cy="116621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Studies on infant face preference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Gibson and Walk's visual cliff experiment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Gibson and Walk's visual cliff experiment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Bower's size constancy study in infants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Abilities of newborn animals for immediate locomotion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Gibson's theory of direct perception and innate capabilities</a:t>
            </a:r>
            <a:endParaRPr lang="en-US" sz="1275" dirty="0"/>
          </a:p>
        </p:txBody>
      </p:sp>
      <p:sp>
        <p:nvSpPr>
          <p:cNvPr id="22" name="Text 10"/>
          <p:cNvSpPr/>
          <p:nvPr/>
        </p:nvSpPr>
        <p:spPr>
          <a:xfrm>
            <a:off x="6324600" y="1905000"/>
            <a:ext cx="6234113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Task: Defend the idea that experience and learning are fundamental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 the development of perception.</a:t>
            </a:r>
            <a:endParaRPr lang="en-US" sz="1125" dirty="0"/>
          </a:p>
        </p:txBody>
      </p:sp>
      <p:sp>
        <p:nvSpPr>
          <p:cNvPr id="23" name="Text 11"/>
          <p:cNvSpPr/>
          <p:nvPr/>
        </p:nvSpPr>
        <p:spPr>
          <a:xfrm>
            <a:off x="6324600" y="2419350"/>
            <a:ext cx="457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Required Evidence to use:</a:t>
            </a:r>
            <a:endParaRPr lang="en-US" sz="1200" dirty="0"/>
          </a:p>
        </p:txBody>
      </p:sp>
      <p:sp>
        <p:nvSpPr>
          <p:cNvPr id="24" name="Text 12"/>
          <p:cNvSpPr/>
          <p:nvPr/>
        </p:nvSpPr>
        <p:spPr>
          <a:xfrm>
            <a:off x="6324600" y="4562475"/>
            <a:ext cx="36576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0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Evaluation Criteria:</a:t>
            </a:r>
            <a:endParaRPr lang="en-US" sz="1200" dirty="0"/>
          </a:p>
        </p:txBody>
      </p:sp>
      <p:sp>
        <p:nvSpPr>
          <p:cNvPr id="25" name="Text 13"/>
          <p:cNvSpPr/>
          <p:nvPr/>
        </p:nvSpPr>
        <p:spPr>
          <a:xfrm>
            <a:off x="6324600" y="4857750"/>
            <a:ext cx="6118771" cy="91454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Accuracy in using scientific evidence and terminology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Strength of logical arguments and coherence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Ability to critically evaluate the opposing team's stance scientifically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Understanding the complexities of the debate and avoiding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44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oversimplification</a:t>
            </a:r>
            <a:endParaRPr lang="en-US" sz="1200" dirty="0"/>
          </a:p>
        </p:txBody>
      </p:sp>
      <p:sp>
        <p:nvSpPr>
          <p:cNvPr id="26" name="Text 14"/>
          <p:cNvSpPr/>
          <p:nvPr/>
        </p:nvSpPr>
        <p:spPr>
          <a:xfrm>
            <a:off x="6324600" y="2686050"/>
            <a:ext cx="6202561" cy="1554956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Segall's study on the 'carpenteder world' hypothesis and cultural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differences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The story of Kenge the Pygmy and Turnbull on the importance of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visual experience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Blakemore and Cooper's study on critical periods and selective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rearing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Case of S.B. and restoration of sight at an older age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Gregory's constructive theory and hypothesis testing</a:t>
            </a:r>
            <a:endParaRPr lang="en-US" sz="1275" dirty="0"/>
          </a:p>
        </p:txBody>
      </p:sp>
      <p:sp>
        <p:nvSpPr>
          <p:cNvPr id="27" name="Text 15"/>
          <p:cNvSpPr/>
          <p:nvPr/>
        </p:nvSpPr>
        <p:spPr>
          <a:xfrm>
            <a:off x="466725" y="6229350"/>
            <a:ext cx="12541448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Learning Objective: Developing critical thinking skills and applying theoretical knowledge in a dialectical context, recognising that scientific truth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can be more complex than simple binaries.</a:t>
            </a:r>
            <a:endParaRPr lang="en-US" sz="1050" dirty="0"/>
          </a:p>
        </p:txBody>
      </p:sp>
      <p:sp>
        <p:nvSpPr>
          <p:cNvPr id="28" name="Text 16"/>
          <p:cNvSpPr/>
          <p:nvPr/>
        </p:nvSpPr>
        <p:spPr>
          <a:xfrm>
            <a:off x="-6458932" y="1019175"/>
            <a:ext cx="26277570" cy="20806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639"/>
              </a:lnSpc>
              <a:buNone/>
            </a:pPr>
            <a:r>
              <a:rPr lang="en-US" sz="1425" dirty="0">
                <a:solidFill>
                  <a:srgbClr val="F0F0F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Instructions: You will divide the class into two teams for a debate on perceptual development, using scientific evidence.</a:t>
            </a:r>
            <a:endParaRPr lang="en-US" sz="1425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3279" y="1392138"/>
            <a:ext cx="5913090" cy="475937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-5064963" y="190500"/>
            <a:ext cx="23454360" cy="2829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228"/>
              </a:lnSpc>
              <a:buNone/>
            </a:pPr>
            <a:r>
              <a:rPr lang="en-US" sz="20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Transcending the Binary: The Interactionist Perspective in Visual Perception</a:t>
            </a:r>
            <a:endParaRPr lang="en-US" sz="2025" dirty="0"/>
          </a:p>
        </p:txBody>
      </p:sp>
      <p:sp>
        <p:nvSpPr>
          <p:cNvPr id="5" name="Text 1"/>
          <p:cNvSpPr/>
          <p:nvPr/>
        </p:nvSpPr>
        <p:spPr>
          <a:xfrm>
            <a:off x="352425" y="1295400"/>
            <a:ext cx="370332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Practical Examples</a:t>
            </a:r>
            <a:endParaRPr lang="en-US" sz="1350" dirty="0"/>
          </a:p>
        </p:txBody>
      </p:sp>
      <p:sp>
        <p:nvSpPr>
          <p:cNvPr id="6" name="Text 2"/>
          <p:cNvSpPr/>
          <p:nvPr/>
        </p:nvSpPr>
        <p:spPr>
          <a:xfrm>
            <a:off x="352425" y="4514850"/>
            <a:ext cx="2744986" cy="3887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Benefits of the</a:t>
            </a:r>
            <a:pPr algn="l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Interactionist Perspective</a:t>
            </a:r>
            <a:endParaRPr lang="en-US" sz="1275" dirty="0"/>
          </a:p>
        </p:txBody>
      </p:sp>
      <p:sp>
        <p:nvSpPr>
          <p:cNvPr id="7" name="Text 3"/>
          <p:cNvSpPr/>
          <p:nvPr/>
        </p:nvSpPr>
        <p:spPr>
          <a:xfrm>
            <a:off x="9496425" y="1219200"/>
            <a:ext cx="278695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Philosophy of the</a:t>
            </a:r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Interactionist Perspective</a:t>
            </a:r>
            <a:endParaRPr lang="en-US" sz="1350" dirty="0"/>
          </a:p>
        </p:txBody>
      </p:sp>
      <p:sp>
        <p:nvSpPr>
          <p:cNvPr id="8" name="Text 4"/>
          <p:cNvSpPr/>
          <p:nvPr/>
        </p:nvSpPr>
        <p:spPr>
          <a:xfrm>
            <a:off x="9496425" y="3486150"/>
            <a:ext cx="4937760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 of Interaction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1124843" y="876300"/>
            <a:ext cx="10496550" cy="2171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710"/>
              </a:lnSpc>
              <a:buNone/>
            </a:pPr>
            <a:r>
              <a:rPr lang="en-US" sz="1425" b="1" dirty="0">
                <a:solidFill>
                  <a:srgbClr val="1A1A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Slide 56: The Modern Interactionist Perspective</a:t>
            </a:r>
            <a:endParaRPr lang="en-US" sz="1425" dirty="0"/>
          </a:p>
        </p:txBody>
      </p:sp>
      <p:sp>
        <p:nvSpPr>
          <p:cNvPr id="10" name="Text 6"/>
          <p:cNvSpPr/>
          <p:nvPr/>
        </p:nvSpPr>
        <p:spPr>
          <a:xfrm>
            <a:off x="466725" y="1809750"/>
            <a:ext cx="2923133" cy="104030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Example: Development of Color Vision: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 provides cones and processing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mechanisms.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Nurture defines interpretation of cues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cultural contexts, enhancing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sensitivity to color discrimination.</a:t>
            </a:r>
            <a:endParaRPr lang="en-US" sz="975" dirty="0"/>
          </a:p>
        </p:txBody>
      </p:sp>
      <p:sp>
        <p:nvSpPr>
          <p:cNvPr id="11" name="Text 7"/>
          <p:cNvSpPr/>
          <p:nvPr/>
        </p:nvSpPr>
        <p:spPr>
          <a:xfrm>
            <a:off x="466725" y="3076575"/>
            <a:ext cx="2776538" cy="111978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Example: Depth Perception: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Nature provides mechanisms for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binocular disparity and convergence.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Nurture teaches the system to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 depth cues according to the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70"/>
              </a:lnSpc>
              <a:buNone/>
            </a:pPr>
            <a:r>
              <a:rPr lang="en-US" sz="10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environment.</a:t>
            </a:r>
            <a:endParaRPr lang="en-US" sz="1050" dirty="0"/>
          </a:p>
        </p:txBody>
      </p:sp>
      <p:sp>
        <p:nvSpPr>
          <p:cNvPr id="12" name="Text 8"/>
          <p:cNvSpPr/>
          <p:nvPr/>
        </p:nvSpPr>
        <p:spPr>
          <a:xfrm>
            <a:off x="466725" y="5143500"/>
            <a:ext cx="2671763" cy="121369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Resolves apparent contradictions in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scientific evidence.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Explains presence of early abilities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powerful impacts of experience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together.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Guides research toward studying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975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 mechanisms.</a:t>
            </a:r>
            <a:endParaRPr lang="en-US" sz="975" dirty="0"/>
          </a:p>
        </p:txBody>
      </p:sp>
      <p:sp>
        <p:nvSpPr>
          <p:cNvPr id="13" name="Text 9"/>
          <p:cNvSpPr/>
          <p:nvPr/>
        </p:nvSpPr>
        <p:spPr>
          <a:xfrm>
            <a:off x="9553575" y="1809750"/>
            <a:ext cx="2818358" cy="12799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Rejects modern psychology's strict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dichotomy between nature and nurture.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Proposes a complex interactionist model.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Recognizes perceptual abilities as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stemming from continuous dynamic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interaction between innate biological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predispositions and acquired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environmental experiences.</a:t>
            </a:r>
            <a:endParaRPr lang="en-US" sz="900" dirty="0"/>
          </a:p>
        </p:txBody>
      </p:sp>
      <p:sp>
        <p:nvSpPr>
          <p:cNvPr id="14" name="Text 10"/>
          <p:cNvSpPr/>
          <p:nvPr/>
        </p:nvSpPr>
        <p:spPr>
          <a:xfrm>
            <a:off x="9553575" y="3867150"/>
            <a:ext cx="2870746" cy="12799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Role of Nature – Biological Basis: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Genetics and biological evolution provide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'basic structure' for the visual system.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Includes eye structure, retina (rods and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cones), neural pathways, and visual cortex.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Provides initial organizing principles like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Gestalt laws and readiness for face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processing.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9553575" y="5334000"/>
            <a:ext cx="2638425" cy="12799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Role of Nurture - Caliberation and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Specialization: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Environmental experience plays a role in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fine-tuning and calibration. Shapes and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refines biological systems to align with the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specific environment. During critical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periods, experience determines neural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260"/>
              </a:lnSpc>
              <a:buNone/>
            </a:pPr>
            <a:r>
              <a:rPr lang="en-US" sz="90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pathways and forms final connections.</a:t>
            </a:r>
            <a:endParaRPr lang="en-US" sz="9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8792" y="6089898"/>
            <a:ext cx="402282" cy="6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6130975"/>
            <a:ext cx="426690" cy="6034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1882" y="1412677"/>
            <a:ext cx="3316188" cy="20230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1694" y="1906488"/>
            <a:ext cx="4706094" cy="3223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0180" y="1186309"/>
            <a:ext cx="828973" cy="7611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886" y="1206996"/>
            <a:ext cx="987475" cy="69264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263" y="1412677"/>
            <a:ext cx="3352800" cy="2036713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-4355812" y="190500"/>
            <a:ext cx="2186178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850"/>
              </a:lnSpc>
              <a:buNone/>
            </a:pPr>
            <a:r>
              <a:rPr lang="en-US" sz="2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Perceptual Deprivation and Enrichment: Session 12</a:t>
            </a:r>
            <a:endParaRPr lang="en-US" sz="2850" dirty="0"/>
          </a:p>
        </p:txBody>
      </p:sp>
      <p:sp>
        <p:nvSpPr>
          <p:cNvPr id="11" name="Text 1"/>
          <p:cNvSpPr/>
          <p:nvPr/>
        </p:nvSpPr>
        <p:spPr>
          <a:xfrm>
            <a:off x="308565" y="676275"/>
            <a:ext cx="12092940" cy="2628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070"/>
              </a:lnSpc>
              <a:buNone/>
            </a:pPr>
            <a:r>
              <a:rPr lang="en-US" sz="1725" dirty="0">
                <a:solidFill>
                  <a:srgbClr val="F0F8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Effect of Experience on Visual Development</a:t>
            </a:r>
            <a:endParaRPr lang="en-US" sz="1725" dirty="0"/>
          </a:p>
        </p:txBody>
      </p:sp>
      <p:sp>
        <p:nvSpPr>
          <p:cNvPr id="12" name="Text 2"/>
          <p:cNvSpPr/>
          <p:nvPr/>
        </p:nvSpPr>
        <p:spPr>
          <a:xfrm>
            <a:off x="95205" y="1152525"/>
            <a:ext cx="408051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Enrichment</a:t>
            </a:r>
            <a:endParaRPr lang="en-US" sz="1275" dirty="0"/>
          </a:p>
        </p:txBody>
      </p:sp>
      <p:sp>
        <p:nvSpPr>
          <p:cNvPr id="13" name="Text 3"/>
          <p:cNvSpPr/>
          <p:nvPr/>
        </p:nvSpPr>
        <p:spPr>
          <a:xfrm>
            <a:off x="8221920" y="1152525"/>
            <a:ext cx="4274820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27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Deprivation</a:t>
            </a:r>
            <a:endParaRPr lang="en-US" sz="1275" dirty="0"/>
          </a:p>
        </p:txBody>
      </p:sp>
      <p:sp>
        <p:nvSpPr>
          <p:cNvPr id="14" name="Text 4"/>
          <p:cNvSpPr/>
          <p:nvPr/>
        </p:nvSpPr>
        <p:spPr>
          <a:xfrm>
            <a:off x="3628043" y="5610225"/>
            <a:ext cx="524637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Visual Development Timeline</a:t>
            </a:r>
            <a:endParaRPr lang="en-US" sz="1275" dirty="0"/>
          </a:p>
        </p:txBody>
      </p:sp>
      <p:sp>
        <p:nvSpPr>
          <p:cNvPr id="15" name="Text 5"/>
          <p:cNvSpPr/>
          <p:nvPr/>
        </p:nvSpPr>
        <p:spPr>
          <a:xfrm>
            <a:off x="2016398" y="6572250"/>
            <a:ext cx="685800" cy="12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Birth</a:t>
            </a:r>
            <a:endParaRPr lang="en-US" sz="900" dirty="0"/>
          </a:p>
        </p:txBody>
      </p:sp>
      <p:sp>
        <p:nvSpPr>
          <p:cNvPr id="16" name="Text 6"/>
          <p:cNvSpPr/>
          <p:nvPr/>
        </p:nvSpPr>
        <p:spPr>
          <a:xfrm>
            <a:off x="5009629" y="6572250"/>
            <a:ext cx="2400300" cy="1467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Early Childhood</a:t>
            </a:r>
            <a:endParaRPr lang="en-US" sz="1050" dirty="0"/>
          </a:p>
        </p:txBody>
      </p:sp>
      <p:sp>
        <p:nvSpPr>
          <p:cNvPr id="17" name="Text 7"/>
          <p:cNvSpPr/>
          <p:nvPr/>
        </p:nvSpPr>
        <p:spPr>
          <a:xfrm>
            <a:off x="8935864" y="6572250"/>
            <a:ext cx="1600200" cy="14674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55"/>
              </a:lnSpc>
              <a:buNone/>
            </a:pPr>
            <a:r>
              <a:rPr lang="en-US" sz="105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School Age</a:t>
            </a:r>
            <a:endParaRPr lang="en-US" sz="1050" dirty="0"/>
          </a:p>
        </p:txBody>
      </p:sp>
      <p:sp>
        <p:nvSpPr>
          <p:cNvPr id="18" name="Text 8"/>
          <p:cNvSpPr/>
          <p:nvPr/>
        </p:nvSpPr>
        <p:spPr>
          <a:xfrm>
            <a:off x="4832970" y="2009775"/>
            <a:ext cx="2743200" cy="167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320"/>
              </a:lnSpc>
              <a:buNone/>
            </a:pPr>
            <a:r>
              <a:rPr lang="en-US" sz="1200" b="1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Period</a:t>
            </a:r>
            <a:endParaRPr lang="en-US" sz="1200" dirty="0"/>
          </a:p>
        </p:txBody>
      </p:sp>
      <p:sp>
        <p:nvSpPr>
          <p:cNvPr id="19" name="Text 9"/>
          <p:cNvSpPr/>
          <p:nvPr/>
        </p:nvSpPr>
        <p:spPr>
          <a:xfrm>
            <a:off x="1490186" y="3571875"/>
            <a:ext cx="3120390" cy="1361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Introduction:</a:t>
            </a:r>
            <a:endParaRPr lang="en-US" sz="975" dirty="0"/>
          </a:p>
        </p:txBody>
      </p:sp>
      <p:sp>
        <p:nvSpPr>
          <p:cNvPr id="20" name="Text 10"/>
          <p:cNvSpPr/>
          <p:nvPr/>
        </p:nvSpPr>
        <p:spPr>
          <a:xfrm>
            <a:off x="8551530" y="3571875"/>
            <a:ext cx="4754880" cy="13617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Mechanisms of Neural Plasticity:</a:t>
            </a:r>
            <a:endParaRPr lang="en-US" sz="975" dirty="0"/>
          </a:p>
        </p:txBody>
      </p:sp>
      <p:sp>
        <p:nvSpPr>
          <p:cNvPr id="21" name="Text 11"/>
          <p:cNvSpPr/>
          <p:nvPr/>
        </p:nvSpPr>
        <p:spPr>
          <a:xfrm>
            <a:off x="-80992" y="4648200"/>
            <a:ext cx="5349240" cy="12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Critical Periods in Visual Development:</a:t>
            </a:r>
            <a:endParaRPr lang="en-US" sz="900" dirty="0"/>
          </a:p>
        </p:txBody>
      </p:sp>
      <p:sp>
        <p:nvSpPr>
          <p:cNvPr id="22" name="Text 12"/>
          <p:cNvSpPr/>
          <p:nvPr/>
        </p:nvSpPr>
        <p:spPr>
          <a:xfrm>
            <a:off x="9754999" y="4648200"/>
            <a:ext cx="3017520" cy="12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Clinical Applications:</a:t>
            </a:r>
            <a:endParaRPr lang="en-US" sz="900" dirty="0"/>
          </a:p>
        </p:txBody>
      </p:sp>
      <p:sp>
        <p:nvSpPr>
          <p:cNvPr id="23" name="Text 13"/>
          <p:cNvSpPr/>
          <p:nvPr/>
        </p:nvSpPr>
        <p:spPr>
          <a:xfrm>
            <a:off x="466725" y="3829050"/>
            <a:ext cx="3782318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deprivation is a strong research tool for understanding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role of experience in shaping visual abilities. When a living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organism is deprived of natural visual stimulation during critical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development stages, we gain deep insights into the complex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interplay between nature and nurture in perceptual development.</a:t>
            </a:r>
            <a:endParaRPr lang="en-US" sz="750" dirty="0"/>
          </a:p>
        </p:txBody>
      </p:sp>
      <p:sp>
        <p:nvSpPr>
          <p:cNvPr id="24" name="Text 14"/>
          <p:cNvSpPr/>
          <p:nvPr/>
        </p:nvSpPr>
        <p:spPr>
          <a:xfrm>
            <a:off x="8515350" y="3829050"/>
            <a:ext cx="387667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brain is born with an excess of neural connections. Early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determines which of these connections will survive and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strengthen, or weaken and disappear. This process, known as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'neural pruning', allows the brain to specialize and adapt to the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specific environment in which the individual grows.</a:t>
            </a:r>
            <a:endParaRPr lang="en-US" sz="750" dirty="0"/>
          </a:p>
        </p:txBody>
      </p:sp>
      <p:sp>
        <p:nvSpPr>
          <p:cNvPr id="25" name="Text 15"/>
          <p:cNvSpPr/>
          <p:nvPr/>
        </p:nvSpPr>
        <p:spPr>
          <a:xfrm>
            <a:off x="466725" y="4905375"/>
            <a:ext cx="3729930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 specific time window in early development during which visual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is essential for the formation of normal neural circuits.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During this period, the brain has high plasticity, forming and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strengthening neural connections based on the pattern of incoming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stimulation.</a:t>
            </a:r>
            <a:endParaRPr lang="en-US" sz="750" dirty="0"/>
          </a:p>
        </p:txBody>
      </p:sp>
      <p:sp>
        <p:nvSpPr>
          <p:cNvPr id="26" name="Text 16"/>
          <p:cNvSpPr/>
          <p:nvPr/>
        </p:nvSpPr>
        <p:spPr>
          <a:xfrm>
            <a:off x="8515350" y="4905375"/>
            <a:ext cx="3834705" cy="61912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Understanding critical periods has significant importance in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medicine, especially in treating cases like congenital cataracts or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strabismus. Early intervention during the critical period can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prevent permanent vision loss and allow for normal visual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33333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development.</a:t>
            </a:r>
            <a:endParaRPr lang="en-US" sz="75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0" y="4279255"/>
            <a:ext cx="1353294" cy="13029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8259" y="4279255"/>
            <a:ext cx="1365498" cy="13029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6055" y="1350913"/>
            <a:ext cx="2865090" cy="20984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855" y="2324844"/>
            <a:ext cx="5437584" cy="2756892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2114550" y="95250"/>
            <a:ext cx="8759130" cy="64383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Blakemore and Cooper (1970)</a:t>
            </a:r>
            <a:pPr algn="ctr" indent="0" marL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535"/>
              </a:lnSpc>
              <a:buNone/>
            </a:pPr>
            <a:r>
              <a:rPr lang="en-US" sz="19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Selective Rearing of Cats and Shaping the Visual Cortex</a:t>
            </a:r>
            <a:endParaRPr lang="en-US" sz="1950" dirty="0"/>
          </a:p>
        </p:txBody>
      </p:sp>
      <p:sp>
        <p:nvSpPr>
          <p:cNvPr id="8" name="Text 1"/>
          <p:cNvSpPr/>
          <p:nvPr/>
        </p:nvSpPr>
        <p:spPr>
          <a:xfrm>
            <a:off x="1409164" y="981075"/>
            <a:ext cx="347472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Experimental Design</a:t>
            </a:r>
            <a:endParaRPr lang="en-US" sz="1200" dirty="0"/>
          </a:p>
        </p:txBody>
      </p:sp>
      <p:sp>
        <p:nvSpPr>
          <p:cNvPr id="9" name="Text 2"/>
          <p:cNvSpPr/>
          <p:nvPr/>
        </p:nvSpPr>
        <p:spPr>
          <a:xfrm>
            <a:off x="8953500" y="981075"/>
            <a:ext cx="365760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Neural Cell Response</a:t>
            </a:r>
            <a:endParaRPr lang="en-US" sz="1200" dirty="0"/>
          </a:p>
        </p:txBody>
      </p:sp>
      <p:sp>
        <p:nvSpPr>
          <p:cNvPr id="10" name="Text 3"/>
          <p:cNvSpPr/>
          <p:nvPr/>
        </p:nvSpPr>
        <p:spPr>
          <a:xfrm>
            <a:off x="5991657" y="981075"/>
            <a:ext cx="347472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Remarkable Findings</a:t>
            </a:r>
            <a:endParaRPr lang="en-US" sz="1200" dirty="0"/>
          </a:p>
        </p:txBody>
      </p:sp>
      <p:sp>
        <p:nvSpPr>
          <p:cNvPr id="11" name="Text 4"/>
          <p:cNvSpPr/>
          <p:nvPr/>
        </p:nvSpPr>
        <p:spPr>
          <a:xfrm>
            <a:off x="5588258" y="3209925"/>
            <a:ext cx="427482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Physiological Evidence</a:t>
            </a:r>
            <a:endParaRPr lang="en-US" sz="1275" dirty="0"/>
          </a:p>
        </p:txBody>
      </p:sp>
      <p:sp>
        <p:nvSpPr>
          <p:cNvPr id="12" name="Text 5"/>
          <p:cNvSpPr/>
          <p:nvPr/>
        </p:nvSpPr>
        <p:spPr>
          <a:xfrm>
            <a:off x="228600" y="5505450"/>
            <a:ext cx="585216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Concept of Neural Plasticity</a:t>
            </a:r>
            <a:endParaRPr lang="en-US" sz="1200" dirty="0"/>
          </a:p>
        </p:txBody>
      </p:sp>
      <p:sp>
        <p:nvSpPr>
          <p:cNvPr id="13" name="Text 6"/>
          <p:cNvSpPr/>
          <p:nvPr/>
        </p:nvSpPr>
        <p:spPr>
          <a:xfrm>
            <a:off x="3276600" y="5505450"/>
            <a:ext cx="548640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Broad Theoretical Implications</a:t>
            </a:r>
            <a:endParaRPr lang="en-US" sz="1200" dirty="0"/>
          </a:p>
        </p:txBody>
      </p:sp>
      <p:sp>
        <p:nvSpPr>
          <p:cNvPr id="14" name="Text 7"/>
          <p:cNvSpPr/>
          <p:nvPr/>
        </p:nvSpPr>
        <p:spPr>
          <a:xfrm>
            <a:off x="8559165" y="3724275"/>
            <a:ext cx="438912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Cortex Comparison</a:t>
            </a:r>
            <a:endParaRPr lang="en-US" sz="1200" dirty="0"/>
          </a:p>
        </p:txBody>
      </p:sp>
      <p:sp>
        <p:nvSpPr>
          <p:cNvPr id="15" name="Text 8"/>
          <p:cNvSpPr/>
          <p:nvPr/>
        </p:nvSpPr>
        <p:spPr>
          <a:xfrm>
            <a:off x="228600" y="5810250"/>
            <a:ext cx="31536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study as strong evidence of the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brain's neural plasticity in reorganising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itself in response to experience. The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'use it or lose it' principle.</a:t>
            </a:r>
            <a:endParaRPr lang="en-US" sz="1125" dirty="0"/>
          </a:p>
        </p:txBody>
      </p:sp>
      <p:sp>
        <p:nvSpPr>
          <p:cNvPr id="16" name="Text 9"/>
          <p:cNvSpPr/>
          <p:nvPr/>
        </p:nvSpPr>
        <p:spPr>
          <a:xfrm>
            <a:off x="3276600" y="5810250"/>
            <a:ext cx="305931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findings support the interactionist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perspective between nature and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nurture, and confirm the existence of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5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periods in development.</a:t>
            </a:r>
            <a:endParaRPr lang="en-US" sz="1125" dirty="0"/>
          </a:p>
        </p:txBody>
      </p:sp>
      <p:sp>
        <p:nvSpPr>
          <p:cNvPr id="17" name="Text 10"/>
          <p:cNvSpPr/>
          <p:nvPr/>
        </p:nvSpPr>
        <p:spPr>
          <a:xfrm>
            <a:off x="6324600" y="6019800"/>
            <a:ext cx="6370290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Discussion Prompt: How do Blakemore and Cooper's findings challenge the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traditional idea that visual perception is entirely genetically determined? What are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117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ethical implications of these findings for child-rearing and early education?</a:t>
            </a:r>
            <a:endParaRPr lang="en-US" sz="975" dirty="0"/>
          </a:p>
        </p:txBody>
      </p:sp>
      <p:sp>
        <p:nvSpPr>
          <p:cNvPr id="18" name="Text 11"/>
          <p:cNvSpPr/>
          <p:nvPr/>
        </p:nvSpPr>
        <p:spPr>
          <a:xfrm>
            <a:off x="228600" y="1257300"/>
            <a:ext cx="6705600" cy="6935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The experiment was conducted to understand the role of experience in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shaping the visual system.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Cats were reared in complete darkness and then exposed daily to either vertical or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horizontal lines, wearing a collar to prevent them from seeing their own bodies.</a:t>
            </a:r>
            <a:endParaRPr lang="en-US" sz="1050" dirty="0"/>
          </a:p>
        </p:txBody>
      </p:sp>
      <p:sp>
        <p:nvSpPr>
          <p:cNvPr id="19" name="Text 12"/>
          <p:cNvSpPr/>
          <p:nvPr/>
        </p:nvSpPr>
        <p:spPr>
          <a:xfrm>
            <a:off x="6324600" y="1257300"/>
            <a:ext cx="2828925" cy="1584722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Selective rearing had a radical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effect on the cats' visual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abilities, leading to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functional blindness for lines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they had not been exposed to,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and normal ability to deal with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lines they had been exposed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to.</a:t>
            </a:r>
            <a:endParaRPr lang="en-US" sz="1200" dirty="0"/>
          </a:p>
        </p:txBody>
      </p:sp>
      <p:sp>
        <p:nvSpPr>
          <p:cNvPr id="20" name="Text 13"/>
          <p:cNvSpPr/>
          <p:nvPr/>
        </p:nvSpPr>
        <p:spPr>
          <a:xfrm>
            <a:off x="6324600" y="3486150"/>
            <a:ext cx="2786955" cy="217899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Microscopic examination of the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cortex revealed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fundamental changes in brain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structure.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Cats exposed to vertical lines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lost neurons responsive to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horizontal orientations, and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vice versa, proving that early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reshapes the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physiological structure of the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brain.</a:t>
            </a:r>
            <a:endParaRPr lang="en-US" sz="12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3694" y="1556742"/>
            <a:ext cx="353467" cy="4320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2165" y="6089898"/>
            <a:ext cx="231577" cy="2467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2165" y="5705773"/>
            <a:ext cx="231577" cy="2879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62165" y="5280571"/>
            <a:ext cx="231577" cy="2948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2165" y="4841677"/>
            <a:ext cx="231577" cy="29482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2165" y="4409629"/>
            <a:ext cx="231577" cy="3016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37757" y="3963888"/>
            <a:ext cx="341263" cy="37713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49961" y="3552379"/>
            <a:ext cx="243780" cy="24675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49961" y="3278088"/>
            <a:ext cx="243780" cy="24675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49961" y="3003798"/>
            <a:ext cx="243780" cy="246757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49961" y="2647057"/>
            <a:ext cx="243780" cy="260598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37757" y="2173932"/>
            <a:ext cx="329059" cy="383977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48580" y="4999434"/>
            <a:ext cx="316855" cy="370284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36377" y="3367236"/>
            <a:ext cx="341263" cy="370284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36377" y="1556742"/>
            <a:ext cx="377875" cy="432048"/>
          </a:xfrm>
          <a:prstGeom prst="rect">
            <a:avLst/>
          </a:prstGeom>
        </p:spPr>
      </p:pic>
      <p:sp>
        <p:nvSpPr>
          <p:cNvPr id="18" name="Text 0"/>
          <p:cNvSpPr/>
          <p:nvPr/>
        </p:nvSpPr>
        <p:spPr>
          <a:xfrm>
            <a:off x="-5597887" y="400050"/>
            <a:ext cx="24467820" cy="4342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3420"/>
              </a:lnSpc>
              <a:buNone/>
            </a:pPr>
            <a:r>
              <a:rPr lang="en-US" sz="2850" b="1" spc="6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59: Vision Restoration Studies – The Case of S.B.</a:t>
            </a:r>
            <a:endParaRPr lang="en-US" sz="2850" dirty="0"/>
          </a:p>
        </p:txBody>
      </p:sp>
      <p:sp>
        <p:nvSpPr>
          <p:cNvPr id="19" name="Text 1"/>
          <p:cNvSpPr/>
          <p:nvPr/>
        </p:nvSpPr>
        <p:spPr>
          <a:xfrm>
            <a:off x="-8054340" y="876300"/>
            <a:ext cx="29443680" cy="3467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730"/>
              </a:lnSpc>
              <a:buNone/>
            </a:pPr>
            <a:r>
              <a:rPr lang="en-US" sz="210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When Sight Returns After Decades of Blindness: Lessons in the Importance of Early Experience</a:t>
            </a:r>
            <a:endParaRPr lang="en-US" sz="2100" dirty="0"/>
          </a:p>
        </p:txBody>
      </p:sp>
      <p:sp>
        <p:nvSpPr>
          <p:cNvPr id="20" name="Text 2"/>
          <p:cNvSpPr/>
          <p:nvPr/>
        </p:nvSpPr>
        <p:spPr>
          <a:xfrm>
            <a:off x="1019175" y="1647825"/>
            <a:ext cx="3943350" cy="2409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Case Background</a:t>
            </a:r>
            <a:endParaRPr lang="en-US" sz="1725" dirty="0"/>
          </a:p>
        </p:txBody>
      </p:sp>
      <p:sp>
        <p:nvSpPr>
          <p:cNvPr id="21" name="Text 3"/>
          <p:cNvSpPr/>
          <p:nvPr/>
        </p:nvSpPr>
        <p:spPr>
          <a:xfrm>
            <a:off x="4619625" y="1562100"/>
            <a:ext cx="3321248" cy="54858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Remarkable Findings After</a:t>
            </a:r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Sight Restoration</a:t>
            </a:r>
            <a:endParaRPr lang="en-US" sz="1800" dirty="0"/>
          </a:p>
        </p:txBody>
      </p:sp>
      <p:sp>
        <p:nvSpPr>
          <p:cNvPr id="22" name="Text 4"/>
          <p:cNvSpPr/>
          <p:nvPr/>
        </p:nvSpPr>
        <p:spPr>
          <a:xfrm>
            <a:off x="8820150" y="1647825"/>
            <a:ext cx="5257800" cy="2409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Theoretical Analysis</a:t>
            </a:r>
            <a:endParaRPr lang="en-US" sz="1725" dirty="0"/>
          </a:p>
        </p:txBody>
      </p:sp>
      <p:sp>
        <p:nvSpPr>
          <p:cNvPr id="23" name="Text 5"/>
          <p:cNvSpPr/>
          <p:nvPr/>
        </p:nvSpPr>
        <p:spPr>
          <a:xfrm>
            <a:off x="962025" y="3429000"/>
            <a:ext cx="4206240" cy="2409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Periods</a:t>
            </a:r>
            <a:endParaRPr lang="en-US" sz="1725" dirty="0"/>
          </a:p>
        </p:txBody>
      </p:sp>
      <p:sp>
        <p:nvSpPr>
          <p:cNvPr id="24" name="Text 6"/>
          <p:cNvSpPr/>
          <p:nvPr/>
        </p:nvSpPr>
        <p:spPr>
          <a:xfrm>
            <a:off x="962025" y="5095875"/>
            <a:ext cx="4469130" cy="2409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Long-Term Effects</a:t>
            </a:r>
            <a:endParaRPr lang="en-US" sz="1725" dirty="0"/>
          </a:p>
        </p:txBody>
      </p:sp>
      <p:sp>
        <p:nvSpPr>
          <p:cNvPr id="25" name="Text 7"/>
          <p:cNvSpPr/>
          <p:nvPr/>
        </p:nvSpPr>
        <p:spPr>
          <a:xfrm>
            <a:off x="4857750" y="2247900"/>
            <a:ext cx="4994910" cy="2409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Preserved Abilities</a:t>
            </a:r>
            <a:endParaRPr lang="en-US" sz="1725" dirty="0"/>
          </a:p>
        </p:txBody>
      </p:sp>
      <p:sp>
        <p:nvSpPr>
          <p:cNvPr id="26" name="Text 8"/>
          <p:cNvSpPr/>
          <p:nvPr/>
        </p:nvSpPr>
        <p:spPr>
          <a:xfrm>
            <a:off x="4857750" y="4019550"/>
            <a:ext cx="4994910" cy="24095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indent="0" marL="0">
              <a:lnSpc>
                <a:spcPts val="1898"/>
              </a:lnSpc>
              <a:buNone/>
            </a:pPr>
            <a:r>
              <a:rPr lang="en-US" sz="17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Severe Difficulties</a:t>
            </a:r>
            <a:endParaRPr lang="en-US" sz="1725" dirty="0"/>
          </a:p>
        </p:txBody>
      </p:sp>
      <p:sp>
        <p:nvSpPr>
          <p:cNvPr id="27" name="Text 9"/>
          <p:cNvSpPr/>
          <p:nvPr/>
        </p:nvSpPr>
        <p:spPr>
          <a:xfrm>
            <a:off x="590550" y="2038350"/>
            <a:ext cx="3813721" cy="1473101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case of S.B. is one of the most famous case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studies in the history of perceptual psychology.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S.B. was a man born with congenital cataracts in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both eyes, rendering him blind from birth. At the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age of 52, he underwent a successful surgical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operation that restored his sight.</a:t>
            </a:r>
            <a:endParaRPr lang="en-US" sz="1275" dirty="0"/>
          </a:p>
        </p:txBody>
      </p:sp>
      <p:sp>
        <p:nvSpPr>
          <p:cNvPr id="28" name="Text 10"/>
          <p:cNvSpPr/>
          <p:nvPr/>
        </p:nvSpPr>
        <p:spPr>
          <a:xfrm>
            <a:off x="4857750" y="2609850"/>
            <a:ext cx="3258443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Immediate discrimination between light and</a:t>
            </a:r>
            <a:pPr algn="l"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dark</a:t>
            </a:r>
            <a:pPr algn="l"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Clear perception of basic colours</a:t>
            </a:r>
            <a:pPr algn="l"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Ability to distinguish figure from background</a:t>
            </a:r>
            <a:pPr algn="l"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913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Response to movement in the visual field</a:t>
            </a:r>
            <a:endParaRPr lang="en-US" sz="1275" dirty="0"/>
          </a:p>
        </p:txBody>
      </p:sp>
      <p:sp>
        <p:nvSpPr>
          <p:cNvPr id="29" name="Text 11"/>
          <p:cNvSpPr/>
          <p:nvPr/>
        </p:nvSpPr>
        <p:spPr>
          <a:xfrm>
            <a:off x="8391525" y="2038350"/>
            <a:ext cx="3719512" cy="12626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Support for the Nurture Theory: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case of S.B. provides strong evidence that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is necessary for developing complex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perception. The perceptual 'software' did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not develop due to the absence of experience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during critical periods.</a:t>
            </a:r>
            <a:endParaRPr lang="en-US" sz="1275" dirty="0"/>
          </a:p>
        </p:txBody>
      </p:sp>
      <p:sp>
        <p:nvSpPr>
          <p:cNvPr id="30" name="Text 12"/>
          <p:cNvSpPr/>
          <p:nvPr/>
        </p:nvSpPr>
        <p:spPr>
          <a:xfrm>
            <a:off x="590550" y="3771900"/>
            <a:ext cx="3813721" cy="126265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case emphasises the existence of specific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time windows in early development during which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is necessary for building perceptual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abilities, and that missing this opportunity leads to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permanent deficits even if the physical problem is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658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corrected later.</a:t>
            </a:r>
            <a:endParaRPr lang="en-US" sz="1275" dirty="0"/>
          </a:p>
        </p:txBody>
      </p:sp>
      <p:sp>
        <p:nvSpPr>
          <p:cNvPr id="31" name="Text 13"/>
          <p:cNvSpPr/>
          <p:nvPr/>
        </p:nvSpPr>
        <p:spPr>
          <a:xfrm>
            <a:off x="4857750" y="4371975"/>
            <a:ext cx="2965103" cy="16073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Inability to read letters visually despite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knowing them by touch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Extreme difficulty recognising faces, even his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wife's face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Inability to accurately estimate distances and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depth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Feeling of terror when looking out of high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windows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06"/>
              </a:lnSpc>
              <a:buNone/>
            </a:pPr>
            <a:r>
              <a:rPr lang="en-US" sz="112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Difficulty interpreting shadows and reflections</a:t>
            </a:r>
            <a:endParaRPr lang="en-US" sz="1125" dirty="0"/>
          </a:p>
        </p:txBody>
      </p:sp>
      <p:sp>
        <p:nvSpPr>
          <p:cNvPr id="32" name="Text 14"/>
          <p:cNvSpPr/>
          <p:nvPr/>
        </p:nvSpPr>
        <p:spPr>
          <a:xfrm>
            <a:off x="8391525" y="3238500"/>
            <a:ext cx="3719512" cy="97184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Critical Periods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 case confirms the existence of specific time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windows in early development during which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is necessary for building perceptual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30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abilities.</a:t>
            </a:r>
            <a:endParaRPr lang="en-US" sz="1275" dirty="0"/>
          </a:p>
        </p:txBody>
      </p:sp>
      <p:sp>
        <p:nvSpPr>
          <p:cNvPr id="33" name="Text 15"/>
          <p:cNvSpPr/>
          <p:nvPr/>
        </p:nvSpPr>
        <p:spPr>
          <a:xfrm>
            <a:off x="8391525" y="4152900"/>
            <a:ext cx="3813721" cy="12144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Comparison with Theories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Challenges Gibson's theory of direct perception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Supports Gregory's theory regarding the role of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and learning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- Confirms the importance of the interaction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594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between nature and nurture</a:t>
            </a:r>
            <a:endParaRPr lang="en-US" sz="1275" dirty="0"/>
          </a:p>
        </p:txBody>
      </p:sp>
      <p:sp>
        <p:nvSpPr>
          <p:cNvPr id="34" name="Text 16"/>
          <p:cNvSpPr/>
          <p:nvPr/>
        </p:nvSpPr>
        <p:spPr>
          <a:xfrm>
            <a:off x="590550" y="5438775"/>
            <a:ext cx="3813721" cy="9309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case provides strong evidence for the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importance of experience in developing complex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visual perception. Despite the biological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apparatus being intact, the perceptual 'software'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only develops during critical periods.</a:t>
            </a:r>
            <a:endParaRPr lang="en-US" sz="1275" dirty="0"/>
          </a:p>
        </p:txBody>
      </p:sp>
      <p:sp>
        <p:nvSpPr>
          <p:cNvPr id="35" name="Text 17"/>
          <p:cNvSpPr/>
          <p:nvPr/>
        </p:nvSpPr>
        <p:spPr>
          <a:xfrm>
            <a:off x="8391525" y="5372100"/>
            <a:ext cx="3970883" cy="111710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Long-Term Effects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S.B. required months of intensive training to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develop basic visual skills and never reached the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level of normal perception. This indicates that some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aspects of visual perception may remain limited for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6"/>
              </a:lnSpc>
              <a:buNone/>
            </a:pPr>
            <a:r>
              <a:rPr lang="en-US" sz="1275" dirty="0">
                <a:solidFill>
                  <a:srgbClr val="CCCCC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life if they do not develop at the appropriate time.</a:t>
            </a:r>
            <a:endParaRPr lang="en-US" sz="1275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263" y="6288732"/>
            <a:ext cx="438894" cy="4457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373" y="5335488"/>
            <a:ext cx="329059" cy="2399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780" y="4629150"/>
            <a:ext cx="304800" cy="3016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6667" y="1892796"/>
            <a:ext cx="6217890" cy="2448223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-1772617" y="238125"/>
            <a:ext cx="16573500" cy="33144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2610"/>
              </a:lnSpc>
              <a:buNone/>
            </a:pPr>
            <a:r>
              <a:rPr lang="en-US" sz="2175" b="1" spc="60" kern="0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Theories of Perceptual Learning: Piaget and Gibson</a:t>
            </a:r>
            <a:endParaRPr lang="en-US" sz="2175" dirty="0"/>
          </a:p>
        </p:txBody>
      </p:sp>
      <p:sp>
        <p:nvSpPr>
          <p:cNvPr id="8" name="Text 1"/>
          <p:cNvSpPr/>
          <p:nvPr/>
        </p:nvSpPr>
        <p:spPr>
          <a:xfrm>
            <a:off x="91410" y="1495425"/>
            <a:ext cx="6023610" cy="19437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530"/>
              </a:lnSpc>
              <a:buNone/>
            </a:pPr>
            <a:r>
              <a:rPr lang="en-US" sz="1275" b="1" dirty="0">
                <a:solidFill>
                  <a:srgbClr val="F0F0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Enrichment Theory – Jean Piaget</a:t>
            </a:r>
            <a:endParaRPr lang="en-US" sz="1275" dirty="0"/>
          </a:p>
        </p:txBody>
      </p:sp>
      <p:sp>
        <p:nvSpPr>
          <p:cNvPr id="9" name="Text 2"/>
          <p:cNvSpPr/>
          <p:nvPr/>
        </p:nvSpPr>
        <p:spPr>
          <a:xfrm>
            <a:off x="5863590" y="1495425"/>
            <a:ext cx="7132320" cy="18291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440"/>
              </a:lnSpc>
              <a:buNone/>
            </a:pPr>
            <a:r>
              <a:rPr lang="en-US" sz="1200" b="1" dirty="0">
                <a:solidFill>
                  <a:srgbClr val="F0F0F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Differentiation Theory – Eleanor Gibson</a:t>
            </a:r>
            <a:endParaRPr lang="en-US" sz="1200" dirty="0"/>
          </a:p>
        </p:txBody>
      </p:sp>
      <p:sp>
        <p:nvSpPr>
          <p:cNvPr id="10" name="Text 3"/>
          <p:cNvSpPr/>
          <p:nvPr/>
        </p:nvSpPr>
        <p:spPr>
          <a:xfrm>
            <a:off x="590550" y="6296025"/>
            <a:ext cx="12677775" cy="272355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 Prompt: In light of everything we have learned about visual perception, how can the application of these two different perspectives for perceptual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</a:t>
            </a:r>
            <a:pPr algn="ctr" indent="0" marL="0">
              <a:lnSpc>
                <a:spcPts val="1073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learning be used in developing more effective training programs for professions requiring high visual skills, such as diagnostic medicine or air traffic control?</a:t>
            </a:r>
            <a:endParaRPr lang="en-US" sz="975" dirty="0"/>
          </a:p>
        </p:txBody>
      </p:sp>
      <p:sp>
        <p:nvSpPr>
          <p:cNvPr id="11" name="Text 4"/>
          <p:cNvSpPr/>
          <p:nvPr/>
        </p:nvSpPr>
        <p:spPr>
          <a:xfrm>
            <a:off x="590550" y="4648200"/>
            <a:ext cx="4972050" cy="15716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238"/>
              </a:lnSpc>
              <a:buNone/>
            </a:pPr>
            <a:r>
              <a:rPr lang="en-US" sz="1125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Applications and Implications</a:t>
            </a:r>
            <a:endParaRPr lang="en-US" sz="1125" dirty="0"/>
          </a:p>
        </p:txBody>
      </p:sp>
      <p:sp>
        <p:nvSpPr>
          <p:cNvPr id="12" name="Text 5"/>
          <p:cNvSpPr/>
          <p:nvPr/>
        </p:nvSpPr>
        <p:spPr>
          <a:xfrm>
            <a:off x="590550" y="5334000"/>
            <a:ext cx="3017520" cy="12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E0E0E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Integrative Conclusion</a:t>
            </a:r>
            <a:endParaRPr lang="en-US" sz="900" dirty="0"/>
          </a:p>
        </p:txBody>
      </p:sp>
      <p:sp>
        <p:nvSpPr>
          <p:cNvPr id="13" name="Text 6"/>
          <p:cNvSpPr/>
          <p:nvPr/>
        </p:nvSpPr>
        <p:spPr>
          <a:xfrm>
            <a:off x="590550" y="857250"/>
            <a:ext cx="12593836" cy="25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Main Content: After our comprehensive journey through the world of visual perception, we reach a central question: how do we learn to perceive? Two contrasting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ctr" indent="0" marL="0">
              <a:lnSpc>
                <a:spcPts val="990"/>
              </a:lnSpc>
              <a:buNone/>
            </a:pPr>
            <a:r>
              <a:rPr lang="en-US" sz="900" b="1" dirty="0">
                <a:solidFill>
                  <a:srgbClr val="F0F0F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theories offer different explanations for the mechanism of perceptual learning, each reflecting a distinct philosophy about the nature of knowledge and experience.</a:t>
            </a:r>
            <a:endParaRPr lang="en-US" sz="900" dirty="0"/>
          </a:p>
        </p:txBody>
      </p:sp>
      <p:sp>
        <p:nvSpPr>
          <p:cNvPr id="14" name="Text 7"/>
          <p:cNvSpPr/>
          <p:nvPr/>
        </p:nvSpPr>
        <p:spPr>
          <a:xfrm>
            <a:off x="590550" y="4886325"/>
            <a:ext cx="22974300" cy="18573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Piaget: Effective education requires building strong cognitive schemas through organized experiences and conceptual interpretations.</a:t>
            </a:r>
            <a:endParaRPr lang="en-US" sz="1125" dirty="0"/>
          </a:p>
        </p:txBody>
      </p:sp>
      <p:sp>
        <p:nvSpPr>
          <p:cNvPr id="15" name="Text 8"/>
          <p:cNvSpPr/>
          <p:nvPr/>
        </p:nvSpPr>
        <p:spPr>
          <a:xfrm>
            <a:off x="590550" y="5334000"/>
            <a:ext cx="12489061" cy="557213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Perhaps the truth lies, as is often the case in deep psychological debates, in the integration of both theories. Perceptual learning may involve two parallel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mechanisms: building conceptual frameworks (enrichment) and developing perceptual sensitivity (differentiation). This integrative perspective reflects the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463"/>
              </a:lnSpc>
              <a:buNone/>
            </a:pPr>
            <a:r>
              <a:rPr lang="en-US" sz="11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complexity of the human perceptual system and opens new horizons for research and application in fields of education and professional training.</a:t>
            </a:r>
            <a:endParaRPr lang="en-US" sz="1125" dirty="0"/>
          </a:p>
        </p:txBody>
      </p:sp>
      <p:sp>
        <p:nvSpPr>
          <p:cNvPr id="16" name="Text 9"/>
          <p:cNvSpPr/>
          <p:nvPr/>
        </p:nvSpPr>
        <p:spPr>
          <a:xfrm>
            <a:off x="590550" y="2590800"/>
            <a:ext cx="2755553" cy="5030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where we add layers of meaning and</a:t>
            </a:r>
            <a:pPr algn="l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interpretation to raw sensory data. We build</a:t>
            </a:r>
            <a:pPr algn="l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cognitive schemas that act as</a:t>
            </a:r>
            <a:pPr algn="l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interpretive templates for new information.</a:t>
            </a:r>
            <a:endParaRPr lang="en-US" sz="825" dirty="0"/>
          </a:p>
        </p:txBody>
      </p:sp>
      <p:sp>
        <p:nvSpPr>
          <p:cNvPr id="17" name="Text 10"/>
          <p:cNvSpPr/>
          <p:nvPr/>
        </p:nvSpPr>
        <p:spPr>
          <a:xfrm>
            <a:off x="590550" y="1866900"/>
            <a:ext cx="2629793" cy="1036737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This theory describes the process of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perceptual learning from a constructivist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perspective on building knowledge.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According to Piaget, perceptual learning is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 active process of enriching experience,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where we add layers of meaning and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interpretation to raw sensory data. We build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complex cognitive schemas that act as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07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interpretive templates for new information.</a:t>
            </a:r>
            <a:endParaRPr lang="en-US" sz="825" dirty="0"/>
          </a:p>
        </p:txBody>
      </p:sp>
      <p:sp>
        <p:nvSpPr>
          <p:cNvPr id="18" name="Text 11"/>
          <p:cNvSpPr/>
          <p:nvPr/>
        </p:nvSpPr>
        <p:spPr>
          <a:xfrm>
            <a:off x="9144000" y="2590800"/>
            <a:ext cx="3164086" cy="274439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invariances originally present in the information-</a:t>
            </a:r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8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rich environment.</a:t>
            </a:r>
            <a:endParaRPr lang="en-US" sz="900" dirty="0"/>
          </a:p>
        </p:txBody>
      </p:sp>
      <p:sp>
        <p:nvSpPr>
          <p:cNvPr id="19" name="Text 12"/>
          <p:cNvSpPr/>
          <p:nvPr/>
        </p:nvSpPr>
        <p:spPr>
          <a:xfrm>
            <a:off x="9144000" y="1866900"/>
            <a:ext cx="3143250" cy="880318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 contrast, Gibson adopts a completely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different view focused on extraction rather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than addition. Perceptual learning, from her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perspective, is a process of developing the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ability to distinguish subtle details and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invariances originally present in the information-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90"/>
              </a:lnSpc>
              <a:buNone/>
            </a:pPr>
            <a:r>
              <a:rPr lang="en-US" sz="90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rich environment.</a:t>
            </a:r>
            <a:endParaRPr lang="en-US" sz="900" dirty="0"/>
          </a:p>
        </p:txBody>
      </p:sp>
      <p:sp>
        <p:nvSpPr>
          <p:cNvPr id="20" name="Text 13"/>
          <p:cNvSpPr/>
          <p:nvPr/>
        </p:nvSpPr>
        <p:spPr>
          <a:xfrm>
            <a:off x="9372600" y="3305175"/>
            <a:ext cx="3027908" cy="953244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Challenge: Reject any interpretation based prior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experience of inference. You must strive to find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 interpretation that focuses the stimulus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itself. Perhaps the total length of the figures,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including the conflicting cues, is that affects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perception of the general bit without aiding from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1073"/>
              </a:lnSpc>
              <a:buNone/>
            </a:pPr>
            <a:r>
              <a:rPr lang="en-US" sz="825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prior knowledge.</a:t>
            </a:r>
            <a:endParaRPr lang="en-US" sz="825" dirty="0"/>
          </a:p>
        </p:txBody>
      </p:sp>
      <p:sp>
        <p:nvSpPr>
          <p:cNvPr id="21" name="Text 14"/>
          <p:cNvSpPr/>
          <p:nvPr/>
        </p:nvSpPr>
        <p:spPr>
          <a:xfrm>
            <a:off x="590550" y="3552825"/>
            <a:ext cx="2483048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 vert="horz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An experienced radiologist, for example,</a:t>
            </a:r>
            <a:pPr algn="l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mentally develops rich schemas for tumour</a:t>
            </a:r>
            <a:pPr algn="l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shapes and compares every new image</a:t>
            </a:r>
            <a:pPr algn="l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
</a:t>
            </a:r>
            <a:pPr algn="l" indent="0" marL="0">
              <a:lnSpc>
                <a:spcPts val="975"/>
              </a:lnSpc>
              <a:buNone/>
            </a:pPr>
            <a:r>
              <a:rPr lang="en-US" sz="750" dirty="0">
                <a:solidFill>
                  <a:srgbClr val="C0C0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against the accumulated cognitive store.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60</Slides>
  <Notes>60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2026-03-04T10:01:04Z</dcterms:created>
  <dcterms:modified xsi:type="dcterms:W3CDTF">2026-03-04T10:01:04Z</dcterms:modified>
</cp:coreProperties>
</file>