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7225" y="1257300"/>
            <a:ext cx="6349305" cy="1885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4950"/>
              </a:lnSpc>
              <a:buNone/>
            </a:pPr>
            <a:r>
              <a:rPr lang="en-US" sz="4125" b="1" dirty="0">
                <a:solidFill>
                  <a:srgbClr val="0B2B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Selatol Psychology:</a:t>
            </a:r>
            <a:pPr indent="0" marL="0">
              <a:lnSpc>
                <a:spcPts val="4950"/>
              </a:lnSpc>
              <a:buNone/>
            </a:pPr>
            <a:r>
              <a:rPr lang="en-US" sz="4125" b="1" dirty="0">
                <a:solidFill>
                  <a:srgbClr val="0B2B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4950"/>
              </a:lnSpc>
              <a:buNone/>
            </a:pPr>
            <a:r>
              <a:rPr lang="en-US" sz="4125" b="1" dirty="0">
                <a:solidFill>
                  <a:srgbClr val="0B2B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Prosocial and</a:t>
            </a:r>
            <a:pPr indent="0" marL="0">
              <a:lnSpc>
                <a:spcPts val="4950"/>
              </a:lnSpc>
              <a:buNone/>
            </a:pPr>
            <a:r>
              <a:rPr lang="en-US" sz="4125" b="1" dirty="0">
                <a:solidFill>
                  <a:srgbClr val="0B2B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4950"/>
              </a:lnSpc>
              <a:buNone/>
            </a:pPr>
            <a:r>
              <a:rPr lang="en-US" sz="4125" b="1" dirty="0">
                <a:solidFill>
                  <a:srgbClr val="0B2B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Antisocial Behaviour</a:t>
            </a:r>
            <a:endParaRPr lang="en-US" sz="4125" dirty="0"/>
          </a:p>
        </p:txBody>
      </p:sp>
      <p:sp>
        <p:nvSpPr>
          <p:cNvPr id="4" name="Text 1"/>
          <p:cNvSpPr/>
          <p:nvPr/>
        </p:nvSpPr>
        <p:spPr>
          <a:xfrm>
            <a:off x="676275" y="3324225"/>
            <a:ext cx="5458718" cy="85040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348"/>
              </a:lnSpc>
              <a:buNone/>
            </a:pPr>
            <a:r>
              <a:rPr lang="en-US" sz="2325" b="1" dirty="0">
                <a:solidFill>
                  <a:srgbClr val="5D5D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PSYCH504 - Level 5 Extended</a:t>
            </a:r>
            <a:pPr indent="0" marL="0">
              <a:lnSpc>
                <a:spcPts val="3348"/>
              </a:lnSpc>
              <a:buNone/>
            </a:pPr>
            <a:r>
              <a:rPr lang="en-US" sz="2325" b="1" dirty="0">
                <a:solidFill>
                  <a:srgbClr val="5D5D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3348"/>
              </a:lnSpc>
              <a:buNone/>
            </a:pPr>
            <a:r>
              <a:rPr lang="en-US" sz="2325" b="1" dirty="0">
                <a:solidFill>
                  <a:srgbClr val="5D5D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Diploma in Psychology</a:t>
            </a:r>
            <a:endParaRPr lang="en-US" sz="2325" dirty="0"/>
          </a:p>
        </p:txBody>
      </p:sp>
      <p:sp>
        <p:nvSpPr>
          <p:cNvPr id="5" name="Text 2"/>
          <p:cNvSpPr/>
          <p:nvPr/>
        </p:nvSpPr>
        <p:spPr>
          <a:xfrm>
            <a:off x="676275" y="5600700"/>
            <a:ext cx="9723120" cy="26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12"/>
              </a:lnSpc>
              <a:buNone/>
            </a:pPr>
            <a:r>
              <a:rPr lang="en-US" sz="1650" dirty="0">
                <a:solidFill>
                  <a:srgbClr val="5D5D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 5 Extended Diploma in Psychology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5411986" y="6391275"/>
            <a:ext cx="647700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Preparation Date: 2026-03-04</a:t>
            </a:r>
            <a:endParaRPr lang="en-US" sz="12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7475" y="4862215"/>
            <a:ext cx="365671" cy="4182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7475" y="4011811"/>
            <a:ext cx="365671" cy="425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475" y="3140869"/>
            <a:ext cx="365671" cy="4320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7475" y="2283619"/>
            <a:ext cx="365671" cy="4182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1365" y="2509986"/>
            <a:ext cx="2828479" cy="2880271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1200150" y="542925"/>
            <a:ext cx="22414230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5128"/>
              </a:lnSpc>
              <a:buNone/>
            </a:pPr>
            <a:r>
              <a:rPr lang="en-US" sz="3975" b="1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Unit Introduction &amp; Learning Outcomes</a:t>
            </a:r>
            <a:endParaRPr lang="en-US" sz="3975" dirty="0"/>
          </a:p>
        </p:txBody>
      </p:sp>
      <p:sp>
        <p:nvSpPr>
          <p:cNvPr id="9" name="Text 1"/>
          <p:cNvSpPr/>
          <p:nvPr/>
        </p:nvSpPr>
        <p:spPr>
          <a:xfrm>
            <a:off x="714375" y="1733550"/>
            <a:ext cx="5863590" cy="30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Key Unit Objectives</a:t>
            </a:r>
            <a:endParaRPr lang="en-US" sz="2025" dirty="0"/>
          </a:p>
        </p:txBody>
      </p:sp>
      <p:sp>
        <p:nvSpPr>
          <p:cNvPr id="10" name="Text 2"/>
          <p:cNvSpPr/>
          <p:nvPr/>
        </p:nvSpPr>
        <p:spPr>
          <a:xfrm>
            <a:off x="7667625" y="1733550"/>
            <a:ext cx="8743950" cy="30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Outcomes (LO1–LO4)</a:t>
            </a:r>
            <a:endParaRPr lang="en-US" sz="2025" dirty="0"/>
          </a:p>
        </p:txBody>
      </p:sp>
      <p:sp>
        <p:nvSpPr>
          <p:cNvPr id="11" name="Text 3"/>
          <p:cNvSpPr/>
          <p:nvPr/>
        </p:nvSpPr>
        <p:spPr>
          <a:xfrm>
            <a:off x="763860" y="4810125"/>
            <a:ext cx="4800600" cy="30405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94"/>
              </a:lnSpc>
              <a:buNone/>
            </a:pPr>
            <a:r>
              <a:rPr lang="en-US" sz="2100" b="1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Why Study This?</a:t>
            </a:r>
            <a:endParaRPr lang="en-US" sz="2100" dirty="0"/>
          </a:p>
        </p:txBody>
      </p:sp>
      <p:sp>
        <p:nvSpPr>
          <p:cNvPr id="12" name="Text 4"/>
          <p:cNvSpPr/>
          <p:nvPr/>
        </p:nvSpPr>
        <p:spPr>
          <a:xfrm>
            <a:off x="962025" y="2181225"/>
            <a:ext cx="4903440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Understand the psychological mechanisms</a:t>
            </a:r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behind aggression and antisocial behaviour</a:t>
            </a:r>
            <a:endParaRPr lang="en-US" sz="1650" dirty="0"/>
          </a:p>
        </p:txBody>
      </p:sp>
      <p:sp>
        <p:nvSpPr>
          <p:cNvPr id="13" name="Text 5"/>
          <p:cNvSpPr/>
          <p:nvPr/>
        </p:nvSpPr>
        <p:spPr>
          <a:xfrm>
            <a:off x="962025" y="2847975"/>
            <a:ext cx="4693890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Explore the motivations behind prosocial</a:t>
            </a:r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behaviour and altruism</a:t>
            </a:r>
            <a:endParaRPr lang="en-US" sz="1650" dirty="0"/>
          </a:p>
        </p:txBody>
      </p:sp>
      <p:sp>
        <p:nvSpPr>
          <p:cNvPr id="14" name="Text 6"/>
          <p:cNvSpPr/>
          <p:nvPr/>
        </p:nvSpPr>
        <p:spPr>
          <a:xfrm>
            <a:off x="962025" y="3514725"/>
            <a:ext cx="5008215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60"/>
              </a:lnSpc>
              <a:buNone/>
            </a:pPr>
            <a:r>
              <a:rPr lang="en-US" sz="180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Analyse the influence of media on social</a:t>
            </a:r>
            <a:pPr indent="0" marL="0">
              <a:lnSpc>
                <a:spcPts val="2160"/>
              </a:lnSpc>
              <a:buNone/>
            </a:pPr>
            <a:r>
              <a:rPr lang="en-US" sz="180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60"/>
              </a:lnSpc>
              <a:buNone/>
            </a:pPr>
            <a:r>
              <a:rPr lang="en-US" sz="180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behaviour</a:t>
            </a:r>
            <a:endParaRPr lang="en-US" sz="1800" dirty="0"/>
          </a:p>
        </p:txBody>
      </p:sp>
      <p:sp>
        <p:nvSpPr>
          <p:cNvPr id="15" name="Text 7"/>
          <p:cNvSpPr/>
          <p:nvPr/>
        </p:nvSpPr>
        <p:spPr>
          <a:xfrm>
            <a:off x="962025" y="4181475"/>
            <a:ext cx="11818620" cy="30182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376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Evaluate classic studies in social psychology</a:t>
            </a:r>
            <a:endParaRPr lang="en-US" sz="1650" dirty="0"/>
          </a:p>
        </p:txBody>
      </p:sp>
      <p:sp>
        <p:nvSpPr>
          <p:cNvPr id="16" name="Text 8"/>
          <p:cNvSpPr/>
          <p:nvPr/>
        </p:nvSpPr>
        <p:spPr>
          <a:xfrm>
            <a:off x="9086850" y="2286000"/>
            <a:ext cx="3038475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LO1: Understand aggression</a:t>
            </a:r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antisocial behaviour</a:t>
            </a:r>
            <a:endParaRPr lang="en-US" sz="1650" dirty="0"/>
          </a:p>
        </p:txBody>
      </p:sp>
      <p:sp>
        <p:nvSpPr>
          <p:cNvPr id="17" name="Text 9"/>
          <p:cNvSpPr/>
          <p:nvPr/>
        </p:nvSpPr>
        <p:spPr>
          <a:xfrm>
            <a:off x="9086850" y="3152775"/>
            <a:ext cx="2870746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LO2: Analyse the effects of</a:t>
            </a:r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media</a:t>
            </a:r>
            <a:endParaRPr lang="en-US" sz="1650" dirty="0"/>
          </a:p>
        </p:txBody>
      </p:sp>
      <p:sp>
        <p:nvSpPr>
          <p:cNvPr id="18" name="Text 10"/>
          <p:cNvSpPr/>
          <p:nvPr/>
        </p:nvSpPr>
        <p:spPr>
          <a:xfrm>
            <a:off x="9086850" y="4019550"/>
            <a:ext cx="2252663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LO3: Evaluate classic</a:t>
            </a:r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research studies</a:t>
            </a:r>
            <a:endParaRPr lang="en-US" sz="1650" dirty="0"/>
          </a:p>
        </p:txBody>
      </p:sp>
      <p:sp>
        <p:nvSpPr>
          <p:cNvPr id="19" name="Text 11"/>
          <p:cNvSpPr/>
          <p:nvPr/>
        </p:nvSpPr>
        <p:spPr>
          <a:xfrm>
            <a:off x="9086850" y="4886325"/>
            <a:ext cx="2744986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LO4: Understand altruism</a:t>
            </a:r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bystander behaviour</a:t>
            </a:r>
            <a:endParaRPr lang="en-US" sz="1650" dirty="0"/>
          </a:p>
        </p:txBody>
      </p:sp>
      <p:sp>
        <p:nvSpPr>
          <p:cNvPr id="20" name="Text 12"/>
          <p:cNvSpPr/>
          <p:nvPr/>
        </p:nvSpPr>
        <p:spPr>
          <a:xfrm>
            <a:off x="838200" y="5143500"/>
            <a:ext cx="503961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the complexities of human nature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social interactions paves the way for a more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empathetic and understanding society. Studying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topics equips us with the tools to address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1620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social challenges and promote positive behaviour.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765" y="4183261"/>
            <a:ext cx="804565" cy="7954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765" y="1735038"/>
            <a:ext cx="816769" cy="8091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992" y="4347865"/>
            <a:ext cx="1267867" cy="1323529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-1945987" y="600075"/>
            <a:ext cx="16870680" cy="50765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997"/>
              </a:lnSpc>
              <a:buNone/>
            </a:pPr>
            <a:r>
              <a:rPr lang="en-US" sz="3075" b="1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 of Aggression &amp; Its Types</a:t>
            </a:r>
            <a:endParaRPr lang="en-US" sz="3075" dirty="0"/>
          </a:p>
        </p:txBody>
      </p:sp>
      <p:sp>
        <p:nvSpPr>
          <p:cNvPr id="7" name="Text 1"/>
          <p:cNvSpPr/>
          <p:nvPr/>
        </p:nvSpPr>
        <p:spPr>
          <a:xfrm>
            <a:off x="714375" y="1838325"/>
            <a:ext cx="10858500" cy="3095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38"/>
              </a:lnSpc>
              <a:buNone/>
            </a:pPr>
            <a:r>
              <a:rPr lang="en-US" sz="1875" b="1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Psychological Definition of Aggression</a:t>
            </a:r>
            <a:endParaRPr lang="en-US" sz="1875" dirty="0"/>
          </a:p>
        </p:txBody>
      </p:sp>
      <p:sp>
        <p:nvSpPr>
          <p:cNvPr id="8" name="Text 2"/>
          <p:cNvSpPr/>
          <p:nvPr/>
        </p:nvSpPr>
        <p:spPr>
          <a:xfrm>
            <a:off x="7667625" y="1838325"/>
            <a:ext cx="5143500" cy="3095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38"/>
              </a:lnSpc>
              <a:buNone/>
            </a:pPr>
            <a:r>
              <a:rPr lang="en-US" sz="1875" b="1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Hostile Aggression</a:t>
            </a:r>
            <a:endParaRPr lang="en-US" sz="1875" dirty="0"/>
          </a:p>
        </p:txBody>
      </p:sp>
      <p:sp>
        <p:nvSpPr>
          <p:cNvPr id="9" name="Text 3"/>
          <p:cNvSpPr/>
          <p:nvPr/>
        </p:nvSpPr>
        <p:spPr>
          <a:xfrm>
            <a:off x="2419350" y="3962400"/>
            <a:ext cx="4457700" cy="32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Components</a:t>
            </a:r>
            <a:endParaRPr lang="en-US" sz="1950" dirty="0"/>
          </a:p>
        </p:txBody>
      </p:sp>
      <p:sp>
        <p:nvSpPr>
          <p:cNvPr id="10" name="Text 4"/>
          <p:cNvSpPr/>
          <p:nvPr/>
        </p:nvSpPr>
        <p:spPr>
          <a:xfrm>
            <a:off x="7667625" y="4267200"/>
            <a:ext cx="6309360" cy="29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Instrumental Aggression</a:t>
            </a:r>
            <a:endParaRPr lang="en-US" sz="1800" dirty="0"/>
          </a:p>
        </p:txBody>
      </p:sp>
      <p:sp>
        <p:nvSpPr>
          <p:cNvPr id="11" name="Text 5"/>
          <p:cNvSpPr/>
          <p:nvPr/>
        </p:nvSpPr>
        <p:spPr>
          <a:xfrm>
            <a:off x="714375" y="2457450"/>
            <a:ext cx="542731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form of behaviour directed toward the goal of</a:t>
            </a:r>
            <a:pPr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harming or injuring another living being who is</a:t>
            </a:r>
            <a:pPr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motivated to avoid such treatment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7667625" y="2457450"/>
            <a:ext cx="6172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Driven by anger and emotion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7667625" y="2819400"/>
            <a:ext cx="3949898" cy="5200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Losing one's temper in an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argument and punching a wall</a:t>
            </a:r>
            <a:endParaRPr lang="en-US" sz="1575" dirty="0"/>
          </a:p>
        </p:txBody>
      </p:sp>
      <p:sp>
        <p:nvSpPr>
          <p:cNvPr id="14" name="Text 8"/>
          <p:cNvSpPr/>
          <p:nvPr/>
        </p:nvSpPr>
        <p:spPr>
          <a:xfrm>
            <a:off x="2790825" y="4610100"/>
            <a:ext cx="275555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Behaviour, not merely an</a:t>
            </a:r>
            <a:pPr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emotion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2790825" y="5295900"/>
            <a:ext cx="36576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Intentional harm</a:t>
            </a:r>
            <a:endParaRPr lang="en-US" sz="1500" dirty="0"/>
          </a:p>
        </p:txBody>
      </p:sp>
      <p:sp>
        <p:nvSpPr>
          <p:cNvPr id="16" name="Text 10"/>
          <p:cNvSpPr/>
          <p:nvPr/>
        </p:nvSpPr>
        <p:spPr>
          <a:xfrm>
            <a:off x="2790825" y="5743575"/>
            <a:ext cx="6858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victim seeks to avoid harm</a:t>
            </a:r>
            <a:endParaRPr lang="en-US" sz="1500" dirty="0"/>
          </a:p>
        </p:txBody>
      </p:sp>
      <p:sp>
        <p:nvSpPr>
          <p:cNvPr id="17" name="Text 11"/>
          <p:cNvSpPr/>
          <p:nvPr/>
        </p:nvSpPr>
        <p:spPr>
          <a:xfrm>
            <a:off x="7667625" y="5029200"/>
            <a:ext cx="70866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means to achieve another goal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7667625" y="5381625"/>
            <a:ext cx="4327178" cy="5200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A child pushing another child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get a toy</a:t>
            </a:r>
            <a:endParaRPr lang="en-US" sz="15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690" y="1645890"/>
            <a:ext cx="4949875" cy="257859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4704918" y="533400"/>
            <a:ext cx="22734270" cy="4420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481"/>
              </a:lnSpc>
              <a:buNone/>
            </a:pPr>
            <a:r>
              <a:rPr lang="en-US" sz="2925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Biological &amp; Evolutionary Perspective on Aggression</a:t>
            </a:r>
            <a:endParaRPr lang="en-US" sz="2925" dirty="0"/>
          </a:p>
        </p:txBody>
      </p:sp>
      <p:sp>
        <p:nvSpPr>
          <p:cNvPr id="5" name="Text 1"/>
          <p:cNvSpPr/>
          <p:nvPr/>
        </p:nvSpPr>
        <p:spPr>
          <a:xfrm>
            <a:off x="714375" y="1771650"/>
            <a:ext cx="10287000" cy="28336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3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Evolutionary Functions of Aggression</a:t>
            </a:r>
            <a:endParaRPr lang="en-US" sz="1875" dirty="0"/>
          </a:p>
        </p:txBody>
      </p:sp>
      <p:sp>
        <p:nvSpPr>
          <p:cNvPr id="6" name="Text 2"/>
          <p:cNvSpPr/>
          <p:nvPr/>
        </p:nvSpPr>
        <p:spPr>
          <a:xfrm>
            <a:off x="5785440" y="4743450"/>
            <a:ext cx="6835140" cy="294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Evolutionary Adaptation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962025" y="2352675"/>
            <a:ext cx="10492740" cy="3574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15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Securing resources and territory</a:t>
            </a:r>
            <a:endParaRPr lang="en-US" sz="2025" dirty="0"/>
          </a:p>
        </p:txBody>
      </p:sp>
      <p:sp>
        <p:nvSpPr>
          <p:cNvPr id="8" name="Text 4"/>
          <p:cNvSpPr/>
          <p:nvPr/>
        </p:nvSpPr>
        <p:spPr>
          <a:xfrm>
            <a:off x="962025" y="2933700"/>
            <a:ext cx="9566910" cy="3574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15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Establishing social dominance</a:t>
            </a:r>
            <a:endParaRPr lang="en-US" sz="2025" dirty="0"/>
          </a:p>
        </p:txBody>
      </p:sp>
      <p:sp>
        <p:nvSpPr>
          <p:cNvPr id="9" name="Text 5"/>
          <p:cNvSpPr/>
          <p:nvPr/>
        </p:nvSpPr>
        <p:spPr>
          <a:xfrm>
            <a:off x="962025" y="3505200"/>
            <a:ext cx="7715250" cy="3574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15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Defence against threats</a:t>
            </a:r>
            <a:endParaRPr lang="en-US" sz="2025" dirty="0"/>
          </a:p>
        </p:txBody>
      </p:sp>
      <p:sp>
        <p:nvSpPr>
          <p:cNvPr id="10" name="Text 6"/>
          <p:cNvSpPr/>
          <p:nvPr/>
        </p:nvSpPr>
        <p:spPr>
          <a:xfrm>
            <a:off x="962025" y="4067175"/>
            <a:ext cx="10561320" cy="3707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919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Protection of offspring and kin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962025" y="4895850"/>
            <a:ext cx="4987230" cy="127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Aggression is not necessarily a</a:t>
            </a:r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negative behaviour from an</a:t>
            </a:r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evolutionary perspective — it is an</a:t>
            </a:r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adaptive mechanism for survival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6810375" y="5200650"/>
            <a:ext cx="4924425" cy="9586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Individuals who successfully used</a:t>
            </a:r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aggression were more likely to pass</a:t>
            </a:r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their genes on to future generations</a:t>
            </a:r>
            <a:endParaRPr lang="en-US" sz="1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667" y="4025503"/>
            <a:ext cx="585192" cy="596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1075" y="3346698"/>
            <a:ext cx="658267" cy="5965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2259" y="2674590"/>
            <a:ext cx="646063" cy="6034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8165" y="1357759"/>
            <a:ext cx="1109365" cy="11794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5388" y="3895279"/>
            <a:ext cx="1036290" cy="685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3663" y="3195786"/>
            <a:ext cx="1267867" cy="6719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0667" y="2434530"/>
            <a:ext cx="804565" cy="56227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282" y="1371600"/>
            <a:ext cx="1255663" cy="1138386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-1279208" y="400050"/>
            <a:ext cx="15464790" cy="48815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844"/>
              </a:lnSpc>
              <a:buNone/>
            </a:pPr>
            <a:r>
              <a:rPr lang="en-US" sz="3075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Instinct Theories: Lorenz &amp; Freud</a:t>
            </a:r>
            <a:endParaRPr lang="en-US" sz="3075" dirty="0"/>
          </a:p>
        </p:txBody>
      </p:sp>
      <p:sp>
        <p:nvSpPr>
          <p:cNvPr id="12" name="Text 1"/>
          <p:cNvSpPr/>
          <p:nvPr/>
        </p:nvSpPr>
        <p:spPr>
          <a:xfrm>
            <a:off x="-726311" y="1085850"/>
            <a:ext cx="14264640" cy="35168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69"/>
              </a:lnSpc>
              <a:buNone/>
            </a:pPr>
            <a:r>
              <a:rPr lang="en-US" sz="1950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 of Instinctual Theories of Aggression</a:t>
            </a:r>
            <a:endParaRPr lang="en-US" sz="1950" dirty="0"/>
          </a:p>
        </p:txBody>
      </p:sp>
      <p:sp>
        <p:nvSpPr>
          <p:cNvPr id="13" name="Text 2"/>
          <p:cNvSpPr/>
          <p:nvPr/>
        </p:nvSpPr>
        <p:spPr>
          <a:xfrm>
            <a:off x="860524" y="5038725"/>
            <a:ext cx="10972800" cy="30405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94"/>
              </a:lnSpc>
              <a:buNone/>
            </a:pPr>
            <a:r>
              <a:rPr lang="en-US" sz="1800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 Critique of Instinct Theories</a:t>
            </a:r>
            <a:endParaRPr lang="en-US" sz="1800" dirty="0"/>
          </a:p>
        </p:txBody>
      </p:sp>
      <p:sp>
        <p:nvSpPr>
          <p:cNvPr id="14" name="Text 3"/>
          <p:cNvSpPr/>
          <p:nvPr/>
        </p:nvSpPr>
        <p:spPr>
          <a:xfrm>
            <a:off x="1809750" y="1905000"/>
            <a:ext cx="8641080" cy="2500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69"/>
              </a:lnSpc>
              <a:buNone/>
            </a:pPr>
            <a:r>
              <a:rPr lang="en-US" sz="1575" b="1" dirty="0">
                <a:solidFill>
                  <a:srgbClr val="BA68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Konrad Lorenz: The Fighting Instinct</a:t>
            </a:r>
            <a:endParaRPr lang="en-US" sz="1575" dirty="0"/>
          </a:p>
        </p:txBody>
      </p:sp>
      <p:sp>
        <p:nvSpPr>
          <p:cNvPr id="15" name="Text 4"/>
          <p:cNvSpPr/>
          <p:nvPr/>
        </p:nvSpPr>
        <p:spPr>
          <a:xfrm>
            <a:off x="7543800" y="1905000"/>
            <a:ext cx="5520690" cy="2500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69"/>
              </a:lnSpc>
              <a:buNone/>
            </a:pPr>
            <a:r>
              <a:rPr lang="en-US" sz="1575" b="1" dirty="0">
                <a:solidFill>
                  <a:srgbClr val="BA68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Sigmund Freud: Thanatos</a:t>
            </a:r>
            <a:endParaRPr lang="en-US" sz="1575" dirty="0"/>
          </a:p>
        </p:txBody>
      </p:sp>
      <p:sp>
        <p:nvSpPr>
          <p:cNvPr id="16" name="Text 5"/>
          <p:cNvSpPr/>
          <p:nvPr/>
        </p:nvSpPr>
        <p:spPr>
          <a:xfrm>
            <a:off x="3048000" y="2524125"/>
            <a:ext cx="3497580" cy="24169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04"/>
              </a:lnSpc>
              <a:buNone/>
            </a:pPr>
            <a:r>
              <a:rPr lang="en-US" sz="1350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Innate instinct •</a:t>
            </a:r>
            <a:endParaRPr lang="en-US" sz="1350" dirty="0"/>
          </a:p>
        </p:txBody>
      </p:sp>
      <p:sp>
        <p:nvSpPr>
          <p:cNvPr id="17" name="Text 6"/>
          <p:cNvSpPr/>
          <p:nvPr/>
        </p:nvSpPr>
        <p:spPr>
          <a:xfrm>
            <a:off x="1447800" y="2933700"/>
            <a:ext cx="6400800" cy="21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92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between humans and animals •</a:t>
            </a:r>
            <a:endParaRPr lang="en-US" sz="1200" dirty="0"/>
          </a:p>
        </p:txBody>
      </p:sp>
      <p:sp>
        <p:nvSpPr>
          <p:cNvPr id="18" name="Text 7"/>
          <p:cNvSpPr/>
          <p:nvPr/>
        </p:nvSpPr>
        <p:spPr>
          <a:xfrm>
            <a:off x="7543800" y="2524125"/>
            <a:ext cx="7498080" cy="21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92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Death instinct vs. life instinct (Eros) •</a:t>
            </a:r>
            <a:endParaRPr lang="en-US" sz="1200" dirty="0"/>
          </a:p>
        </p:txBody>
      </p:sp>
      <p:sp>
        <p:nvSpPr>
          <p:cNvPr id="19" name="Text 8"/>
          <p:cNvSpPr/>
          <p:nvPr/>
        </p:nvSpPr>
        <p:spPr>
          <a:xfrm>
            <a:off x="8029575" y="2933700"/>
            <a:ext cx="6023610" cy="2283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98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 toward self-destruction •</a:t>
            </a:r>
            <a:endParaRPr lang="en-US" sz="1275" dirty="0"/>
          </a:p>
        </p:txBody>
      </p:sp>
      <p:sp>
        <p:nvSpPr>
          <p:cNvPr id="20" name="Text 9"/>
          <p:cNvSpPr/>
          <p:nvPr/>
        </p:nvSpPr>
        <p:spPr>
          <a:xfrm>
            <a:off x="714375" y="3352800"/>
            <a:ext cx="8046720" cy="21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92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Aggressive energy accumulates continuously •</a:t>
            </a:r>
            <a:endParaRPr lang="en-US" sz="1200" dirty="0"/>
          </a:p>
        </p:txBody>
      </p:sp>
      <p:sp>
        <p:nvSpPr>
          <p:cNvPr id="21" name="Text 10"/>
          <p:cNvSpPr/>
          <p:nvPr/>
        </p:nvSpPr>
        <p:spPr>
          <a:xfrm>
            <a:off x="895350" y="3752850"/>
            <a:ext cx="8549640" cy="2283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98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Requires release by external triggers/cues •</a:t>
            </a:r>
            <a:endParaRPr lang="en-US" sz="1275" dirty="0"/>
          </a:p>
        </p:txBody>
      </p:sp>
      <p:sp>
        <p:nvSpPr>
          <p:cNvPr id="22" name="Text 11"/>
          <p:cNvSpPr/>
          <p:nvPr/>
        </p:nvSpPr>
        <p:spPr>
          <a:xfrm>
            <a:off x="1076325" y="4171950"/>
            <a:ext cx="8549640" cy="2283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98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Adaptive to ensure survival of the fittest •</a:t>
            </a:r>
            <a:endParaRPr lang="en-US" sz="1275" dirty="0"/>
          </a:p>
        </p:txBody>
      </p:sp>
      <p:sp>
        <p:nvSpPr>
          <p:cNvPr id="23" name="Text 12"/>
          <p:cNvSpPr/>
          <p:nvPr/>
        </p:nvSpPr>
        <p:spPr>
          <a:xfrm>
            <a:off x="6686550" y="3352800"/>
            <a:ext cx="8686800" cy="2552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09"/>
              </a:lnSpc>
              <a:buNone/>
            </a:pPr>
            <a:r>
              <a:rPr lang="en-US" sz="1425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Redirecting destructive energy outward •</a:t>
            </a:r>
            <a:endParaRPr lang="en-US" sz="1425" dirty="0"/>
          </a:p>
        </p:txBody>
      </p:sp>
      <p:sp>
        <p:nvSpPr>
          <p:cNvPr id="24" name="Text 13"/>
          <p:cNvSpPr/>
          <p:nvPr/>
        </p:nvSpPr>
        <p:spPr>
          <a:xfrm>
            <a:off x="6448425" y="3752850"/>
            <a:ext cx="9144000" cy="21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92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Aggression as a defensive mechanism for survival •</a:t>
            </a:r>
            <a:endParaRPr lang="en-US" sz="1200" dirty="0"/>
          </a:p>
        </p:txBody>
      </p:sp>
      <p:sp>
        <p:nvSpPr>
          <p:cNvPr id="25" name="Text 14"/>
          <p:cNvSpPr/>
          <p:nvPr/>
        </p:nvSpPr>
        <p:spPr>
          <a:xfrm>
            <a:off x="7296150" y="4171950"/>
            <a:ext cx="7680960" cy="21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92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conflict between life and death •</a:t>
            </a:r>
            <a:endParaRPr lang="en-US" sz="1200" dirty="0"/>
          </a:p>
        </p:txBody>
      </p:sp>
      <p:sp>
        <p:nvSpPr>
          <p:cNvPr id="26" name="Text 15"/>
          <p:cNvSpPr/>
          <p:nvPr/>
        </p:nvSpPr>
        <p:spPr>
          <a:xfrm>
            <a:off x="1200150" y="5505450"/>
            <a:ext cx="11464290" cy="2283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98"/>
              </a:lnSpc>
              <a:buNone/>
            </a:pPr>
            <a:r>
              <a:rPr lang="en-US" sz="1275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Lack of empirical evidence to measure "aggressive energy" •</a:t>
            </a:r>
            <a:endParaRPr lang="en-US" sz="1275" dirty="0"/>
          </a:p>
        </p:txBody>
      </p:sp>
      <p:sp>
        <p:nvSpPr>
          <p:cNvPr id="27" name="Text 16"/>
          <p:cNvSpPr/>
          <p:nvPr/>
        </p:nvSpPr>
        <p:spPr>
          <a:xfrm>
            <a:off x="1076325" y="5905500"/>
            <a:ext cx="12618720" cy="21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92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Vast variation in aggression levels across individuals and cultures •</a:t>
            </a:r>
            <a:endParaRPr lang="en-US" sz="1200" dirty="0"/>
          </a:p>
        </p:txBody>
      </p:sp>
      <p:sp>
        <p:nvSpPr>
          <p:cNvPr id="28" name="Text 17"/>
          <p:cNvSpPr/>
          <p:nvPr/>
        </p:nvSpPr>
        <p:spPr>
          <a:xfrm>
            <a:off x="7296150" y="5505450"/>
            <a:ext cx="8961120" cy="21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92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Ignores the role of learning and social context •</a:t>
            </a:r>
            <a:endParaRPr lang="en-US" sz="1200" dirty="0"/>
          </a:p>
        </p:txBody>
      </p:sp>
      <p:sp>
        <p:nvSpPr>
          <p:cNvPr id="29" name="Text 18"/>
          <p:cNvSpPr/>
          <p:nvPr/>
        </p:nvSpPr>
        <p:spPr>
          <a:xfrm>
            <a:off x="6686550" y="5905500"/>
            <a:ext cx="10424160" cy="21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92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Fails to explain instrumental and calculated aggression •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584" y="4471392"/>
            <a:ext cx="402282" cy="2879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380" y="3394621"/>
            <a:ext cx="426690" cy="2879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584" y="2530525"/>
            <a:ext cx="402282" cy="294829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-3167554" y="600075"/>
            <a:ext cx="19453860" cy="5258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140"/>
              </a:lnSpc>
              <a:buNone/>
            </a:pPr>
            <a:r>
              <a:rPr lang="en-US" sz="3450" b="1" dirty="0">
                <a:solidFill>
                  <a:srgbClr val="1C2E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Frustration-Aggression Hypothesis</a:t>
            </a:r>
            <a:endParaRPr lang="en-US" sz="3450" dirty="0"/>
          </a:p>
        </p:txBody>
      </p:sp>
      <p:sp>
        <p:nvSpPr>
          <p:cNvPr id="7" name="Text 1"/>
          <p:cNvSpPr/>
          <p:nvPr/>
        </p:nvSpPr>
        <p:spPr>
          <a:xfrm>
            <a:off x="1447800" y="1676400"/>
            <a:ext cx="8850630" cy="28485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2242"/>
              </a:lnSpc>
              <a:buNone/>
            </a:pPr>
            <a:r>
              <a:rPr lang="en-US" sz="1725" b="1" dirty="0">
                <a:solidFill>
                  <a:srgbClr val="1C2E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Original Theory (Dollard, 1939)</a:t>
            </a:r>
            <a:endParaRPr lang="en-US" sz="1725" dirty="0"/>
          </a:p>
        </p:txBody>
      </p:sp>
      <p:sp>
        <p:nvSpPr>
          <p:cNvPr id="8" name="Text 2"/>
          <p:cNvSpPr/>
          <p:nvPr/>
        </p:nvSpPr>
        <p:spPr>
          <a:xfrm>
            <a:off x="2057400" y="3486150"/>
            <a:ext cx="6858000" cy="29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C2E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Berkowitz's Modifications</a:t>
            </a:r>
            <a:endParaRPr lang="en-US" sz="1800" dirty="0"/>
          </a:p>
        </p:txBody>
      </p:sp>
      <p:sp>
        <p:nvSpPr>
          <p:cNvPr id="9" name="Text 3"/>
          <p:cNvSpPr/>
          <p:nvPr/>
        </p:nvSpPr>
        <p:spPr>
          <a:xfrm>
            <a:off x="3048000" y="5743575"/>
            <a:ext cx="6831211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Key Idea: The cognitive interpretation of the situation</a:t>
            </a:r>
            <a:pPr algn="ctr" indent="0" marL="0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determines whether frustration will lead to aggression</a:t>
            </a:r>
            <a:endParaRPr lang="en-US" sz="1575" dirty="0"/>
          </a:p>
        </p:txBody>
      </p:sp>
      <p:sp>
        <p:nvSpPr>
          <p:cNvPr id="10" name="Text 4"/>
          <p:cNvSpPr/>
          <p:nvPr/>
        </p:nvSpPr>
        <p:spPr>
          <a:xfrm>
            <a:off x="714375" y="2114550"/>
            <a:ext cx="4997648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Frustration always leads to aggression •</a:t>
            </a:r>
            <a:pPr algn="r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Aggression is always the result of frustration •</a:t>
            </a:r>
            <a:pPr algn="r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Frustration = blocking of goal-directed behaviour •</a:t>
            </a:r>
            <a:endParaRPr lang="en-US" sz="1350" dirty="0"/>
          </a:p>
        </p:txBody>
      </p:sp>
      <p:sp>
        <p:nvSpPr>
          <p:cNvPr id="11" name="Text 5"/>
          <p:cNvSpPr/>
          <p:nvPr/>
        </p:nvSpPr>
        <p:spPr>
          <a:xfrm>
            <a:off x="466725" y="3924300"/>
            <a:ext cx="5270153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Frustration does not automatically cause aggression •</a:t>
            </a:r>
            <a:pPr algn="r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Creates a state of readiness by producing anger •</a:t>
            </a:r>
            <a:pPr algn="r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Aggression depends on cognitive interpretation •</a:t>
            </a:r>
            <a:pPr algn="r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presence of environmental cues is important •</a:t>
            </a:r>
            <a:endParaRPr lang="en-US" sz="1350" dirty="0"/>
          </a:p>
        </p:txBody>
      </p:sp>
      <p:sp>
        <p:nvSpPr>
          <p:cNvPr id="12" name="Text 6"/>
          <p:cNvSpPr/>
          <p:nvPr/>
        </p:nvSpPr>
        <p:spPr>
          <a:xfrm>
            <a:off x="8277225" y="4114800"/>
            <a:ext cx="701873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1875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75" dirty="0"/>
          </a:p>
        </p:txBody>
      </p:sp>
      <p:sp>
        <p:nvSpPr>
          <p:cNvPr id="13" name="Text 7"/>
          <p:cNvSpPr/>
          <p:nvPr/>
        </p:nvSpPr>
        <p:spPr>
          <a:xfrm>
            <a:off x="4740548" y="1781175"/>
            <a:ext cx="840105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Berkowitz's Modified Frustration-Aggression Model</a:t>
            </a:r>
            <a:endParaRPr lang="en-US" sz="1125" dirty="0"/>
          </a:p>
        </p:txBody>
      </p:sp>
      <p:sp>
        <p:nvSpPr>
          <p:cNvPr id="14" name="Text 8"/>
          <p:cNvSpPr/>
          <p:nvPr/>
        </p:nvSpPr>
        <p:spPr>
          <a:xfrm>
            <a:off x="8029575" y="2038350"/>
            <a:ext cx="156105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Frustrating Event</a:t>
            </a:r>
            <a:pPr algn="ctr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(e.g., Goal Blocked)</a:t>
            </a:r>
            <a:endParaRPr lang="en-US" sz="1125" dirty="0"/>
          </a:p>
        </p:txBody>
      </p:sp>
      <p:sp>
        <p:nvSpPr>
          <p:cNvPr id="15" name="Text 9"/>
          <p:cNvSpPr/>
          <p:nvPr/>
        </p:nvSpPr>
        <p:spPr>
          <a:xfrm>
            <a:off x="8086725" y="2914650"/>
            <a:ext cx="1382911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Negative Feeling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(e.g., Anger)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8086725" y="3752850"/>
            <a:ext cx="1382911" cy="54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Presence of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Aggressive Cues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(e.g., a weapon)</a:t>
            </a:r>
            <a:endParaRPr lang="en-US" sz="1200" dirty="0"/>
          </a:p>
        </p:txBody>
      </p:sp>
      <p:sp>
        <p:nvSpPr>
          <p:cNvPr id="17" name="Text 11"/>
          <p:cNvSpPr/>
          <p:nvPr/>
        </p:nvSpPr>
        <p:spPr>
          <a:xfrm>
            <a:off x="7094637" y="4857750"/>
            <a:ext cx="3429000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Aggressive Behaviour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357" y="4793605"/>
            <a:ext cx="2145655" cy="1803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9184" y="3504307"/>
            <a:ext cx="402282" cy="4525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655" y="2955727"/>
            <a:ext cx="438894" cy="4182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1098" y="2962573"/>
            <a:ext cx="463153" cy="425053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2907090" y="600075"/>
            <a:ext cx="18608040" cy="42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330"/>
              </a:lnSpc>
              <a:buNone/>
            </a:pPr>
            <a:r>
              <a:rPr lang="en-US" sz="2775" b="1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Aggressive Cue Theory &amp; The ‘Weapons Effect’</a:t>
            </a:r>
            <a:endParaRPr lang="en-US" sz="2775" dirty="0"/>
          </a:p>
        </p:txBody>
      </p:sp>
      <p:sp>
        <p:nvSpPr>
          <p:cNvPr id="8" name="Text 1"/>
          <p:cNvSpPr/>
          <p:nvPr/>
        </p:nvSpPr>
        <p:spPr>
          <a:xfrm>
            <a:off x="1200150" y="5610225"/>
            <a:ext cx="5448300" cy="6173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D354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Weapons do not merely permit</a:t>
            </a:r>
            <a:pPr algn="ctr" indent="0" marL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D354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pPr algn="ctr" indent="0" marL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D354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violence – they can also trigger it</a:t>
            </a:r>
            <a:endParaRPr lang="en-US" sz="2025" dirty="0"/>
          </a:p>
        </p:txBody>
      </p:sp>
      <p:sp>
        <p:nvSpPr>
          <p:cNvPr id="9" name="Text 2"/>
          <p:cNvSpPr/>
          <p:nvPr/>
        </p:nvSpPr>
        <p:spPr>
          <a:xfrm>
            <a:off x="7296150" y="1771650"/>
            <a:ext cx="4096643" cy="5256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35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Berkowitz's Modified</a:t>
            </a:r>
            <a:pPr algn="ctr" indent="0" marL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35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D35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Frustration-Aggression Model</a:t>
            </a:r>
            <a:endParaRPr lang="en-US" sz="1725" dirty="0"/>
          </a:p>
        </p:txBody>
      </p:sp>
      <p:sp>
        <p:nvSpPr>
          <p:cNvPr id="10" name="Text 3"/>
          <p:cNvSpPr/>
          <p:nvPr/>
        </p:nvSpPr>
        <p:spPr>
          <a:xfrm>
            <a:off x="4001869" y="1600200"/>
            <a:ext cx="288036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Core Theory:</a:t>
            </a:r>
            <a:endParaRPr lang="en-US" sz="1575" dirty="0"/>
          </a:p>
        </p:txBody>
      </p:sp>
      <p:sp>
        <p:nvSpPr>
          <p:cNvPr id="11" name="Text 4"/>
          <p:cNvSpPr/>
          <p:nvPr/>
        </p:nvSpPr>
        <p:spPr>
          <a:xfrm>
            <a:off x="3352800" y="5295900"/>
            <a:ext cx="377190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Conclusion:</a:t>
            </a:r>
            <a:endParaRPr lang="en-US" sz="1650" dirty="0"/>
          </a:p>
        </p:txBody>
      </p:sp>
      <p:sp>
        <p:nvSpPr>
          <p:cNvPr id="12" name="Text 5"/>
          <p:cNvSpPr/>
          <p:nvPr/>
        </p:nvSpPr>
        <p:spPr>
          <a:xfrm>
            <a:off x="962025" y="1905000"/>
            <a:ext cx="569967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Environmental cues associated with aggression can</a:t>
            </a:r>
            <a:pPr algn="ctr"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increase the likelihood of aggressive behaviour in</a:t>
            </a:r>
            <a:pPr algn="ctr"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already-aroused individuals</a:t>
            </a:r>
            <a:endParaRPr lang="en-US" sz="1500" dirty="0"/>
          </a:p>
        </p:txBody>
      </p:sp>
      <p:sp>
        <p:nvSpPr>
          <p:cNvPr id="13" name="Text 6"/>
          <p:cNvSpPr/>
          <p:nvPr/>
        </p:nvSpPr>
        <p:spPr>
          <a:xfrm>
            <a:off x="962025" y="2971800"/>
            <a:ext cx="5699671" cy="14397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Berkowitz &amp; LePage Study (1967):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Participants: Male university students •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Procedure: Deliberate anger arousal, then given •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opportunity to administer electric shocks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Independent Variable: Presence of weapons vs. •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neutral objects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Result: Stronger shocks administered in the •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780" y="4354711"/>
            <a:ext cx="499765" cy="459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482" y="1344067"/>
            <a:ext cx="5559475" cy="26265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59" y="3771900"/>
            <a:ext cx="499765" cy="473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59" y="1522363"/>
            <a:ext cx="499765" cy="466279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2590354" y="466725"/>
            <a:ext cx="182880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875"/>
              </a:lnSpc>
              <a:buNone/>
            </a:pPr>
            <a:r>
              <a:rPr lang="en-US" sz="3750" b="1" dirty="0">
                <a:solidFill>
                  <a:srgbClr val="122B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Learning Theory (Bandura)</a:t>
            </a:r>
            <a:endParaRPr lang="en-US" sz="3750" dirty="0"/>
          </a:p>
        </p:txBody>
      </p:sp>
      <p:sp>
        <p:nvSpPr>
          <p:cNvPr id="8" name="Text 1"/>
          <p:cNvSpPr/>
          <p:nvPr/>
        </p:nvSpPr>
        <p:spPr>
          <a:xfrm>
            <a:off x="1266825" y="1562100"/>
            <a:ext cx="6035040" cy="29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Observational Learning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1266825" y="3790950"/>
            <a:ext cx="3593753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Mechanism of Acquiring</a:t>
            </a:r>
            <a:pPr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Aggressive Behaviour</a:t>
            </a:r>
            <a:endParaRPr lang="en-US" sz="1875" dirty="0"/>
          </a:p>
        </p:txBody>
      </p:sp>
      <p:sp>
        <p:nvSpPr>
          <p:cNvPr id="10" name="Text 3"/>
          <p:cNvSpPr/>
          <p:nvPr/>
        </p:nvSpPr>
        <p:spPr>
          <a:xfrm>
            <a:off x="6991350" y="4371975"/>
            <a:ext cx="6583680" cy="29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Influences</a:t>
            </a:r>
            <a:endParaRPr lang="en-US" sz="1800" dirty="0"/>
          </a:p>
        </p:txBody>
      </p:sp>
      <p:sp>
        <p:nvSpPr>
          <p:cNvPr id="11" name="Text 4"/>
          <p:cNvSpPr/>
          <p:nvPr/>
        </p:nvSpPr>
        <p:spPr>
          <a:xfrm>
            <a:off x="1266825" y="2057400"/>
            <a:ext cx="5573911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Behaviour is acquired through observing others</a:t>
            </a:r>
            <a:pPr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Social models influence the formation of behaviour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1266825" y="2847975"/>
            <a:ext cx="4704308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Imitation is an active cognitive process, not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mechanical</a:t>
            </a:r>
            <a:endParaRPr lang="en-US" sz="1500" dirty="0"/>
          </a:p>
        </p:txBody>
      </p:sp>
      <p:sp>
        <p:nvSpPr>
          <p:cNvPr id="13" name="Text 6"/>
          <p:cNvSpPr/>
          <p:nvPr/>
        </p:nvSpPr>
        <p:spPr>
          <a:xfrm>
            <a:off x="1266825" y="4562475"/>
            <a:ext cx="5081588" cy="1357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38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Observing the aggressive model</a:t>
            </a:r>
            <a:pPr indent="0" marL="0">
              <a:lnSpc>
                <a:spcPts val="2138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2138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Storing the behaviour in memory</a:t>
            </a:r>
            <a:pPr indent="0" marL="0">
              <a:lnSpc>
                <a:spcPts val="2138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2138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Recalling and applying the observed behaviour</a:t>
            </a:r>
            <a:pPr indent="0" marL="0">
              <a:lnSpc>
                <a:spcPts val="2138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2138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Reinforcement increases the likelihood of</a:t>
            </a:r>
            <a:pPr indent="0" marL="0">
              <a:lnSpc>
                <a:spcPts val="2138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2138"/>
              </a:lnSpc>
              <a:buNone/>
            </a:pPr>
            <a:r>
              <a:rPr lang="en-US" sz="14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repetition</a:t>
            </a:r>
            <a:endParaRPr lang="en-US" sz="1425" dirty="0"/>
          </a:p>
        </p:txBody>
      </p:sp>
      <p:sp>
        <p:nvSpPr>
          <p:cNvPr id="14" name="Text 7"/>
          <p:cNvSpPr/>
          <p:nvPr/>
        </p:nvSpPr>
        <p:spPr>
          <a:xfrm>
            <a:off x="6686550" y="4924425"/>
            <a:ext cx="4777740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Family and School</a:t>
            </a:r>
            <a:endParaRPr lang="en-US" sz="1650" dirty="0"/>
          </a:p>
        </p:txBody>
      </p:sp>
      <p:sp>
        <p:nvSpPr>
          <p:cNvPr id="15" name="Text 8"/>
          <p:cNvSpPr/>
          <p:nvPr/>
        </p:nvSpPr>
        <p:spPr>
          <a:xfrm>
            <a:off x="6686550" y="5334000"/>
            <a:ext cx="2000250" cy="3095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38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Media</a:t>
            </a:r>
            <a:endParaRPr lang="en-US" sz="1875" dirty="0"/>
          </a:p>
        </p:txBody>
      </p:sp>
      <p:sp>
        <p:nvSpPr>
          <p:cNvPr id="16" name="Text 9"/>
          <p:cNvSpPr/>
          <p:nvPr/>
        </p:nvSpPr>
        <p:spPr>
          <a:xfrm>
            <a:off x="6686550" y="5743575"/>
            <a:ext cx="3154680" cy="28485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4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Peer Group</a:t>
            </a:r>
            <a:endParaRPr lang="en-US" sz="1725" dirty="0"/>
          </a:p>
        </p:txBody>
      </p:sp>
      <p:sp>
        <p:nvSpPr>
          <p:cNvPr id="17" name="Text 10"/>
          <p:cNvSpPr/>
          <p:nvPr/>
        </p:nvSpPr>
        <p:spPr>
          <a:xfrm>
            <a:off x="8582025" y="5743575"/>
            <a:ext cx="5520690" cy="28485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4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Role Models</a:t>
            </a:r>
            <a:endParaRPr lang="en-US" sz="17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565" y="5438329"/>
            <a:ext cx="4718298" cy="946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565" y="4293096"/>
            <a:ext cx="4718298" cy="9188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0565" y="3175248"/>
            <a:ext cx="4718298" cy="9669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0565" y="2029867"/>
            <a:ext cx="4718298" cy="9600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655" y="2064246"/>
            <a:ext cx="5486400" cy="3236863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-4137184" y="533400"/>
            <a:ext cx="21556980" cy="4530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567"/>
              </a:lnSpc>
              <a:buNone/>
            </a:pPr>
            <a:r>
              <a:rPr lang="en-US" sz="3075" b="1" dirty="0">
                <a:solidFill>
                  <a:srgbClr val="0025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Bobo Doll Experiment &amp; Cognitive Processes</a:t>
            </a:r>
            <a:endParaRPr lang="en-US" sz="3075" dirty="0"/>
          </a:p>
        </p:txBody>
      </p:sp>
      <p:sp>
        <p:nvSpPr>
          <p:cNvPr id="9" name="Text 1"/>
          <p:cNvSpPr/>
          <p:nvPr/>
        </p:nvSpPr>
        <p:spPr>
          <a:xfrm>
            <a:off x="-1322576" y="1495425"/>
            <a:ext cx="9989820" cy="28917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77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Results of Bandura's Famous Experiment</a:t>
            </a:r>
            <a:endParaRPr lang="en-US" sz="1725" dirty="0"/>
          </a:p>
        </p:txBody>
      </p:sp>
      <p:sp>
        <p:nvSpPr>
          <p:cNvPr id="10" name="Text 2"/>
          <p:cNvSpPr/>
          <p:nvPr/>
        </p:nvSpPr>
        <p:spPr>
          <a:xfrm>
            <a:off x="5004405" y="1495425"/>
            <a:ext cx="9304020" cy="2766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78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Four Processes of Social Learning</a:t>
            </a:r>
            <a:endParaRPr lang="en-US" sz="1650" dirty="0"/>
          </a:p>
        </p:txBody>
      </p:sp>
      <p:sp>
        <p:nvSpPr>
          <p:cNvPr id="11" name="Text 3"/>
          <p:cNvSpPr/>
          <p:nvPr/>
        </p:nvSpPr>
        <p:spPr>
          <a:xfrm>
            <a:off x="714375" y="5610225"/>
            <a:ext cx="6045398" cy="57834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77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Children who observed the aggressive model</a:t>
            </a:r>
            <a:pPr algn="ctr" indent="0" marL="0">
              <a:lnSpc>
                <a:spcPts val="2277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277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displayed significantly more aggressive behaviour</a:t>
            </a:r>
            <a:endParaRPr lang="en-US" sz="17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871" y="1625203"/>
            <a:ext cx="5388769" cy="21670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3606165" y="552450"/>
            <a:ext cx="20299680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Cognitive Factors: Attribution Theory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233362" y="1771650"/>
            <a:ext cx="5715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is Attribution?</a:t>
            </a:r>
            <a:endParaRPr lang="en-US" sz="1875" dirty="0"/>
          </a:p>
        </p:txBody>
      </p:sp>
      <p:sp>
        <p:nvSpPr>
          <p:cNvPr id="6" name="Text 2"/>
          <p:cNvSpPr/>
          <p:nvPr/>
        </p:nvSpPr>
        <p:spPr>
          <a:xfrm>
            <a:off x="4955381" y="4010025"/>
            <a:ext cx="82296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Impact on Aggressive Behaviour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714375" y="2181225"/>
            <a:ext cx="4756696" cy="7884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process of interpreting the causes</a:t>
            </a:r>
            <a:pPr algn="ctr" indent="0" marL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others' behaviour and</a:t>
            </a:r>
            <a:pPr algn="ctr" indent="0" marL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7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environmental events</a:t>
            </a:r>
            <a:endParaRPr lang="en-US" sz="1725" dirty="0"/>
          </a:p>
        </p:txBody>
      </p:sp>
      <p:sp>
        <p:nvSpPr>
          <p:cNvPr id="8" name="Text 4"/>
          <p:cNvSpPr/>
          <p:nvPr/>
        </p:nvSpPr>
        <p:spPr>
          <a:xfrm>
            <a:off x="714375" y="3429000"/>
            <a:ext cx="9875520" cy="3292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92"/>
              </a:lnSpc>
              <a:buNone/>
            </a:pPr>
            <a:r>
              <a:rPr lang="en-US" sz="1800" b="1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Internal Attribution (Disposition)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714375" y="4924425"/>
            <a:ext cx="9052560" cy="30182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376"/>
              </a:lnSpc>
              <a:buNone/>
            </a:pPr>
            <a:r>
              <a:rPr lang="en-US" sz="1650" b="1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External Attribution (Situational)</a:t>
            </a:r>
            <a:endParaRPr lang="en-US" sz="1650" dirty="0"/>
          </a:p>
        </p:txBody>
      </p:sp>
      <p:sp>
        <p:nvSpPr>
          <p:cNvPr id="10" name="Text 6"/>
          <p:cNvSpPr/>
          <p:nvPr/>
        </p:nvSpPr>
        <p:spPr>
          <a:xfrm>
            <a:off x="6257925" y="4581525"/>
            <a:ext cx="5280660" cy="28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68"/>
              </a:lnSpc>
              <a:buNone/>
            </a:pPr>
            <a:r>
              <a:rPr lang="en-US" sz="1575" b="1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Internal Attribution →</a:t>
            </a:r>
            <a:endParaRPr lang="en-US" sz="1575" dirty="0"/>
          </a:p>
        </p:txBody>
      </p:sp>
      <p:sp>
        <p:nvSpPr>
          <p:cNvPr id="11" name="Text 7"/>
          <p:cNvSpPr/>
          <p:nvPr/>
        </p:nvSpPr>
        <p:spPr>
          <a:xfrm>
            <a:off x="9144000" y="4581525"/>
            <a:ext cx="5280660" cy="28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68"/>
              </a:lnSpc>
              <a:buNone/>
            </a:pPr>
            <a:r>
              <a:rPr lang="en-US" sz="1575" b="1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External Attribution →</a:t>
            </a:r>
            <a:endParaRPr lang="en-US" sz="1575" dirty="0"/>
          </a:p>
        </p:txBody>
      </p:sp>
      <p:sp>
        <p:nvSpPr>
          <p:cNvPr id="12" name="Text 8"/>
          <p:cNvSpPr/>
          <p:nvPr/>
        </p:nvSpPr>
        <p:spPr>
          <a:xfrm>
            <a:off x="1200150" y="3800475"/>
            <a:ext cx="44633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Attributing behaviour to the individual's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personality or intentions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Example: “He bumped into me because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he's rude”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076325" y="5295900"/>
            <a:ext cx="462051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Attributing behaviour to environmental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factors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Example: “He bumped into me because of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crowd”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6200775" y="4943475"/>
            <a:ext cx="2451646" cy="4342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❌ Increased anger and</a:t>
            </a:r>
            <a:pPr indent="0" marL="0">
              <a:lnSpc>
                <a:spcPts val="171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aggression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6200775" y="5495925"/>
            <a:ext cx="2357438" cy="4342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❌ Stronger retaliatory</a:t>
            </a:r>
            <a:pPr indent="0" marL="0">
              <a:lnSpc>
                <a:spcPts val="171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response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6200775" y="6048375"/>
            <a:ext cx="563880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❌ Escalation of conflict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9144000" y="4943475"/>
            <a:ext cx="2273498" cy="4125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✔ Reduced aggressive</a:t>
            </a:r>
            <a:pPr indent="0" marL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response</a:t>
            </a:r>
            <a:endParaRPr lang="en-US" sz="1425" dirty="0"/>
          </a:p>
        </p:txBody>
      </p:sp>
      <p:sp>
        <p:nvSpPr>
          <p:cNvPr id="18" name="Text 14"/>
          <p:cNvSpPr/>
          <p:nvPr/>
        </p:nvSpPr>
        <p:spPr>
          <a:xfrm>
            <a:off x="9144000" y="5495925"/>
            <a:ext cx="2744986" cy="4125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✔ Increased understanding</a:t>
            </a:r>
            <a:pPr indent="0" marL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tolerance</a:t>
            </a:r>
            <a:endParaRPr lang="en-US" sz="1425" dirty="0"/>
          </a:p>
        </p:txBody>
      </p:sp>
      <p:sp>
        <p:nvSpPr>
          <p:cNvPr id="19" name="Text 15"/>
          <p:cNvSpPr/>
          <p:nvPr/>
        </p:nvSpPr>
        <p:spPr>
          <a:xfrm>
            <a:off x="9144000" y="6048375"/>
            <a:ext cx="6659880" cy="20627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✔ Peaceful conflict resolution</a:t>
            </a:r>
            <a:endParaRPr lang="en-US" sz="14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098" y="4347865"/>
            <a:ext cx="4510980" cy="21533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2321257" y="523875"/>
            <a:ext cx="17727930" cy="57745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547"/>
              </a:lnSpc>
              <a:buNone/>
            </a:pPr>
            <a:r>
              <a:rPr lang="en-US" sz="3525" b="1" dirty="0">
                <a:solidFill>
                  <a:srgbClr val="0025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Deindividuation &amp; Crowd Behaviour</a:t>
            </a:r>
            <a:endParaRPr lang="en-US" sz="3525" dirty="0"/>
          </a:p>
        </p:txBody>
      </p:sp>
      <p:sp>
        <p:nvSpPr>
          <p:cNvPr id="5" name="Text 1"/>
          <p:cNvSpPr/>
          <p:nvPr/>
        </p:nvSpPr>
        <p:spPr>
          <a:xfrm>
            <a:off x="5838825" y="5362575"/>
            <a:ext cx="6097786" cy="7149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15"/>
              </a:lnSpc>
              <a:buNone/>
            </a:pPr>
            <a:r>
              <a:rPr lang="en-US" sz="20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crowds, individuals feel anonymous</a:t>
            </a:r>
            <a:pPr algn="ctr" indent="0" marL="0">
              <a:lnSpc>
                <a:spcPts val="2815"/>
              </a:lnSpc>
              <a:buNone/>
            </a:pPr>
            <a:r>
              <a:rPr lang="en-US" sz="20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815"/>
              </a:lnSpc>
              <a:buNone/>
            </a:pPr>
            <a:r>
              <a:rPr lang="en-US" sz="20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less accountable for their actions.</a:t>
            </a:r>
            <a:endParaRPr lang="en-US" sz="2025" dirty="0"/>
          </a:p>
        </p:txBody>
      </p:sp>
      <p:sp>
        <p:nvSpPr>
          <p:cNvPr id="6" name="Text 2"/>
          <p:cNvSpPr/>
          <p:nvPr/>
        </p:nvSpPr>
        <p:spPr>
          <a:xfrm>
            <a:off x="-820132" y="1209675"/>
            <a:ext cx="14504670" cy="38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017"/>
              </a:lnSpc>
              <a:buNone/>
            </a:pPr>
            <a:r>
              <a:rPr lang="en-US" sz="20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Loss of Personal Identity in Group Environments</a:t>
            </a:r>
            <a:endParaRPr lang="en-US" sz="2025" dirty="0"/>
          </a:p>
        </p:txBody>
      </p:sp>
      <p:sp>
        <p:nvSpPr>
          <p:cNvPr id="7" name="Text 3"/>
          <p:cNvSpPr/>
          <p:nvPr/>
        </p:nvSpPr>
        <p:spPr>
          <a:xfrm>
            <a:off x="2231231" y="2143125"/>
            <a:ext cx="8229600" cy="3406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682"/>
              </a:lnSpc>
              <a:buNone/>
            </a:pPr>
            <a:r>
              <a:rPr lang="en-US" sz="1800" b="1" dirty="0">
                <a:solidFill>
                  <a:srgbClr val="0025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Concept of Deindividuation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7451378" y="2181225"/>
            <a:ext cx="5486400" cy="3406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68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Contributing Factors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-2220322" y="2628900"/>
            <a:ext cx="15121890" cy="29810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47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psychological state characterised by loss of self-awareness •</a:t>
            </a:r>
            <a:endParaRPr lang="en-US" sz="1575" dirty="0"/>
          </a:p>
        </p:txBody>
      </p:sp>
      <p:sp>
        <p:nvSpPr>
          <p:cNvPr id="10" name="Text 6"/>
          <p:cNvSpPr/>
          <p:nvPr/>
        </p:nvSpPr>
        <p:spPr>
          <a:xfrm>
            <a:off x="938644" y="3067050"/>
            <a:ext cx="10561320" cy="3122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5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Reduced sense of personal responsibility •</a:t>
            </a:r>
            <a:endParaRPr lang="en-US" sz="1650" dirty="0"/>
          </a:p>
        </p:txBody>
      </p:sp>
      <p:sp>
        <p:nvSpPr>
          <p:cNvPr id="11" name="Text 7"/>
          <p:cNvSpPr/>
          <p:nvPr/>
        </p:nvSpPr>
        <p:spPr>
          <a:xfrm>
            <a:off x="-1924556" y="3505200"/>
            <a:ext cx="14641830" cy="29810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47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Increased likelihood of impulsive and aggressive behaviours •</a:t>
            </a:r>
            <a:endParaRPr lang="en-US" sz="1575" dirty="0"/>
          </a:p>
        </p:txBody>
      </p:sp>
      <p:sp>
        <p:nvSpPr>
          <p:cNvPr id="12" name="Text 8"/>
          <p:cNvSpPr/>
          <p:nvPr/>
        </p:nvSpPr>
        <p:spPr>
          <a:xfrm>
            <a:off x="1993062" y="3962400"/>
            <a:ext cx="9052560" cy="3122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59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Liberation from usual social norms •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8763000" y="2743200"/>
            <a:ext cx="5760720" cy="2780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89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Anonymity and disguise •</a:t>
            </a:r>
            <a:endParaRPr lang="en-US" sz="1575" dirty="0"/>
          </a:p>
        </p:txBody>
      </p:sp>
      <p:sp>
        <p:nvSpPr>
          <p:cNvPr id="14" name="Text 10"/>
          <p:cNvSpPr/>
          <p:nvPr/>
        </p:nvSpPr>
        <p:spPr>
          <a:xfrm>
            <a:off x="8763000" y="3171825"/>
            <a:ext cx="5943600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Large crowds and density •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8763000" y="3609975"/>
            <a:ext cx="6629400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8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Diffusion of responsibility •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8763000" y="4048125"/>
            <a:ext cx="6035040" cy="29125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94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High arousal and noise •</a:t>
            </a:r>
            <a:endParaRPr lang="en-US" sz="1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7655" y="1364605"/>
            <a:ext cx="4803577" cy="270197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4563963" y="400050"/>
            <a:ext cx="22288500" cy="5667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463"/>
              </a:lnSpc>
              <a:buNone/>
            </a:pPr>
            <a:r>
              <a:rPr lang="en-US" sz="3750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Media Influence on Aggressive Behaviour</a:t>
            </a:r>
            <a:endParaRPr lang="en-US" sz="3750" dirty="0"/>
          </a:p>
        </p:txBody>
      </p:sp>
      <p:sp>
        <p:nvSpPr>
          <p:cNvPr id="5" name="Text 1"/>
          <p:cNvSpPr/>
          <p:nvPr/>
        </p:nvSpPr>
        <p:spPr>
          <a:xfrm>
            <a:off x="8515350" y="4305300"/>
            <a:ext cx="7086600" cy="35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767"/>
              </a:lnSpc>
              <a:buNone/>
            </a:pPr>
            <a:r>
              <a:rPr lang="en-US" sz="2325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Causal Challenge</a:t>
            </a:r>
            <a:endParaRPr lang="en-US" sz="2325" dirty="0"/>
          </a:p>
        </p:txBody>
      </p:sp>
      <p:sp>
        <p:nvSpPr>
          <p:cNvPr id="6" name="Text 2"/>
          <p:cNvSpPr/>
          <p:nvPr/>
        </p:nvSpPr>
        <p:spPr>
          <a:xfrm>
            <a:off x="1571625" y="1323975"/>
            <a:ext cx="9921240" cy="4104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232"/>
              </a:lnSpc>
              <a:buNone/>
            </a:pPr>
            <a:r>
              <a:rPr lang="en-US" sz="2325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Key Psychological Mechanisms</a:t>
            </a:r>
            <a:endParaRPr lang="en-US" sz="2325" dirty="0"/>
          </a:p>
        </p:txBody>
      </p:sp>
      <p:sp>
        <p:nvSpPr>
          <p:cNvPr id="7" name="Text 3"/>
          <p:cNvSpPr/>
          <p:nvPr/>
        </p:nvSpPr>
        <p:spPr>
          <a:xfrm>
            <a:off x="7296150" y="4781550"/>
            <a:ext cx="4672905" cy="15225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398"/>
              </a:lnSpc>
              <a:buNone/>
            </a:pPr>
            <a:r>
              <a:rPr lang="en-US" sz="17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Does media violence cause aggression?</a:t>
            </a:r>
            <a:pPr indent="0" marL="0">
              <a:lnSpc>
                <a:spcPts val="2398"/>
              </a:lnSpc>
              <a:buNone/>
            </a:pPr>
            <a:r>
              <a:rPr lang="en-US" sz="17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398"/>
              </a:lnSpc>
              <a:buNone/>
            </a:pPr>
            <a:r>
              <a:rPr lang="en-US" sz="17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Hypothesis A: Media → Aggression</a:t>
            </a:r>
            <a:pPr indent="0" marL="0">
              <a:lnSpc>
                <a:spcPts val="2398"/>
              </a:lnSpc>
              <a:buNone/>
            </a:pPr>
            <a:r>
              <a:rPr lang="en-US" sz="17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398"/>
              </a:lnSpc>
              <a:buNone/>
            </a:pPr>
            <a:r>
              <a:rPr lang="en-US" sz="17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Hypothesis B: Aggression → Media</a:t>
            </a:r>
            <a:pPr indent="0" marL="0">
              <a:lnSpc>
                <a:spcPts val="2398"/>
              </a:lnSpc>
              <a:buNone/>
            </a:pPr>
            <a:r>
              <a:rPr lang="en-US" sz="17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398"/>
              </a:lnSpc>
              <a:buNone/>
            </a:pPr>
            <a:r>
              <a:rPr lang="en-US" sz="17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(exposure/preference)</a:t>
            </a:r>
            <a:pPr indent="0" marL="0">
              <a:lnSpc>
                <a:spcPts val="2398"/>
              </a:lnSpc>
              <a:buNone/>
            </a:pPr>
            <a:r>
              <a:rPr lang="en-US" sz="17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398"/>
              </a:lnSpc>
              <a:buNone/>
            </a:pPr>
            <a:r>
              <a:rPr lang="en-US" sz="17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Hypothesis C: A third variable affects both</a:t>
            </a:r>
            <a:endParaRPr lang="en-US" sz="1725" dirty="0"/>
          </a:p>
        </p:txBody>
      </p:sp>
      <p:sp>
        <p:nvSpPr>
          <p:cNvPr id="8" name="Text 4"/>
          <p:cNvSpPr/>
          <p:nvPr/>
        </p:nvSpPr>
        <p:spPr>
          <a:xfrm>
            <a:off x="580043" y="1866900"/>
            <a:ext cx="5394960" cy="2948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2322"/>
              </a:lnSpc>
              <a:buNone/>
            </a:pPr>
            <a:r>
              <a:rPr lang="en-US" sz="1800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 Desensitisation: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55215" y="3429000"/>
            <a:ext cx="5943600" cy="2948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2322"/>
              </a:lnSpc>
              <a:buNone/>
            </a:pPr>
            <a:r>
              <a:rPr lang="en-US" sz="1800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 Cognitive Priming: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-962025" y="4943475"/>
            <a:ext cx="7010400" cy="2826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2225"/>
              </a:lnSpc>
              <a:buNone/>
            </a:pPr>
            <a:r>
              <a:rPr lang="en-US" sz="1725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 Social Learning Theory:</a:t>
            </a:r>
            <a:endParaRPr lang="en-US" sz="1725" dirty="0"/>
          </a:p>
        </p:txBody>
      </p:sp>
      <p:sp>
        <p:nvSpPr>
          <p:cNvPr id="11" name="Text 7"/>
          <p:cNvSpPr/>
          <p:nvPr/>
        </p:nvSpPr>
        <p:spPr>
          <a:xfrm>
            <a:off x="1447800" y="2247900"/>
            <a:ext cx="4746278" cy="127099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Repeated exposure to violence reduces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emotional and physiological responses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First time vs. hundredth time watching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violence.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447800" y="3752850"/>
            <a:ext cx="4746278" cy="13239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Media violence activates networks of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aggressive thoughts and feelings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Interpreting ambiguous events in a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hostile manner.</a:t>
            </a:r>
            <a:endParaRPr lang="en-US" sz="1875" dirty="0"/>
          </a:p>
        </p:txBody>
      </p:sp>
      <p:sp>
        <p:nvSpPr>
          <p:cNvPr id="13" name="Text 9"/>
          <p:cNvSpPr/>
          <p:nvPr/>
        </p:nvSpPr>
        <p:spPr>
          <a:xfrm>
            <a:off x="962025" y="5200650"/>
            <a:ext cx="5280571" cy="127099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Media characters as models for aggressive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behaviour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Vicarious reinforcement when aggression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rewarded.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067" y="1837879"/>
            <a:ext cx="4120753" cy="26128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3249513" y="647700"/>
            <a:ext cx="1965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Aggression in the Digital Age &amp; Video Games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895350" y="1800225"/>
            <a:ext cx="5563493" cy="5447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Difference Between Traditional Media and</a:t>
            </a:r>
            <a:pPr indent="0" marL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Interactive Games</a:t>
            </a:r>
            <a:endParaRPr lang="en-US" sz="1650" dirty="0"/>
          </a:p>
        </p:txBody>
      </p:sp>
      <p:sp>
        <p:nvSpPr>
          <p:cNvPr id="6" name="Text 2"/>
          <p:cNvSpPr/>
          <p:nvPr/>
        </p:nvSpPr>
        <p:spPr>
          <a:xfrm>
            <a:off x="895350" y="4352925"/>
            <a:ext cx="854964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Mechanisms of Psychological Impact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8548196" y="4991100"/>
            <a:ext cx="402336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Reflection Point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1200150" y="2638425"/>
            <a:ext cx="6537960" cy="2702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Passive viewing (TV/films)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1200150" y="2971800"/>
            <a:ext cx="8161020" cy="2580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2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Active participation (video games)</a:t>
            </a:r>
            <a:endParaRPr lang="en-US" sz="1575" dirty="0"/>
          </a:p>
        </p:txBody>
      </p:sp>
      <p:sp>
        <p:nvSpPr>
          <p:cNvPr id="10" name="Text 6"/>
          <p:cNvSpPr/>
          <p:nvPr/>
        </p:nvSpPr>
        <p:spPr>
          <a:xfrm>
            <a:off x="1200150" y="3324225"/>
            <a:ext cx="8161020" cy="2580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2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Direct and immediate reinforcement</a:t>
            </a:r>
            <a:endParaRPr lang="en-US" sz="1575" dirty="0"/>
          </a:p>
        </p:txBody>
      </p:sp>
      <p:sp>
        <p:nvSpPr>
          <p:cNvPr id="11" name="Text 7"/>
          <p:cNvSpPr/>
          <p:nvPr/>
        </p:nvSpPr>
        <p:spPr>
          <a:xfrm>
            <a:off x="1200150" y="3657600"/>
            <a:ext cx="10801350" cy="2580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2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Intensive repetition of aggressive behaviours</a:t>
            </a:r>
            <a:endParaRPr lang="en-US" sz="1575" dirty="0"/>
          </a:p>
        </p:txBody>
      </p:sp>
      <p:sp>
        <p:nvSpPr>
          <p:cNvPr id="12" name="Text 8"/>
          <p:cNvSpPr/>
          <p:nvPr/>
        </p:nvSpPr>
        <p:spPr>
          <a:xfrm>
            <a:off x="1200150" y="4857750"/>
            <a:ext cx="6480810" cy="2580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2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Intensive cognitive priming</a:t>
            </a:r>
            <a:endParaRPr lang="en-US" sz="1575" dirty="0"/>
          </a:p>
        </p:txBody>
      </p:sp>
      <p:sp>
        <p:nvSpPr>
          <p:cNvPr id="13" name="Text 9"/>
          <p:cNvSpPr/>
          <p:nvPr/>
        </p:nvSpPr>
        <p:spPr>
          <a:xfrm>
            <a:off x="1200150" y="5200650"/>
            <a:ext cx="8046720" cy="2702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29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Automation of aggressive scripts</a:t>
            </a:r>
            <a:endParaRPr lang="en-US" sz="1650" dirty="0"/>
          </a:p>
        </p:txBody>
      </p:sp>
      <p:sp>
        <p:nvSpPr>
          <p:cNvPr id="14" name="Text 10"/>
          <p:cNvSpPr/>
          <p:nvPr/>
        </p:nvSpPr>
        <p:spPr>
          <a:xfrm>
            <a:off x="1200150" y="5543550"/>
            <a:ext cx="10561320" cy="2580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2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Normalisation of violence through repetition</a:t>
            </a:r>
            <a:endParaRPr lang="en-US" sz="1575" dirty="0"/>
          </a:p>
        </p:txBody>
      </p:sp>
      <p:sp>
        <p:nvSpPr>
          <p:cNvPr id="15" name="Text 11"/>
          <p:cNvSpPr/>
          <p:nvPr/>
        </p:nvSpPr>
        <p:spPr>
          <a:xfrm>
            <a:off x="1200150" y="5895975"/>
            <a:ext cx="5280660" cy="2580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2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Built-in reward system</a:t>
            </a:r>
            <a:endParaRPr lang="en-US" sz="1575" dirty="0"/>
          </a:p>
        </p:txBody>
      </p:sp>
      <p:sp>
        <p:nvSpPr>
          <p:cNvPr id="16" name="Text 12"/>
          <p:cNvSpPr/>
          <p:nvPr/>
        </p:nvSpPr>
        <p:spPr>
          <a:xfrm>
            <a:off x="7058025" y="5438775"/>
            <a:ext cx="4945261" cy="56405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21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Does active participation in virtual violence</a:t>
            </a:r>
            <a:pPr indent="0" marL="0">
              <a:lnSpc>
                <a:spcPts val="2221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221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differ qualitatively from merely watching it?</a:t>
            </a:r>
            <a:endParaRPr lang="en-US" sz="15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082" y="2043559"/>
            <a:ext cx="4876800" cy="354553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90550" y="466725"/>
            <a:ext cx="15944850" cy="5444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4286"/>
              </a:lnSpc>
              <a:buNone/>
            </a:pPr>
            <a:r>
              <a:rPr lang="en-US" sz="3375" b="1" dirty="0">
                <a:solidFill>
                  <a:srgbClr val="0025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Online Disinhibition Effect</a:t>
            </a:r>
            <a:endParaRPr lang="en-US" sz="3375" dirty="0"/>
          </a:p>
        </p:txBody>
      </p:sp>
      <p:sp>
        <p:nvSpPr>
          <p:cNvPr id="5" name="Text 1"/>
          <p:cNvSpPr/>
          <p:nvPr/>
        </p:nvSpPr>
        <p:spPr>
          <a:xfrm>
            <a:off x="657225" y="1771650"/>
            <a:ext cx="6000750" cy="3167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94"/>
              </a:lnSpc>
              <a:buNone/>
            </a:pPr>
            <a:r>
              <a:rPr lang="en-US" sz="1875" b="1" dirty="0">
                <a:solidFill>
                  <a:srgbClr val="7B4F2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Contributing Factors:</a:t>
            </a:r>
            <a:endParaRPr lang="en-US" sz="1875" dirty="0"/>
          </a:p>
        </p:txBody>
      </p:sp>
      <p:sp>
        <p:nvSpPr>
          <p:cNvPr id="6" name="Text 2"/>
          <p:cNvSpPr/>
          <p:nvPr/>
        </p:nvSpPr>
        <p:spPr>
          <a:xfrm>
            <a:off x="657225" y="5334000"/>
            <a:ext cx="6835140" cy="32935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94"/>
              </a:lnSpc>
              <a:buNone/>
            </a:pPr>
            <a:r>
              <a:rPr lang="en-US" sz="1950" b="1" dirty="0">
                <a:solidFill>
                  <a:srgbClr val="7B4F2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Behavioural Outcomes: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657225" y="2152650"/>
            <a:ext cx="672084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 Anonymity and Invisibility</a:t>
            </a:r>
            <a:endParaRPr lang="en-US" sz="1575" dirty="0"/>
          </a:p>
        </p:txBody>
      </p:sp>
      <p:sp>
        <p:nvSpPr>
          <p:cNvPr id="8" name="Text 4"/>
          <p:cNvSpPr/>
          <p:nvPr/>
        </p:nvSpPr>
        <p:spPr>
          <a:xfrm>
            <a:off x="657225" y="3181350"/>
            <a:ext cx="402336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 Asynchronicity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657225" y="4238625"/>
            <a:ext cx="624078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 Reduced Social Authority</a:t>
            </a:r>
            <a:endParaRPr lang="en-US" sz="1575" dirty="0"/>
          </a:p>
        </p:txBody>
      </p:sp>
      <p:sp>
        <p:nvSpPr>
          <p:cNvPr id="10" name="Text 6"/>
          <p:cNvSpPr/>
          <p:nvPr/>
        </p:nvSpPr>
        <p:spPr>
          <a:xfrm>
            <a:off x="714375" y="1104900"/>
            <a:ext cx="1889379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610"/>
              </a:lnSpc>
              <a:buNone/>
            </a:pPr>
            <a:r>
              <a:rPr lang="en-US" sz="21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Psychological Factors Behind Digital Aggressive Behaviour</a:t>
            </a:r>
            <a:endParaRPr lang="en-US" sz="2175" dirty="0"/>
          </a:p>
        </p:txBody>
      </p:sp>
      <p:sp>
        <p:nvSpPr>
          <p:cNvPr id="11" name="Text 7"/>
          <p:cNvSpPr/>
          <p:nvPr/>
        </p:nvSpPr>
        <p:spPr>
          <a:xfrm>
            <a:off x="1019175" y="2457450"/>
            <a:ext cx="5500688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Concealment of true identity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Absence of facial expressions and body language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Sense of unaccountability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1019175" y="3486150"/>
            <a:ext cx="48196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Indirect communication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Avoiding immediate reactions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Ability to ‘escape’ after negative behaviour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019175" y="4514850"/>
            <a:ext cx="4746278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Absence of traditional status markers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Apparent equality among participants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Weakened social monitoring mechanisms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1019175" y="5705475"/>
            <a:ext cx="4976813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Cyberbullying and persistent harassment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Trolling and provoking emotional responses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2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Disproportionate escalation of conflicts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573" y="2455069"/>
            <a:ext cx="3547765" cy="28528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4655880" y="466725"/>
            <a:ext cx="22562820" cy="5161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064"/>
              </a:lnSpc>
              <a:buNone/>
            </a:pPr>
            <a:r>
              <a:rPr lang="en-US" sz="3150" b="1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Classic Studies: The Stanford Prison Experiment</a:t>
            </a:r>
            <a:endParaRPr lang="en-US" sz="3150" dirty="0"/>
          </a:p>
        </p:txBody>
      </p:sp>
      <p:sp>
        <p:nvSpPr>
          <p:cNvPr id="5" name="Text 1"/>
          <p:cNvSpPr/>
          <p:nvPr/>
        </p:nvSpPr>
        <p:spPr>
          <a:xfrm>
            <a:off x="-1570673" y="1152525"/>
            <a:ext cx="16047720" cy="3195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16"/>
              </a:lnSpc>
              <a:buNone/>
            </a:pPr>
            <a:r>
              <a:rPr lang="en-US" sz="1950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Power of Situation in Transforming Human Behaviour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3400425" y="5953125"/>
            <a:ext cx="5888236" cy="45958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Ordinary people can be transformed into perpetrators</a:t>
            </a:r>
            <a:pPr algn="ctr"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cruelty when placed in situations that encourage it.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590550" y="1952625"/>
            <a:ext cx="8366760" cy="246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44"/>
              </a:lnSpc>
              <a:buNone/>
            </a:pPr>
            <a:r>
              <a:rPr lang="en-US" sz="1350" b="1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Zimbardo (1973) – Experimental Design: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590550" y="2314575"/>
            <a:ext cx="3970883" cy="6996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36"/>
              </a:lnSpc>
              <a:buNone/>
            </a:pPr>
            <a:r>
              <a:rPr lang="en-US" sz="1275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- 24 emotionally stable university students</a:t>
            </a:r>
            <a:pPr indent="0" marL="0">
              <a:lnSpc>
                <a:spcPts val="1836"/>
              </a:lnSpc>
              <a:buNone/>
            </a:pPr>
            <a:r>
              <a:rPr lang="en-US" sz="1275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36"/>
              </a:lnSpc>
              <a:buNone/>
            </a:pPr>
            <a:r>
              <a:rPr lang="en-US" sz="1275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Random assignment: 'guard' or 'prisoner'</a:t>
            </a:r>
            <a:pPr indent="0" marL="0">
              <a:lnSpc>
                <a:spcPts val="1836"/>
              </a:lnSpc>
              <a:buNone/>
            </a:pPr>
            <a:r>
              <a:rPr lang="en-US" sz="1275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36"/>
              </a:lnSpc>
              <a:buNone/>
            </a:pPr>
            <a:r>
              <a:rPr lang="en-US" sz="1275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Mock prison at Stanford University</a:t>
            </a:r>
            <a:endParaRPr lang="en-US" sz="1275" dirty="0"/>
          </a:p>
        </p:txBody>
      </p:sp>
      <p:sp>
        <p:nvSpPr>
          <p:cNvPr id="9" name="Text 5"/>
          <p:cNvSpPr/>
          <p:nvPr/>
        </p:nvSpPr>
        <p:spPr>
          <a:xfrm>
            <a:off x="590550" y="3924300"/>
            <a:ext cx="3703320" cy="246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44"/>
              </a:lnSpc>
              <a:buNone/>
            </a:pPr>
            <a:r>
              <a:rPr lang="en-US" sz="1350" b="1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Shocking Findings: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590550" y="4286250"/>
            <a:ext cx="3960465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44"/>
              </a:lnSpc>
              <a:buNone/>
            </a:pPr>
            <a:r>
              <a:rPr lang="en-US" sz="1350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The study was stopped after only 6 days</a:t>
            </a:r>
            <a:pPr indent="0" marL="0">
              <a:lnSpc>
                <a:spcPts val="1944"/>
              </a:lnSpc>
              <a:buNone/>
            </a:pPr>
            <a:r>
              <a:rPr lang="en-US" sz="1350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44"/>
              </a:lnSpc>
              <a:buNone/>
            </a:pPr>
            <a:r>
              <a:rPr lang="en-US" sz="1350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Guards adopted sadistic behaviours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590550" y="4972050"/>
            <a:ext cx="3970883" cy="46642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36"/>
              </a:lnSpc>
              <a:buNone/>
            </a:pPr>
            <a:r>
              <a:rPr lang="en-US" sz="1275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Prisoners became passive and distressed</a:t>
            </a:r>
            <a:pPr indent="0" marL="0">
              <a:lnSpc>
                <a:spcPts val="1836"/>
              </a:lnSpc>
              <a:buNone/>
            </a:pPr>
            <a:r>
              <a:rPr lang="en-US" sz="1275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36"/>
              </a:lnSpc>
              <a:buNone/>
            </a:pPr>
            <a:r>
              <a:rPr lang="en-US" sz="1275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Loss of personal identity</a:t>
            </a:r>
            <a:endParaRPr lang="en-US" sz="1275" dirty="0"/>
          </a:p>
        </p:txBody>
      </p:sp>
      <p:sp>
        <p:nvSpPr>
          <p:cNvPr id="12" name="Text 8"/>
          <p:cNvSpPr/>
          <p:nvPr/>
        </p:nvSpPr>
        <p:spPr>
          <a:xfrm>
            <a:off x="9001125" y="1952625"/>
            <a:ext cx="5349240" cy="246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44"/>
              </a:lnSpc>
              <a:buNone/>
            </a:pPr>
            <a:r>
              <a:rPr lang="en-US" sz="1350" b="1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Key Psychological Factors: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10106025" y="2314575"/>
            <a:ext cx="2914650" cy="23321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36"/>
              </a:lnSpc>
              <a:buNone/>
            </a:pPr>
            <a:r>
              <a:rPr lang="en-US" sz="1275" b="1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Deindividuation</a:t>
            </a:r>
            <a:endParaRPr lang="en-US" sz="1275" dirty="0"/>
          </a:p>
        </p:txBody>
      </p:sp>
      <p:sp>
        <p:nvSpPr>
          <p:cNvPr id="14" name="Text 10"/>
          <p:cNvSpPr/>
          <p:nvPr/>
        </p:nvSpPr>
        <p:spPr>
          <a:xfrm>
            <a:off x="9144000" y="2667000"/>
            <a:ext cx="2755553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60"/>
              </a:lnSpc>
              <a:buNone/>
            </a:pPr>
            <a:r>
              <a:rPr lang="en-US" sz="1500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Uniform and sunglasses</a:t>
            </a:r>
            <a:pPr indent="0" marL="0">
              <a:lnSpc>
                <a:spcPts val="2160"/>
              </a:lnSpc>
              <a:buNone/>
            </a:pPr>
            <a:r>
              <a:rPr lang="en-US" sz="1500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60"/>
              </a:lnSpc>
              <a:buNone/>
            </a:pPr>
            <a:r>
              <a:rPr lang="en-US" sz="1500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Loss of personal identity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8763000" y="3343275"/>
            <a:ext cx="6789420" cy="246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44"/>
              </a:lnSpc>
              <a:buNone/>
            </a:pPr>
            <a:r>
              <a:rPr lang="en-US" sz="1350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Reduced sense of responsibility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9496425" y="4095750"/>
            <a:ext cx="4526280" cy="246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44"/>
              </a:lnSpc>
              <a:buNone/>
            </a:pPr>
            <a:r>
              <a:rPr lang="en-US" sz="1350" b="1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 of Social Roles: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7905750" y="4438650"/>
            <a:ext cx="4117628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44"/>
              </a:lnSpc>
              <a:buNone/>
            </a:pPr>
            <a:r>
              <a:rPr lang="en-US" sz="1350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Rapid conformity to role expectations</a:t>
            </a:r>
            <a:pPr indent="0" marL="0">
              <a:lnSpc>
                <a:spcPts val="1944"/>
              </a:lnSpc>
              <a:buNone/>
            </a:pPr>
            <a:r>
              <a:rPr lang="en-US" sz="1350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44"/>
              </a:lnSpc>
              <a:buNone/>
            </a:pPr>
            <a:r>
              <a:rPr lang="en-US" sz="1350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Legitimisation of authoritarian behaviour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7905750" y="5124450"/>
            <a:ext cx="8686800" cy="26059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52"/>
              </a:lnSpc>
              <a:buNone/>
            </a:pPr>
            <a:r>
              <a:rPr lang="en-US" sz="1425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Environmental influence on personality</a:t>
            </a:r>
            <a:endParaRPr lang="en-US" sz="1425" dirty="0"/>
          </a:p>
        </p:txBody>
      </p:sp>
      <p:sp>
        <p:nvSpPr>
          <p:cNvPr id="19" name="Text 15"/>
          <p:cNvSpPr/>
          <p:nvPr/>
        </p:nvSpPr>
        <p:spPr>
          <a:xfrm>
            <a:off x="590550" y="3343275"/>
            <a:ext cx="5966460" cy="246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44"/>
              </a:lnSpc>
              <a:buNone/>
            </a:pPr>
            <a:r>
              <a:rPr lang="en-US" sz="1350" dirty="0">
                <a:solidFill>
                  <a:srgbClr val="162E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Planned duration: two weeks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361" y="1200150"/>
            <a:ext cx="4291459" cy="284604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5172105" y="266700"/>
            <a:ext cx="23637240" cy="5322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191"/>
              </a:lnSpc>
              <a:buNone/>
            </a:pPr>
            <a:r>
              <a:rPr lang="en-US" sz="3300" b="1" dirty="0">
                <a:solidFill>
                  <a:srgbClr val="0F2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Classic Studies: Milgram’s Obedience Experiment</a:t>
            </a:r>
            <a:endParaRPr lang="en-US" sz="3300" dirty="0"/>
          </a:p>
        </p:txBody>
      </p:sp>
      <p:sp>
        <p:nvSpPr>
          <p:cNvPr id="5" name="Text 1"/>
          <p:cNvSpPr/>
          <p:nvPr/>
        </p:nvSpPr>
        <p:spPr>
          <a:xfrm>
            <a:off x="1698248" y="1343025"/>
            <a:ext cx="6377940" cy="3808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5E5E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 Setup</a:t>
            </a:r>
            <a:endParaRPr lang="en-US" sz="2325" dirty="0"/>
          </a:p>
        </p:txBody>
      </p:sp>
      <p:sp>
        <p:nvSpPr>
          <p:cNvPr id="6" name="Text 2"/>
          <p:cNvSpPr/>
          <p:nvPr/>
        </p:nvSpPr>
        <p:spPr>
          <a:xfrm>
            <a:off x="1302990" y="4210050"/>
            <a:ext cx="7086600" cy="3808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5E5E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Astonishing Findings</a:t>
            </a:r>
            <a:endParaRPr lang="en-US" sz="2325" dirty="0"/>
          </a:p>
        </p:txBody>
      </p:sp>
      <p:sp>
        <p:nvSpPr>
          <p:cNvPr id="7" name="Text 3"/>
          <p:cNvSpPr/>
          <p:nvPr/>
        </p:nvSpPr>
        <p:spPr>
          <a:xfrm>
            <a:off x="8053387" y="4210050"/>
            <a:ext cx="5314950" cy="3808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99"/>
              </a:lnSpc>
              <a:buNone/>
            </a:pPr>
            <a:r>
              <a:rPr lang="en-US" sz="2325" b="1" dirty="0">
                <a:solidFill>
                  <a:srgbClr val="5E5E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Lessons Learned</a:t>
            </a:r>
            <a:endParaRPr lang="en-US" sz="2325" dirty="0"/>
          </a:p>
        </p:txBody>
      </p:sp>
      <p:sp>
        <p:nvSpPr>
          <p:cNvPr id="8" name="Text 4"/>
          <p:cNvSpPr/>
          <p:nvPr/>
        </p:nvSpPr>
        <p:spPr>
          <a:xfrm>
            <a:off x="590550" y="1828800"/>
            <a:ext cx="5961608" cy="19064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Participants believed they were taking part in a study •</a:t>
            </a:r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 memory and learning</a:t>
            </a:r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Played the role of “teacher” administering (fake) •</a:t>
            </a:r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electric shocks for wrong answers</a:t>
            </a:r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Shocks ranged from 15 to 450 volts •</a:t>
            </a:r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“Authority figure” was a researcher in a lab coat (to •</a:t>
            </a:r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4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confer legitimacy)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1076325" y="4705350"/>
            <a:ext cx="5490121" cy="3917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43"/>
              </a:lnSpc>
              <a:buNone/>
            </a:pPr>
            <a:r>
              <a:rPr lang="en-US" sz="1275" b="1" dirty="0">
                <a:solidFill>
                  <a:srgbClr val="A052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65% of participants administered the “full shock” •</a:t>
            </a:r>
            <a:pPr indent="0" marL="0">
              <a:lnSpc>
                <a:spcPts val="1543"/>
              </a:lnSpc>
              <a:buNone/>
            </a:pPr>
            <a:r>
              <a:rPr lang="en-US" sz="1275" b="1" dirty="0">
                <a:solidFill>
                  <a:srgbClr val="A052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43"/>
              </a:lnSpc>
              <a:buNone/>
            </a:pPr>
            <a:r>
              <a:rPr lang="en-US" sz="1275" b="1" dirty="0">
                <a:solidFill>
                  <a:srgbClr val="A052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(450 volts)</a:t>
            </a:r>
            <a:endParaRPr lang="en-US" sz="1275" dirty="0"/>
          </a:p>
        </p:txBody>
      </p:sp>
      <p:sp>
        <p:nvSpPr>
          <p:cNvPr id="10" name="Text 6"/>
          <p:cNvSpPr/>
          <p:nvPr/>
        </p:nvSpPr>
        <p:spPr>
          <a:xfrm>
            <a:off x="1019175" y="5324475"/>
            <a:ext cx="5553075" cy="41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34"/>
              </a:lnSpc>
              <a:buNone/>
            </a:pPr>
            <a:r>
              <a:rPr lang="en-US" sz="1350" b="1" dirty="0">
                <a:solidFill>
                  <a:srgbClr val="A052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Prior expectation: fewer than 1% would reach this •</a:t>
            </a:r>
            <a:pPr indent="0" marL="0">
              <a:lnSpc>
                <a:spcPts val="1634"/>
              </a:lnSpc>
              <a:buNone/>
            </a:pPr>
            <a:r>
              <a:rPr lang="en-US" sz="1350" b="1" dirty="0">
                <a:solidFill>
                  <a:srgbClr val="A052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34"/>
              </a:lnSpc>
              <a:buNone/>
            </a:pPr>
            <a:r>
              <a:rPr lang="en-US" sz="1350" b="1" dirty="0">
                <a:solidFill>
                  <a:srgbClr val="A052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1200150" y="5886450"/>
            <a:ext cx="5353943" cy="4610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1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Participants showed signs of severe distress but •</a:t>
            </a:r>
            <a:pPr indent="0" marL="0">
              <a:lnSpc>
                <a:spcPts val="181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15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continued to comply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7058025" y="4705350"/>
            <a:ext cx="5008215" cy="155287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power of obedience to legitimate authority •</a:t>
            </a:r>
            <a:pPr indent="0" marL="0">
              <a:lnSpc>
                <a:spcPts val="20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Ordinary people are capable of cruel acts •</a:t>
            </a:r>
            <a:pPr indent="0" marL="0">
              <a:lnSpc>
                <a:spcPts val="20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importance of social context in shaping •</a:t>
            </a:r>
            <a:pPr indent="0" marL="0">
              <a:lnSpc>
                <a:spcPts val="20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behaviour</a:t>
            </a:r>
            <a:pPr indent="0" marL="0">
              <a:lnSpc>
                <a:spcPts val="20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experiment raised ethical questions about •</a:t>
            </a:r>
            <a:pPr indent="0" marL="0">
              <a:lnSpc>
                <a:spcPts val="20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38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psychological research</a:t>
            </a:r>
            <a:endParaRPr lang="en-US" sz="14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286" y="3861048"/>
            <a:ext cx="4669482" cy="277743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2567940" y="533400"/>
            <a:ext cx="18185130" cy="4874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838"/>
              </a:lnSpc>
              <a:buNone/>
            </a:pPr>
            <a:r>
              <a:rPr lang="en-US" sz="3225" b="1" dirty="0">
                <a:solidFill>
                  <a:srgbClr val="0F4C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Evaluation &amp; Research Ethics</a:t>
            </a:r>
            <a:endParaRPr lang="en-US" sz="3225" dirty="0"/>
          </a:p>
        </p:txBody>
      </p:sp>
      <p:sp>
        <p:nvSpPr>
          <p:cNvPr id="5" name="Text 1"/>
          <p:cNvSpPr/>
          <p:nvPr/>
        </p:nvSpPr>
        <p:spPr>
          <a:xfrm>
            <a:off x="895350" y="1495425"/>
            <a:ext cx="10698480" cy="30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12"/>
              </a:lnSpc>
              <a:buNone/>
            </a:pPr>
            <a:r>
              <a:rPr lang="en-US" sz="1800" b="1" dirty="0">
                <a:solidFill>
                  <a:srgbClr val="1F4E7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Problems of Validity and Generalisation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8763000" y="1495425"/>
            <a:ext cx="6035040" cy="30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12"/>
              </a:lnSpc>
              <a:buNone/>
            </a:pPr>
            <a:r>
              <a:rPr lang="en-US" sz="1800" b="1" dirty="0">
                <a:solidFill>
                  <a:srgbClr val="1F4E7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Key Ethical Challenges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8763000" y="5610225"/>
            <a:ext cx="3342233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Do our laboratory studies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explain real human behaviour?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657225" y="1971675"/>
            <a:ext cx="13681710" cy="268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1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Ecological Validity: Do laboratories reflect real life?</a:t>
            </a:r>
            <a:endParaRPr lang="en-US" sz="1575" dirty="0"/>
          </a:p>
        </p:txBody>
      </p:sp>
      <p:sp>
        <p:nvSpPr>
          <p:cNvPr id="9" name="Text 5"/>
          <p:cNvSpPr/>
          <p:nvPr/>
        </p:nvSpPr>
        <p:spPr>
          <a:xfrm>
            <a:off x="657225" y="2352675"/>
            <a:ext cx="5951190" cy="5360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1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Demand Characteristics: The effect of participants'</a:t>
            </a:r>
            <a:pPr indent="0" marL="0">
              <a:lnSpc>
                <a:spcPts val="211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1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expectations on behaviour</a:t>
            </a:r>
            <a:endParaRPr lang="en-US" sz="1575" dirty="0"/>
          </a:p>
        </p:txBody>
      </p:sp>
      <p:sp>
        <p:nvSpPr>
          <p:cNvPr id="10" name="Text 6"/>
          <p:cNvSpPr/>
          <p:nvPr/>
        </p:nvSpPr>
        <p:spPr>
          <a:xfrm>
            <a:off x="657225" y="3038475"/>
            <a:ext cx="5532090" cy="5360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1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Operationalisation: Measuring ‘aggression’ in a</a:t>
            </a:r>
            <a:pPr indent="0" marL="0">
              <a:lnSpc>
                <a:spcPts val="211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1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laboratory setting</a:t>
            </a:r>
            <a:endParaRPr lang="en-US" sz="1575" dirty="0"/>
          </a:p>
        </p:txBody>
      </p:sp>
      <p:sp>
        <p:nvSpPr>
          <p:cNvPr id="11" name="Text 7"/>
          <p:cNvSpPr/>
          <p:nvPr/>
        </p:nvSpPr>
        <p:spPr>
          <a:xfrm>
            <a:off x="657225" y="3724275"/>
            <a:ext cx="3687961" cy="8425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11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Generalisation Problem: From</a:t>
            </a:r>
            <a:pPr indent="0" marL="0">
              <a:lnSpc>
                <a:spcPts val="2211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211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Bobo doll to real-world</a:t>
            </a:r>
            <a:pPr indent="0" marL="0">
              <a:lnSpc>
                <a:spcPts val="2211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211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violence</a:t>
            </a:r>
            <a:endParaRPr lang="en-US" sz="1650" dirty="0"/>
          </a:p>
        </p:txBody>
      </p:sp>
      <p:sp>
        <p:nvSpPr>
          <p:cNvPr id="12" name="Text 8"/>
          <p:cNvSpPr/>
          <p:nvPr/>
        </p:nvSpPr>
        <p:spPr>
          <a:xfrm>
            <a:off x="6686550" y="1971675"/>
            <a:ext cx="5175796" cy="48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Ethical Constraints: Inability to create situations of</a:t>
            </a:r>
            <a:pPr indent="0" marL="0">
              <a:lnSpc>
                <a:spcPts val="19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real harm</a:t>
            </a:r>
            <a:endParaRPr lang="en-US" sz="1425" dirty="0"/>
          </a:p>
        </p:txBody>
      </p:sp>
      <p:sp>
        <p:nvSpPr>
          <p:cNvPr id="13" name="Text 9"/>
          <p:cNvSpPr/>
          <p:nvPr/>
        </p:nvSpPr>
        <p:spPr>
          <a:xfrm>
            <a:off x="6686550" y="2571750"/>
            <a:ext cx="5175796" cy="5360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1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Informed Consent: Did participants understand</a:t>
            </a:r>
            <a:pPr indent="0" marL="0">
              <a:lnSpc>
                <a:spcPts val="211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11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nature of the experiment?</a:t>
            </a:r>
            <a:endParaRPr lang="en-US" sz="1575" dirty="0"/>
          </a:p>
        </p:txBody>
      </p:sp>
      <p:sp>
        <p:nvSpPr>
          <p:cNvPr id="14" name="Text 10"/>
          <p:cNvSpPr/>
          <p:nvPr/>
        </p:nvSpPr>
        <p:spPr>
          <a:xfrm>
            <a:off x="6686550" y="3181350"/>
            <a:ext cx="5217765" cy="51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1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Right to Withdraw: Protecting participants from</a:t>
            </a:r>
            <a:pPr indent="0" marL="0">
              <a:lnSpc>
                <a:spcPts val="201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1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psychological pressure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6686550" y="3724275"/>
            <a:ext cx="5217765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13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Psychological Harm: Balancing</a:t>
            </a:r>
            <a:pPr indent="0" marL="0">
              <a:lnSpc>
                <a:spcPts val="2513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513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 knowledge against</a:t>
            </a:r>
            <a:pPr indent="0" marL="0">
              <a:lnSpc>
                <a:spcPts val="2513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513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participant wellbeing</a:t>
            </a:r>
            <a:endParaRPr lang="en-US" sz="18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275" y="1933873"/>
            <a:ext cx="3230761" cy="330547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6261289" y="400050"/>
            <a:ext cx="25763220" cy="63936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035"/>
              </a:lnSpc>
              <a:buNone/>
            </a:pPr>
            <a:r>
              <a:rPr lang="en-US" sz="36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Introduction to Prosocial Behaviour &amp; Altruism</a:t>
            </a:r>
            <a:endParaRPr lang="en-US" sz="3675" dirty="0"/>
          </a:p>
        </p:txBody>
      </p:sp>
      <p:sp>
        <p:nvSpPr>
          <p:cNvPr id="5" name="Text 1"/>
          <p:cNvSpPr/>
          <p:nvPr/>
        </p:nvSpPr>
        <p:spPr>
          <a:xfrm>
            <a:off x="771525" y="1905000"/>
            <a:ext cx="608076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071B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Prosocial Behaviour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7667625" y="1905000"/>
            <a:ext cx="416052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071B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True Altruism</a:t>
            </a:r>
            <a:endParaRPr lang="en-US" sz="2100" dirty="0"/>
          </a:p>
        </p:txBody>
      </p:sp>
      <p:sp>
        <p:nvSpPr>
          <p:cNvPr id="7" name="Text 3"/>
          <p:cNvSpPr/>
          <p:nvPr/>
        </p:nvSpPr>
        <p:spPr>
          <a:xfrm>
            <a:off x="838200" y="2371725"/>
            <a:ext cx="3855690" cy="99298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Any act intended to benefit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another person, regardless of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motivation</a:t>
            </a:r>
            <a:endParaRPr lang="en-US" sz="1875" dirty="0"/>
          </a:p>
        </p:txBody>
      </p:sp>
      <p:sp>
        <p:nvSpPr>
          <p:cNvPr id="8" name="Text 4"/>
          <p:cNvSpPr/>
          <p:nvPr/>
        </p:nvSpPr>
        <p:spPr>
          <a:xfrm>
            <a:off x="838200" y="3429000"/>
            <a:ext cx="3855690" cy="13239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Helping for various reasons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Gaining social rewards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Avoiding feelings of guilt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Moral duty</a:t>
            </a:r>
            <a:endParaRPr lang="en-US" sz="1875" dirty="0"/>
          </a:p>
        </p:txBody>
      </p:sp>
      <p:sp>
        <p:nvSpPr>
          <p:cNvPr id="9" name="Text 5"/>
          <p:cNvSpPr/>
          <p:nvPr/>
        </p:nvSpPr>
        <p:spPr>
          <a:xfrm>
            <a:off x="7667625" y="2371725"/>
            <a:ext cx="4086225" cy="9532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Pure helping based on empathy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without expectation of any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502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reward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7667625" y="3429000"/>
            <a:ext cx="4316611" cy="165496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Motivation: Pure empathy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Goal: Alleviating others'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suffering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Without expectation of reward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606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Bearing personal cost</a:t>
            </a:r>
            <a:endParaRPr lang="en-US" sz="1875" dirty="0"/>
          </a:p>
        </p:txBody>
      </p:sp>
      <p:sp>
        <p:nvSpPr>
          <p:cNvPr id="11" name="Text 7"/>
          <p:cNvSpPr/>
          <p:nvPr/>
        </p:nvSpPr>
        <p:spPr>
          <a:xfrm>
            <a:off x="-6548437" y="5953125"/>
            <a:ext cx="26403300" cy="3400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678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Does true altruism exist, or does all helping ultimately serve self-interest?</a:t>
            </a:r>
            <a:endParaRPr lang="en-US" sz="2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780" y="4910286"/>
            <a:ext cx="2267694" cy="17487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875" y="4910286"/>
            <a:ext cx="2706588" cy="174873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4535835" y="228600"/>
            <a:ext cx="21945600" cy="45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570"/>
              </a:lnSpc>
              <a:buNone/>
            </a:pPr>
            <a:r>
              <a:rPr lang="en-US" sz="3000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Theories of Helping: Evolution &amp; Social Exchange</a:t>
            </a:r>
            <a:endParaRPr lang="en-US" sz="3000" dirty="0"/>
          </a:p>
        </p:txBody>
      </p:sp>
      <p:sp>
        <p:nvSpPr>
          <p:cNvPr id="6" name="Text 1"/>
          <p:cNvSpPr/>
          <p:nvPr/>
        </p:nvSpPr>
        <p:spPr>
          <a:xfrm>
            <a:off x="-1332607" y="1038225"/>
            <a:ext cx="9601200" cy="2720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Evolutionary Perspective on Helping</a:t>
            </a:r>
            <a:endParaRPr lang="en-US" sz="1800" dirty="0"/>
          </a:p>
        </p:txBody>
      </p:sp>
      <p:sp>
        <p:nvSpPr>
          <p:cNvPr id="7" name="Text 2"/>
          <p:cNvSpPr/>
          <p:nvPr/>
        </p:nvSpPr>
        <p:spPr>
          <a:xfrm>
            <a:off x="6007418" y="1038225"/>
            <a:ext cx="6035040" cy="2720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42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Social Exchange Theory</a:t>
            </a:r>
            <a:endParaRPr lang="en-US" sz="1800" dirty="0"/>
          </a:p>
        </p:txBody>
      </p:sp>
      <p:sp>
        <p:nvSpPr>
          <p:cNvPr id="8" name="Text 3"/>
          <p:cNvSpPr/>
          <p:nvPr/>
        </p:nvSpPr>
        <p:spPr>
          <a:xfrm>
            <a:off x="771525" y="1647825"/>
            <a:ext cx="3600450" cy="23797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Kin Selection</a:t>
            </a:r>
            <a:endParaRPr lang="en-US" sz="1575" dirty="0"/>
          </a:p>
        </p:txBody>
      </p:sp>
      <p:sp>
        <p:nvSpPr>
          <p:cNvPr id="9" name="Text 4"/>
          <p:cNvSpPr/>
          <p:nvPr/>
        </p:nvSpPr>
        <p:spPr>
          <a:xfrm>
            <a:off x="771525" y="3200400"/>
            <a:ext cx="4320540" cy="23797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Reciprocity Norm</a:t>
            </a:r>
            <a:endParaRPr lang="en-US" sz="1575" dirty="0"/>
          </a:p>
        </p:txBody>
      </p:sp>
      <p:sp>
        <p:nvSpPr>
          <p:cNvPr id="10" name="Text 5"/>
          <p:cNvSpPr/>
          <p:nvPr/>
        </p:nvSpPr>
        <p:spPr>
          <a:xfrm>
            <a:off x="6448425" y="1647825"/>
            <a:ext cx="5385346" cy="49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63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Minimax Principle: Maximising rewards and</a:t>
            </a:r>
            <a:pPr indent="0" marL="0">
              <a:lnSpc>
                <a:spcPts val="1963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63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minimising costs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6448425" y="2276475"/>
            <a:ext cx="5123408" cy="49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63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External Rewards: Social acceptance and</a:t>
            </a:r>
            <a:pPr indent="0" marL="0">
              <a:lnSpc>
                <a:spcPts val="1963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63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praise</a:t>
            </a:r>
            <a:endParaRPr lang="en-US" sz="1650" dirty="0"/>
          </a:p>
        </p:txBody>
      </p:sp>
      <p:sp>
        <p:nvSpPr>
          <p:cNvPr id="12" name="Text 7"/>
          <p:cNvSpPr/>
          <p:nvPr/>
        </p:nvSpPr>
        <p:spPr>
          <a:xfrm>
            <a:off x="6448425" y="2914650"/>
            <a:ext cx="4756696" cy="49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63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Internal Rewards: Self-esteem and the</a:t>
            </a:r>
            <a:pPr indent="0" marL="0">
              <a:lnSpc>
                <a:spcPts val="1963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63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“warm glow of helping”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6448425" y="3533775"/>
            <a:ext cx="5257800" cy="2607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53"/>
              </a:lnSpc>
              <a:buNone/>
            </a:pPr>
            <a:r>
              <a:rPr lang="en-US" sz="17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Decision Equation:</a:t>
            </a:r>
            <a:endParaRPr lang="en-US" sz="1725" dirty="0"/>
          </a:p>
        </p:txBody>
      </p:sp>
      <p:sp>
        <p:nvSpPr>
          <p:cNvPr id="14" name="Text 9"/>
          <p:cNvSpPr/>
          <p:nvPr/>
        </p:nvSpPr>
        <p:spPr>
          <a:xfrm>
            <a:off x="1447800" y="1990725"/>
            <a:ext cx="4641503" cy="9519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74"/>
              </a:lnSpc>
              <a:buNone/>
            </a:pPr>
            <a:r>
              <a:rPr lang="en-US" sz="15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○ Helping genetic relatives to ensure</a:t>
            </a:r>
            <a:pPr indent="0" marL="0">
              <a:lnSpc>
                <a:spcPts val="1874"/>
              </a:lnSpc>
              <a:buNone/>
            </a:pPr>
            <a:r>
              <a:rPr lang="en-US" sz="15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74"/>
              </a:lnSpc>
              <a:buNone/>
            </a:pPr>
            <a:r>
              <a:rPr lang="en-US" sz="15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transmission of shared genes</a:t>
            </a:r>
            <a:pPr indent="0" marL="0">
              <a:lnSpc>
                <a:spcPts val="1874"/>
              </a:lnSpc>
              <a:buNone/>
            </a:pPr>
            <a:r>
              <a:rPr lang="en-US" sz="15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74"/>
              </a:lnSpc>
              <a:buNone/>
            </a:pPr>
            <a:r>
              <a:rPr lang="en-US" sz="15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○ Based on the concept of the “selfish</a:t>
            </a:r>
            <a:pPr indent="0" marL="0">
              <a:lnSpc>
                <a:spcPts val="1874"/>
              </a:lnSpc>
              <a:buNone/>
            </a:pPr>
            <a:r>
              <a:rPr lang="en-US" sz="15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74"/>
              </a:lnSpc>
              <a:buNone/>
            </a:pPr>
            <a:r>
              <a:rPr lang="en-US" sz="157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gene”—self-interest at the genetic level</a:t>
            </a:r>
            <a:endParaRPr lang="en-US" sz="1575" dirty="0"/>
          </a:p>
        </p:txBody>
      </p:sp>
      <p:sp>
        <p:nvSpPr>
          <p:cNvPr id="15" name="Text 10"/>
          <p:cNvSpPr/>
          <p:nvPr/>
        </p:nvSpPr>
        <p:spPr>
          <a:xfrm>
            <a:off x="1447800" y="3552825"/>
            <a:ext cx="4861471" cy="9066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85"/>
              </a:lnSpc>
              <a:buNone/>
            </a:pPr>
            <a:r>
              <a:rPr lang="en-US" sz="15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○ The expectation that help will be returned</a:t>
            </a:r>
            <a:pPr indent="0" marL="0">
              <a:lnSpc>
                <a:spcPts val="1785"/>
              </a:lnSpc>
              <a:buNone/>
            </a:pPr>
            <a:r>
              <a:rPr lang="en-US" sz="15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5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the future</a:t>
            </a:r>
            <a:pPr indent="0" marL="0">
              <a:lnSpc>
                <a:spcPts val="1785"/>
              </a:lnSpc>
              <a:buNone/>
            </a:pPr>
            <a:r>
              <a:rPr lang="en-US" sz="15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5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○ A system of mutual cooperation to</a:t>
            </a:r>
            <a:pPr indent="0" marL="0">
              <a:lnSpc>
                <a:spcPts val="1785"/>
              </a:lnSpc>
              <a:buNone/>
            </a:pPr>
            <a:r>
              <a:rPr lang="en-US" sz="15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5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enhance survival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5082986" y="4210050"/>
            <a:ext cx="8046720" cy="2494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63"/>
              </a:lnSpc>
              <a:buNone/>
            </a:pPr>
            <a:r>
              <a:rPr lang="en-US" sz="165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Help when rewards outweigh costs</a:t>
            </a:r>
            <a:endParaRPr lang="en-US" sz="16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573" y="5081736"/>
            <a:ext cx="3133279" cy="170750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2728942" y="400050"/>
            <a:ext cx="18608040" cy="52804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158"/>
              </a:lnSpc>
              <a:buNone/>
            </a:pPr>
            <a:r>
              <a:rPr lang="en-US" sz="3300" b="1" dirty="0">
                <a:solidFill>
                  <a:srgbClr val="1631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Unit Review &amp; Assessment Requirements</a:t>
            </a:r>
            <a:endParaRPr lang="en-US" sz="3300" dirty="0"/>
          </a:p>
        </p:txBody>
      </p:sp>
      <p:sp>
        <p:nvSpPr>
          <p:cNvPr id="5" name="Text 1"/>
          <p:cNvSpPr/>
          <p:nvPr/>
        </p:nvSpPr>
        <p:spPr>
          <a:xfrm>
            <a:off x="1049119" y="1219200"/>
            <a:ext cx="6480810" cy="3625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55"/>
              </a:lnSpc>
              <a:buNone/>
            </a:pPr>
            <a:r>
              <a:rPr lang="en-US" sz="2025" b="1" dirty="0">
                <a:solidFill>
                  <a:srgbClr val="1C76B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Core Theories Covered</a:t>
            </a:r>
            <a:endParaRPr lang="en-US" sz="2025" dirty="0"/>
          </a:p>
        </p:txBody>
      </p:sp>
      <p:sp>
        <p:nvSpPr>
          <p:cNvPr id="6" name="Text 2"/>
          <p:cNvSpPr/>
          <p:nvPr/>
        </p:nvSpPr>
        <p:spPr>
          <a:xfrm>
            <a:off x="6552203" y="1219200"/>
            <a:ext cx="6835140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49"/>
              </a:lnSpc>
              <a:buNone/>
            </a:pPr>
            <a:r>
              <a:rPr lang="en-US" sz="1950" b="1" dirty="0">
                <a:solidFill>
                  <a:srgbClr val="1C76B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Assessment Requirements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8515350" y="5676900"/>
            <a:ext cx="3949898" cy="6482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01"/>
              </a:lnSpc>
              <a:buNone/>
            </a:pPr>
            <a:r>
              <a:rPr lang="en-US" sz="1350" b="1" dirty="0">
                <a:solidFill>
                  <a:srgbClr val="1F1F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Your success in this unit depends on</a:t>
            </a:r>
            <a:pPr algn="ctr" indent="0" marL="0">
              <a:lnSpc>
                <a:spcPts val="1701"/>
              </a:lnSpc>
              <a:buNone/>
            </a:pPr>
            <a:r>
              <a:rPr lang="en-US" sz="1350" b="1" dirty="0">
                <a:solidFill>
                  <a:srgbClr val="1F1F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701"/>
              </a:lnSpc>
              <a:buNone/>
            </a:pPr>
            <a:r>
              <a:rPr lang="en-US" sz="1350" b="1" dirty="0">
                <a:solidFill>
                  <a:srgbClr val="1F1F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deep understanding and practical</a:t>
            </a:r>
            <a:pPr algn="ctr" indent="0" marL="0">
              <a:lnSpc>
                <a:spcPts val="1701"/>
              </a:lnSpc>
              <a:buNone/>
            </a:pPr>
            <a:r>
              <a:rPr lang="en-US" sz="1350" b="1" dirty="0">
                <a:solidFill>
                  <a:srgbClr val="1F1F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701"/>
              </a:lnSpc>
              <a:buNone/>
            </a:pPr>
            <a:r>
              <a:rPr lang="en-US" sz="1350" b="1" dirty="0">
                <a:solidFill>
                  <a:srgbClr val="1F1F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application of the theories!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631418" y="1733550"/>
            <a:ext cx="5520690" cy="30896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2432"/>
              </a:lnSpc>
              <a:buNone/>
            </a:pPr>
            <a:r>
              <a:rPr lang="en-US" sz="1725" b="1" dirty="0">
                <a:solidFill>
                  <a:srgbClr val="9E66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Antisocial Behaviour:</a:t>
            </a:r>
            <a:endParaRPr lang="en-US" sz="1725" dirty="0"/>
          </a:p>
        </p:txBody>
      </p:sp>
      <p:sp>
        <p:nvSpPr>
          <p:cNvPr id="9" name="Text 5"/>
          <p:cNvSpPr/>
          <p:nvPr/>
        </p:nvSpPr>
        <p:spPr>
          <a:xfrm>
            <a:off x="967680" y="3867150"/>
            <a:ext cx="5257800" cy="30896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2432"/>
              </a:lnSpc>
              <a:buNone/>
            </a:pPr>
            <a:r>
              <a:rPr lang="en-US" sz="1725" b="1" dirty="0">
                <a:solidFill>
                  <a:srgbClr val="9E66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Prosocial Behaviour:</a:t>
            </a:r>
            <a:endParaRPr lang="en-US" sz="1725" dirty="0"/>
          </a:p>
        </p:txBody>
      </p:sp>
      <p:sp>
        <p:nvSpPr>
          <p:cNvPr id="10" name="Text 6"/>
          <p:cNvSpPr/>
          <p:nvPr/>
        </p:nvSpPr>
        <p:spPr>
          <a:xfrm>
            <a:off x="3065085" y="1733550"/>
            <a:ext cx="8903970" cy="2552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2009"/>
              </a:lnSpc>
              <a:buNone/>
            </a:pPr>
            <a:r>
              <a:rPr lang="en-US" sz="1425" b="1" dirty="0">
                <a:solidFill>
                  <a:srgbClr val="9E66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Formative Assessment (800–900 words):</a:t>
            </a:r>
            <a:endParaRPr lang="en-US" sz="1425" dirty="0"/>
          </a:p>
        </p:txBody>
      </p:sp>
      <p:sp>
        <p:nvSpPr>
          <p:cNvPr id="11" name="Text 7"/>
          <p:cNvSpPr/>
          <p:nvPr/>
        </p:nvSpPr>
        <p:spPr>
          <a:xfrm>
            <a:off x="1967865" y="3619500"/>
            <a:ext cx="10062210" cy="2552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2009"/>
              </a:lnSpc>
              <a:buNone/>
            </a:pPr>
            <a:r>
              <a:rPr lang="en-US" sz="1425" b="1" dirty="0">
                <a:solidFill>
                  <a:srgbClr val="9E66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Summative Assessment (2,500–3,000 words):</a:t>
            </a:r>
            <a:endParaRPr lang="en-US" sz="14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2026-03-04T09:58:52Z</dcterms:created>
  <dcterms:modified xsi:type="dcterms:W3CDTF">2026-03-04T09:58:52Z</dcterms:modified>
</cp:coreProperties>
</file>