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notesMasterIdLst>
    <p:notesMasterId r:id="rId18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image" Target="../media/image-11-4.png"/><Relationship Id="rId5" Type="http://schemas.openxmlformats.org/officeDocument/2006/relationships/image" Target="../media/image-11-5.png"/><Relationship Id="rId6" Type="http://schemas.openxmlformats.org/officeDocument/2006/relationships/image" Target="../media/image-11-6.png"/><Relationship Id="rId7" Type="http://schemas.openxmlformats.org/officeDocument/2006/relationships/image" Target="../media/image-11-7.png"/><Relationship Id="rId8" Type="http://schemas.openxmlformats.org/officeDocument/2006/relationships/image" Target="../media/image-11-8.png"/><Relationship Id="rId9" Type="http://schemas.openxmlformats.org/officeDocument/2006/relationships/image" Target="../media/image-11-9.png"/><Relationship Id="rId10" Type="http://schemas.openxmlformats.org/officeDocument/2006/relationships/image" Target="../media/image-11-10.png"/><Relationship Id="rId11" Type="http://schemas.openxmlformats.org/officeDocument/2006/relationships/slideLayout" Target="../slideLayouts/slideLayout1.xml"/><Relationship Id="rId1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image" Target="../media/image-14-3.png"/><Relationship Id="rId4" Type="http://schemas.openxmlformats.org/officeDocument/2006/relationships/image" Target="../media/image-14-4.png"/><Relationship Id="rId5" Type="http://schemas.openxmlformats.org/officeDocument/2006/relationships/image" Target="../media/image-14-5.png"/><Relationship Id="rId6" Type="http://schemas.openxmlformats.org/officeDocument/2006/relationships/image" Target="../media/image-14-6.png"/><Relationship Id="rId7" Type="http://schemas.openxmlformats.org/officeDocument/2006/relationships/image" Target="../media/image-14-7.png"/><Relationship Id="rId8" Type="http://schemas.openxmlformats.org/officeDocument/2006/relationships/image" Target="../media/image-14-8.png"/><Relationship Id="rId9" Type="http://schemas.openxmlformats.org/officeDocument/2006/relationships/image" Target="../media/image-14-9.png"/><Relationship Id="rId10" Type="http://schemas.openxmlformats.org/officeDocument/2006/relationships/image" Target="../media/image-14-10.png"/><Relationship Id="rId11" Type="http://schemas.openxmlformats.org/officeDocument/2006/relationships/slideLayout" Target="../slideLayouts/slideLayout1.xml"/><Relationship Id="rId1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png"/><Relationship Id="rId3" Type="http://schemas.openxmlformats.org/officeDocument/2006/relationships/image" Target="../media/image-16-3.png"/><Relationship Id="rId4" Type="http://schemas.openxmlformats.org/officeDocument/2006/relationships/image" Target="../media/image-16-4.png"/><Relationship Id="rId5" Type="http://schemas.openxmlformats.org/officeDocument/2006/relationships/image" Target="../media/image-16-5.png"/><Relationship Id="rId6" Type="http://schemas.openxmlformats.org/officeDocument/2006/relationships/image" Target="../media/image-16-6.png"/><Relationship Id="rId7" Type="http://schemas.openxmlformats.org/officeDocument/2006/relationships/image" Target="../media/image-16-7.png"/><Relationship Id="rId8" Type="http://schemas.openxmlformats.org/officeDocument/2006/relationships/image" Target="../media/image-16-8.png"/><Relationship Id="rId9" Type="http://schemas.openxmlformats.org/officeDocument/2006/relationships/image" Target="../media/image-16-9.png"/><Relationship Id="rId10" Type="http://schemas.openxmlformats.org/officeDocument/2006/relationships/slideLayout" Target="../slideLayouts/slideLayout1.xml"/><Relationship Id="rId11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image" Target="../media/image-4-6.png"/><Relationship Id="rId7" Type="http://schemas.openxmlformats.org/officeDocument/2006/relationships/image" Target="../media/image-4-7.pn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image" Target="../media/image-6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752600" y="828675"/>
            <a:ext cx="8486775" cy="34290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6750"/>
              </a:lnSpc>
              <a:buNone/>
            </a:pPr>
            <a:r>
              <a:rPr lang="en-US" sz="562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Contemporary</a:t>
            </a:r>
            <a:pPr indent="0" marL="0">
              <a:lnSpc>
                <a:spcPts val="6750"/>
              </a:lnSpc>
              <a:buNone/>
            </a:pPr>
            <a:r>
              <a:rPr lang="en-US" sz="562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6750"/>
              </a:lnSpc>
              <a:buNone/>
            </a:pPr>
            <a:r>
              <a:rPr lang="en-US" sz="562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Issues and Debates in</a:t>
            </a:r>
            <a:pPr indent="0" marL="0">
              <a:lnSpc>
                <a:spcPts val="6750"/>
              </a:lnSpc>
              <a:buNone/>
            </a:pPr>
            <a:r>
              <a:rPr lang="en-US" sz="562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6750"/>
              </a:lnSpc>
              <a:buNone/>
            </a:pPr>
            <a:r>
              <a:rPr lang="en-US" sz="562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Psychology</a:t>
            </a:r>
            <a:pPr indent="0" marL="0">
              <a:lnSpc>
                <a:spcPts val="6750"/>
              </a:lnSpc>
              <a:buNone/>
            </a:pPr>
            <a:r>
              <a:rPr lang="en-US" sz="562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6750"/>
              </a:lnSpc>
              <a:buNone/>
            </a:pPr>
            <a:r>
              <a:rPr lang="en-US" sz="562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PSYCH506</a:t>
            </a:r>
            <a:endParaRPr lang="en-US" sz="5625" dirty="0"/>
          </a:p>
        </p:txBody>
      </p:sp>
      <p:sp>
        <p:nvSpPr>
          <p:cNvPr id="4" name="Text 1"/>
          <p:cNvSpPr/>
          <p:nvPr/>
        </p:nvSpPr>
        <p:spPr>
          <a:xfrm>
            <a:off x="1752600" y="4210050"/>
            <a:ext cx="13716000" cy="37713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970"/>
              </a:lnSpc>
              <a:buNone/>
            </a:pPr>
            <a:r>
              <a:rPr lang="en-US" sz="22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PSYCH506 Unit | Level 5 | 20 Credits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1752600" y="6076950"/>
            <a:ext cx="16443960" cy="31953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516"/>
              </a:lnSpc>
              <a:buNone/>
            </a:pPr>
            <a:r>
              <a:rPr lang="en-US" sz="19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Academic Year 2024–2025 | Department of Psychology</a:t>
            </a:r>
            <a:endParaRPr lang="en-US" sz="19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577" y="4759375"/>
            <a:ext cx="707082" cy="884634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577" y="2256234"/>
            <a:ext cx="707082" cy="884634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0275" y="3140869"/>
            <a:ext cx="1414165" cy="1385292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714375" y="466725"/>
            <a:ext cx="21396960" cy="51628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4066"/>
              </a:lnSpc>
              <a:buNone/>
            </a:pPr>
            <a:r>
              <a:rPr lang="en-US" sz="2925" b="1" dirty="0">
                <a:solidFill>
                  <a:srgbClr val="16316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Gender Bias in Psychological Research and Theory</a:t>
            </a:r>
            <a:endParaRPr lang="en-US" sz="2925" dirty="0"/>
          </a:p>
        </p:txBody>
      </p:sp>
      <p:sp>
        <p:nvSpPr>
          <p:cNvPr id="7" name="Text 1"/>
          <p:cNvSpPr/>
          <p:nvPr/>
        </p:nvSpPr>
        <p:spPr>
          <a:xfrm>
            <a:off x="838200" y="1562100"/>
            <a:ext cx="4735711" cy="68847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711"/>
              </a:lnSpc>
              <a:buNone/>
            </a:pPr>
            <a:r>
              <a:rPr lang="en-US" sz="1950" b="1" dirty="0">
                <a:solidFill>
                  <a:srgbClr val="16316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Problem of ‘Androcentrism’</a:t>
            </a:r>
            <a:pPr indent="0" marL="0">
              <a:lnSpc>
                <a:spcPts val="2711"/>
              </a:lnSpc>
              <a:buNone/>
            </a:pPr>
            <a:r>
              <a:rPr lang="en-US" sz="1950" b="1" dirty="0">
                <a:solidFill>
                  <a:srgbClr val="16316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2711"/>
              </a:lnSpc>
              <a:buNone/>
            </a:pPr>
            <a:r>
              <a:rPr lang="en-US" sz="1950" b="1" dirty="0">
                <a:solidFill>
                  <a:srgbClr val="16316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 Psychology</a:t>
            </a:r>
            <a:endParaRPr lang="en-US" sz="1950" dirty="0"/>
          </a:p>
        </p:txBody>
      </p:sp>
      <p:sp>
        <p:nvSpPr>
          <p:cNvPr id="8" name="Text 2"/>
          <p:cNvSpPr/>
          <p:nvPr/>
        </p:nvSpPr>
        <p:spPr>
          <a:xfrm>
            <a:off x="6324600" y="1562100"/>
            <a:ext cx="6172200" cy="35748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815"/>
              </a:lnSpc>
              <a:buNone/>
            </a:pPr>
            <a:r>
              <a:rPr lang="en-US" sz="2025" b="1" dirty="0">
                <a:solidFill>
                  <a:srgbClr val="16316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Types of Gender Bias</a:t>
            </a:r>
            <a:endParaRPr lang="en-US" sz="2025" dirty="0"/>
          </a:p>
        </p:txBody>
      </p:sp>
      <p:sp>
        <p:nvSpPr>
          <p:cNvPr id="9" name="Text 3"/>
          <p:cNvSpPr/>
          <p:nvPr/>
        </p:nvSpPr>
        <p:spPr>
          <a:xfrm>
            <a:off x="895350" y="2524125"/>
            <a:ext cx="4170015" cy="270271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129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Male researchers have dominated</a:t>
            </a:r>
            <a:pPr indent="0" marL="0">
              <a:lnSpc>
                <a:spcPts val="2129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129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discipline for long periods.</a:t>
            </a:r>
            <a:pPr indent="0" marL="0">
              <a:lnSpc>
                <a:spcPts val="2129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129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Male-only samples used in</a:t>
            </a:r>
            <a:pPr indent="0" marL="0">
              <a:lnSpc>
                <a:spcPts val="2129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129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foundational research.</a:t>
            </a:r>
            <a:pPr indent="0" marL="0">
              <a:lnSpc>
                <a:spcPts val="2129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129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Theories formulated on the</a:t>
            </a:r>
            <a:pPr indent="0" marL="0">
              <a:lnSpc>
                <a:spcPts val="2129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129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basis of male experience and</a:t>
            </a:r>
            <a:pPr indent="0" marL="0">
              <a:lnSpc>
                <a:spcPts val="2129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129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generalised to all.</a:t>
            </a:r>
            <a:pPr indent="0" marL="0">
              <a:lnSpc>
                <a:spcPts val="2129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129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Women's experiences and</a:t>
            </a:r>
            <a:pPr indent="0" marL="0">
              <a:lnSpc>
                <a:spcPts val="2129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129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psychological needs neglected or</a:t>
            </a:r>
            <a:pPr indent="0" marL="0">
              <a:lnSpc>
                <a:spcPts val="2129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129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marginalised.</a:t>
            </a:r>
            <a:endParaRPr lang="en-US" sz="1650" dirty="0"/>
          </a:p>
        </p:txBody>
      </p:sp>
      <p:sp>
        <p:nvSpPr>
          <p:cNvPr id="10" name="Text 4"/>
          <p:cNvSpPr/>
          <p:nvPr/>
        </p:nvSpPr>
        <p:spPr>
          <a:xfrm>
            <a:off x="7296150" y="2162175"/>
            <a:ext cx="2286000" cy="22666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85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Alpha Bias</a:t>
            </a:r>
            <a:endParaRPr lang="en-US" sz="1500" dirty="0"/>
          </a:p>
        </p:txBody>
      </p:sp>
      <p:sp>
        <p:nvSpPr>
          <p:cNvPr id="11" name="Text 5"/>
          <p:cNvSpPr/>
          <p:nvPr/>
        </p:nvSpPr>
        <p:spPr>
          <a:xfrm>
            <a:off x="7296150" y="4171950"/>
            <a:ext cx="2160270" cy="23797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74"/>
              </a:lnSpc>
              <a:buNone/>
            </a:pPr>
            <a:r>
              <a:rPr lang="en-US" sz="157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Beta Bias</a:t>
            </a:r>
            <a:endParaRPr lang="en-US" sz="1575" dirty="0"/>
          </a:p>
        </p:txBody>
      </p:sp>
      <p:sp>
        <p:nvSpPr>
          <p:cNvPr id="12" name="Text 6"/>
          <p:cNvSpPr/>
          <p:nvPr/>
        </p:nvSpPr>
        <p:spPr>
          <a:xfrm>
            <a:off x="7296150" y="2457450"/>
            <a:ext cx="4211836" cy="221009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Exaggerating differences between the sexes.</a:t>
            </a:r>
            <a:pPr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Presenting differences as fixed and biologically</a:t>
            </a:r>
            <a:pPr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determined.</a:t>
            </a:r>
            <a:pPr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Reinforcing traditional gender role stereotypes.</a:t>
            </a:r>
            <a:pPr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Example: Freud's theory of women's 'weaker moral</a:t>
            </a:r>
            <a:pPr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conscience' compared to men, treating femininity as a</a:t>
            </a:r>
            <a:pPr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deviation from the male norm.</a:t>
            </a:r>
            <a:pPr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Minimising or ignoring differences between the sexes.</a:t>
            </a:r>
            <a:pPr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Assuming findings derived from males automatically</a:t>
            </a:r>
            <a:pPr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apply to females.</a:t>
            </a:r>
            <a:pPr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Ignoring women's different social and biological contexts.</a:t>
            </a:r>
            <a:pPr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Example: Early research on the 'fight-or-flight' stress</a:t>
            </a:r>
            <a:pPr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response, conducted exclusively on male animals and</a:t>
            </a:r>
            <a:pPr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humans, ignoring the 'tend-and-befriend' response more</a:t>
            </a:r>
            <a:pPr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common in females.</a:t>
            </a:r>
            <a:endParaRPr lang="en-US" sz="975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965" y="5849838"/>
            <a:ext cx="353467" cy="301675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965" y="5568553"/>
            <a:ext cx="377875" cy="253603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353" y="5088582"/>
            <a:ext cx="463153" cy="445740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082" y="6124129"/>
            <a:ext cx="390079" cy="383977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082" y="5760690"/>
            <a:ext cx="377875" cy="315367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082" y="5404098"/>
            <a:ext cx="390079" cy="315367"/>
          </a:xfrm>
          <a:prstGeom prst="rect">
            <a:avLst/>
          </a:prstGeom>
        </p:spPr>
      </p:pic>
      <p:pic>
        <p:nvPicPr>
          <p:cNvPr id="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082" y="5054203"/>
            <a:ext cx="390079" cy="322213"/>
          </a:xfrm>
          <a:prstGeom prst="rect">
            <a:avLst/>
          </a:prstGeom>
        </p:spPr>
      </p:pic>
      <p:pic>
        <p:nvPicPr>
          <p:cNvPr id="10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92753" y="1686967"/>
            <a:ext cx="2901553" cy="2249388"/>
          </a:xfrm>
          <a:prstGeom prst="rect">
            <a:avLst/>
          </a:prstGeom>
        </p:spPr>
      </p:pic>
      <p:pic>
        <p:nvPicPr>
          <p:cNvPr id="11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77059" y="1831032"/>
            <a:ext cx="2523679" cy="2173932"/>
          </a:xfrm>
          <a:prstGeom prst="rect">
            <a:avLst/>
          </a:prstGeom>
        </p:spPr>
      </p:pic>
      <p:sp>
        <p:nvSpPr>
          <p:cNvPr id="12" name="Text 0"/>
          <p:cNvSpPr/>
          <p:nvPr/>
        </p:nvSpPr>
        <p:spPr>
          <a:xfrm>
            <a:off x="-3828618" y="409575"/>
            <a:ext cx="20848320" cy="46687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677"/>
              </a:lnSpc>
              <a:buNone/>
            </a:pPr>
            <a:r>
              <a:rPr lang="en-US" sz="2850" b="1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Cultural Bias and the Problem of ‘WEIRD’ Samples</a:t>
            </a:r>
            <a:endParaRPr lang="en-US" sz="2850" dirty="0"/>
          </a:p>
        </p:txBody>
      </p:sp>
      <p:sp>
        <p:nvSpPr>
          <p:cNvPr id="13" name="Text 1"/>
          <p:cNvSpPr/>
          <p:nvPr/>
        </p:nvSpPr>
        <p:spPr>
          <a:xfrm>
            <a:off x="1812548" y="1219200"/>
            <a:ext cx="3120390" cy="24006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890"/>
              </a:lnSpc>
              <a:buNone/>
            </a:pPr>
            <a:r>
              <a:rPr lang="en-US" sz="1575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Ethnocentrism</a:t>
            </a:r>
            <a:endParaRPr lang="en-US" sz="1575" dirty="0"/>
          </a:p>
        </p:txBody>
      </p:sp>
      <p:sp>
        <p:nvSpPr>
          <p:cNvPr id="14" name="Text 2"/>
          <p:cNvSpPr/>
          <p:nvPr/>
        </p:nvSpPr>
        <p:spPr>
          <a:xfrm>
            <a:off x="5659279" y="1219200"/>
            <a:ext cx="7040880" cy="25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98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Problem of WEIRD Samples</a:t>
            </a:r>
            <a:endParaRPr lang="en-US" sz="1650" dirty="0"/>
          </a:p>
        </p:txBody>
      </p:sp>
      <p:sp>
        <p:nvSpPr>
          <p:cNvPr id="15" name="Text 3"/>
          <p:cNvSpPr/>
          <p:nvPr/>
        </p:nvSpPr>
        <p:spPr>
          <a:xfrm>
            <a:off x="2673147" y="4238625"/>
            <a:ext cx="7292340" cy="25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980"/>
              </a:lnSpc>
              <a:buNone/>
            </a:pPr>
            <a:r>
              <a:rPr lang="en-US" sz="1650" b="1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Comparing Research Approaches</a:t>
            </a:r>
            <a:endParaRPr lang="en-US" sz="1650" dirty="0"/>
          </a:p>
        </p:txBody>
      </p:sp>
      <p:sp>
        <p:nvSpPr>
          <p:cNvPr id="16" name="Text 4"/>
          <p:cNvSpPr/>
          <p:nvPr/>
        </p:nvSpPr>
        <p:spPr>
          <a:xfrm>
            <a:off x="412403" y="4648200"/>
            <a:ext cx="6000750" cy="24006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890"/>
              </a:lnSpc>
              <a:buNone/>
            </a:pPr>
            <a:r>
              <a:rPr lang="en-US" sz="1575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Etic Approach (Universal)</a:t>
            </a:r>
            <a:endParaRPr lang="en-US" sz="1575" dirty="0"/>
          </a:p>
        </p:txBody>
      </p:sp>
      <p:sp>
        <p:nvSpPr>
          <p:cNvPr id="17" name="Text 5"/>
          <p:cNvSpPr/>
          <p:nvPr/>
        </p:nvSpPr>
        <p:spPr>
          <a:xfrm>
            <a:off x="5281568" y="4648200"/>
            <a:ext cx="7680960" cy="24006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890"/>
              </a:lnSpc>
              <a:buNone/>
            </a:pPr>
            <a:r>
              <a:rPr lang="en-US" sz="1575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Emic Approach (Culture-Specific)</a:t>
            </a:r>
            <a:endParaRPr lang="en-US" sz="1575" dirty="0"/>
          </a:p>
        </p:txBody>
      </p:sp>
      <p:sp>
        <p:nvSpPr>
          <p:cNvPr id="18" name="Text 6"/>
          <p:cNvSpPr/>
          <p:nvPr/>
        </p:nvSpPr>
        <p:spPr>
          <a:xfrm>
            <a:off x="838200" y="1790700"/>
            <a:ext cx="2818358" cy="86856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Definition: The belief that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one's own culture is the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standard by which other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cultures are judged.</a:t>
            </a:r>
            <a:endParaRPr lang="en-US" sz="1425" dirty="0"/>
          </a:p>
        </p:txBody>
      </p:sp>
      <p:sp>
        <p:nvSpPr>
          <p:cNvPr id="19" name="Text 7"/>
          <p:cNvSpPr/>
          <p:nvPr/>
        </p:nvSpPr>
        <p:spPr>
          <a:xfrm>
            <a:off x="838200" y="2819400"/>
            <a:ext cx="2765971" cy="65142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Example: The concept of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intelligence across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different cultures.</a:t>
            </a:r>
            <a:endParaRPr lang="en-US" sz="1425" dirty="0"/>
          </a:p>
        </p:txBody>
      </p:sp>
      <p:sp>
        <p:nvSpPr>
          <p:cNvPr id="20" name="Text 8"/>
          <p:cNvSpPr/>
          <p:nvPr/>
        </p:nvSpPr>
        <p:spPr>
          <a:xfrm>
            <a:off x="1200150" y="5095875"/>
            <a:ext cx="4746278" cy="108570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Seeks universal behaviours.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Applies theories across cultures.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Risk of ‘imposed etic’ (imposing one cultural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perspective on all).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Example: Ainsworth's Strange Situation.</a:t>
            </a:r>
            <a:endParaRPr lang="en-US" sz="1425" dirty="0"/>
          </a:p>
        </p:txBody>
      </p:sp>
      <p:sp>
        <p:nvSpPr>
          <p:cNvPr id="21" name="Text 9"/>
          <p:cNvSpPr/>
          <p:nvPr/>
        </p:nvSpPr>
        <p:spPr>
          <a:xfrm>
            <a:off x="6448425" y="1714500"/>
            <a:ext cx="1707803" cy="123408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WEIRD stands for: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W: Western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E: Educated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I: Industrialised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R: Rich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D: Democratic</a:t>
            </a:r>
            <a:endParaRPr lang="en-US" sz="1350" dirty="0"/>
          </a:p>
        </p:txBody>
      </p:sp>
      <p:sp>
        <p:nvSpPr>
          <p:cNvPr id="22" name="Text 10"/>
          <p:cNvSpPr/>
          <p:nvPr/>
        </p:nvSpPr>
        <p:spPr>
          <a:xfrm>
            <a:off x="6448425" y="5095875"/>
            <a:ext cx="5469136" cy="11430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Focuses on behaviours specific to a particular</a:t>
            </a:r>
            <a:pPr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culture.</a:t>
            </a:r>
            <a:pPr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Understands culture on its own terms.</a:t>
            </a:r>
            <a:pPr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Key benefit: Avoids ethnocentrism.</a:t>
            </a:r>
            <a:pPr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Example: Indigenous concepts of mental health.</a:t>
            </a:r>
            <a:endParaRPr lang="en-US" sz="1500" dirty="0"/>
          </a:p>
        </p:txBody>
      </p:sp>
      <p:sp>
        <p:nvSpPr>
          <p:cNvPr id="23" name="Text 11"/>
          <p:cNvSpPr/>
          <p:nvPr/>
        </p:nvSpPr>
        <p:spPr>
          <a:xfrm>
            <a:off x="6448425" y="3067050"/>
            <a:ext cx="2902148" cy="59412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Key statistic: WEIRD individuals</a:t>
            </a:r>
            <a:pPr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represent less than 12% of the</a:t>
            </a:r>
            <a:pPr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world's population, yet account for</a:t>
            </a:r>
            <a:pPr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over 90% of research participants.</a:t>
            </a:r>
            <a:endParaRPr lang="en-US" sz="975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380" y="3298627"/>
            <a:ext cx="1316682" cy="528042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419350" y="400050"/>
            <a:ext cx="7941915" cy="110579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4354"/>
              </a:lnSpc>
              <a:buNone/>
            </a:pPr>
            <a:r>
              <a:rPr lang="en-US" sz="33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Researcher Bias Mechanisms and</a:t>
            </a:r>
            <a:pPr algn="ctr" indent="0" marL="0">
              <a:lnSpc>
                <a:spcPts val="4354"/>
              </a:lnSpc>
              <a:buNone/>
            </a:pPr>
            <a:r>
              <a:rPr lang="en-US" sz="33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4354"/>
              </a:lnSpc>
              <a:buNone/>
            </a:pPr>
            <a:r>
              <a:rPr lang="en-US" sz="33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Open Science</a:t>
            </a:r>
            <a:endParaRPr lang="en-US" sz="3375" dirty="0"/>
          </a:p>
        </p:txBody>
      </p:sp>
      <p:sp>
        <p:nvSpPr>
          <p:cNvPr id="5" name="Text 1"/>
          <p:cNvSpPr/>
          <p:nvPr/>
        </p:nvSpPr>
        <p:spPr>
          <a:xfrm>
            <a:off x="1571625" y="1838325"/>
            <a:ext cx="8572500" cy="34007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2678"/>
              </a:lnSpc>
              <a:buNone/>
            </a:pPr>
            <a:r>
              <a:rPr lang="en-US" sz="2250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Problems of Research Bias</a:t>
            </a:r>
            <a:endParaRPr lang="en-US" sz="2250" dirty="0"/>
          </a:p>
        </p:txBody>
      </p:sp>
      <p:sp>
        <p:nvSpPr>
          <p:cNvPr id="6" name="Text 2"/>
          <p:cNvSpPr/>
          <p:nvPr/>
        </p:nvSpPr>
        <p:spPr>
          <a:xfrm>
            <a:off x="4494848" y="1838325"/>
            <a:ext cx="7292340" cy="32876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2588"/>
              </a:lnSpc>
              <a:buNone/>
            </a:pPr>
            <a:r>
              <a:rPr lang="en-US" sz="21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Open Science Solutions</a:t>
            </a:r>
            <a:endParaRPr lang="en-US" sz="2175" dirty="0"/>
          </a:p>
        </p:txBody>
      </p:sp>
      <p:sp>
        <p:nvSpPr>
          <p:cNvPr id="7" name="Text 3"/>
          <p:cNvSpPr/>
          <p:nvPr/>
        </p:nvSpPr>
        <p:spPr>
          <a:xfrm>
            <a:off x="3886200" y="5886450"/>
            <a:ext cx="4924425" cy="66347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612"/>
              </a:lnSpc>
              <a:buNone/>
            </a:pPr>
            <a:r>
              <a:rPr lang="en-US" sz="20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Open Science aims to make research</a:t>
            </a:r>
            <a:pPr algn="ctr" indent="0" marL="0">
              <a:lnSpc>
                <a:spcPts val="2612"/>
              </a:lnSpc>
              <a:buNone/>
            </a:pPr>
            <a:r>
              <a:rPr lang="en-US" sz="20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612"/>
              </a:lnSpc>
              <a:buNone/>
            </a:pPr>
            <a:r>
              <a:rPr lang="en-US" sz="20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more transparent and trustworthy.</a:t>
            </a:r>
            <a:endParaRPr lang="en-US" sz="2025" dirty="0"/>
          </a:p>
        </p:txBody>
      </p:sp>
      <p:sp>
        <p:nvSpPr>
          <p:cNvPr id="8" name="Text 4"/>
          <p:cNvSpPr/>
          <p:nvPr/>
        </p:nvSpPr>
        <p:spPr>
          <a:xfrm>
            <a:off x="838200" y="2371725"/>
            <a:ext cx="4756696" cy="51613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2032"/>
              </a:lnSpc>
              <a:buNone/>
            </a:pPr>
            <a:r>
              <a:rPr lang="en-US" sz="15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Confirmation Bias: Seeking information</a:t>
            </a:r>
            <a:pPr algn="r" indent="0" marL="0">
              <a:lnSpc>
                <a:spcPts val="2032"/>
              </a:lnSpc>
              <a:buNone/>
            </a:pPr>
            <a:r>
              <a:rPr lang="en-US" sz="15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2032"/>
              </a:lnSpc>
              <a:buNone/>
            </a:pPr>
            <a:r>
              <a:rPr lang="en-US" sz="15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that confirms our pre-existing hypotheses.</a:t>
            </a:r>
            <a:endParaRPr lang="en-US" sz="1575" dirty="0"/>
          </a:p>
        </p:txBody>
      </p:sp>
      <p:sp>
        <p:nvSpPr>
          <p:cNvPr id="9" name="Text 5"/>
          <p:cNvSpPr/>
          <p:nvPr/>
        </p:nvSpPr>
        <p:spPr>
          <a:xfrm>
            <a:off x="962025" y="3181350"/>
            <a:ext cx="4547146" cy="51613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2032"/>
              </a:lnSpc>
              <a:buNone/>
            </a:pPr>
            <a:r>
              <a:rPr lang="en-US" sz="15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Publication Bias: Journals favour positive</a:t>
            </a:r>
            <a:pPr algn="r" indent="0" marL="0">
              <a:lnSpc>
                <a:spcPts val="2032"/>
              </a:lnSpc>
              <a:buNone/>
            </a:pPr>
            <a:r>
              <a:rPr lang="en-US" sz="15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2032"/>
              </a:lnSpc>
              <a:buNone/>
            </a:pPr>
            <a:r>
              <a:rPr lang="en-US" sz="15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results over negative ones.</a:t>
            </a:r>
            <a:endParaRPr lang="en-US" sz="1575" dirty="0"/>
          </a:p>
        </p:txBody>
      </p:sp>
      <p:sp>
        <p:nvSpPr>
          <p:cNvPr id="10" name="Text 6"/>
          <p:cNvSpPr/>
          <p:nvPr/>
        </p:nvSpPr>
        <p:spPr>
          <a:xfrm>
            <a:off x="771525" y="3962400"/>
            <a:ext cx="4756696" cy="51613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2032"/>
              </a:lnSpc>
              <a:buNone/>
            </a:pPr>
            <a:r>
              <a:rPr lang="en-US" sz="15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File Drawer Problem: Negative studies</a:t>
            </a:r>
            <a:pPr algn="r" indent="0" marL="0">
              <a:lnSpc>
                <a:spcPts val="2032"/>
              </a:lnSpc>
              <a:buNone/>
            </a:pPr>
            <a:r>
              <a:rPr lang="en-US" sz="15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2032"/>
              </a:lnSpc>
              <a:buNone/>
            </a:pPr>
            <a:r>
              <a:rPr lang="en-US" sz="15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remain unpublished.</a:t>
            </a:r>
            <a:endParaRPr lang="en-US" sz="1575" dirty="0"/>
          </a:p>
        </p:txBody>
      </p:sp>
      <p:sp>
        <p:nvSpPr>
          <p:cNvPr id="11" name="Text 7"/>
          <p:cNvSpPr/>
          <p:nvPr/>
        </p:nvSpPr>
        <p:spPr>
          <a:xfrm>
            <a:off x="962025" y="4752975"/>
            <a:ext cx="4547146" cy="51613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2032"/>
              </a:lnSpc>
              <a:buNone/>
            </a:pPr>
            <a:r>
              <a:rPr lang="en-US" sz="15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Funding Effect: Research findings tend to</a:t>
            </a:r>
            <a:pPr algn="r" indent="0" marL="0">
              <a:lnSpc>
                <a:spcPts val="2032"/>
              </a:lnSpc>
              <a:buNone/>
            </a:pPr>
            <a:r>
              <a:rPr lang="en-US" sz="15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2032"/>
              </a:lnSpc>
              <a:buNone/>
            </a:pPr>
            <a:r>
              <a:rPr lang="en-US" sz="15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favour the funding body.</a:t>
            </a:r>
            <a:endParaRPr lang="en-US" sz="1575" dirty="0"/>
          </a:p>
        </p:txBody>
      </p:sp>
      <p:sp>
        <p:nvSpPr>
          <p:cNvPr id="12" name="Text 8"/>
          <p:cNvSpPr/>
          <p:nvPr/>
        </p:nvSpPr>
        <p:spPr>
          <a:xfrm>
            <a:off x="6686550" y="2371725"/>
            <a:ext cx="4976813" cy="51613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2032"/>
              </a:lnSpc>
              <a:buNone/>
            </a:pPr>
            <a:r>
              <a:rPr lang="en-US" sz="15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Pre-registration: Publishing hypotheses and</a:t>
            </a:r>
            <a:pPr algn="r" indent="0" marL="0">
              <a:lnSpc>
                <a:spcPts val="2032"/>
              </a:lnSpc>
              <a:buNone/>
            </a:pPr>
            <a:r>
              <a:rPr lang="en-US" sz="15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2032"/>
              </a:lnSpc>
              <a:buNone/>
            </a:pPr>
            <a:r>
              <a:rPr lang="en-US" sz="15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analysis plan before data collection.</a:t>
            </a:r>
            <a:endParaRPr lang="en-US" sz="1575" dirty="0"/>
          </a:p>
        </p:txBody>
      </p:sp>
      <p:sp>
        <p:nvSpPr>
          <p:cNvPr id="13" name="Text 9"/>
          <p:cNvSpPr/>
          <p:nvPr/>
        </p:nvSpPr>
        <p:spPr>
          <a:xfrm>
            <a:off x="7058025" y="3181350"/>
            <a:ext cx="4568130" cy="54054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2129"/>
              </a:lnSpc>
              <a:buNone/>
            </a:pPr>
            <a:r>
              <a:rPr lang="en-US" sz="1650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Data Sharing: Making raw data available</a:t>
            </a:r>
            <a:pPr algn="r" indent="0" marL="0">
              <a:lnSpc>
                <a:spcPts val="2129"/>
              </a:lnSpc>
              <a:buNone/>
            </a:pPr>
            <a:r>
              <a:rPr lang="en-US" sz="1650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2129"/>
              </a:lnSpc>
              <a:buNone/>
            </a:pPr>
            <a:r>
              <a:rPr lang="en-US" sz="1650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to other researchers.</a:t>
            </a:r>
            <a:endParaRPr lang="en-US" sz="1650" dirty="0"/>
          </a:p>
        </p:txBody>
      </p:sp>
      <p:sp>
        <p:nvSpPr>
          <p:cNvPr id="14" name="Text 10"/>
          <p:cNvSpPr/>
          <p:nvPr/>
        </p:nvSpPr>
        <p:spPr>
          <a:xfrm>
            <a:off x="7419975" y="3962400"/>
            <a:ext cx="4170015" cy="51613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2032"/>
              </a:lnSpc>
              <a:buNone/>
            </a:pPr>
            <a:r>
              <a:rPr lang="en-US" sz="15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Independent Replication: Re-running</a:t>
            </a:r>
            <a:pPr algn="r" indent="0" marL="0">
              <a:lnSpc>
                <a:spcPts val="2032"/>
              </a:lnSpc>
              <a:buNone/>
            </a:pPr>
            <a:r>
              <a:rPr lang="en-US" sz="15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2032"/>
              </a:lnSpc>
              <a:buNone/>
            </a:pPr>
            <a:r>
              <a:rPr lang="en-US" sz="15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studies to verify findings.</a:t>
            </a:r>
            <a:endParaRPr lang="en-US" sz="1575" dirty="0"/>
          </a:p>
        </p:txBody>
      </p:sp>
      <p:sp>
        <p:nvSpPr>
          <p:cNvPr id="15" name="Text 11"/>
          <p:cNvSpPr/>
          <p:nvPr/>
        </p:nvSpPr>
        <p:spPr>
          <a:xfrm>
            <a:off x="7296150" y="4752975"/>
            <a:ext cx="4306193" cy="51613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2032"/>
              </a:lnSpc>
              <a:buNone/>
            </a:pPr>
            <a:r>
              <a:rPr lang="en-US" sz="15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Open Peer Review: Transparency in the</a:t>
            </a:r>
            <a:pPr algn="r" indent="0" marL="0">
              <a:lnSpc>
                <a:spcPts val="2032"/>
              </a:lnSpc>
              <a:buNone/>
            </a:pPr>
            <a:r>
              <a:rPr lang="en-US" sz="15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2032"/>
              </a:lnSpc>
              <a:buNone/>
            </a:pPr>
            <a:r>
              <a:rPr lang="en-US" sz="15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research evaluation process.</a:t>
            </a:r>
            <a:endParaRPr lang="en-US" sz="1575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3380" y="1529209"/>
            <a:ext cx="3718471" cy="5328642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200150" y="466725"/>
            <a:ext cx="10687050" cy="9295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659"/>
              </a:lnSpc>
              <a:buNone/>
            </a:pPr>
            <a:r>
              <a:rPr lang="en-US" sz="30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Importance of the Great Debates in the</a:t>
            </a:r>
            <a:pPr algn="ctr" indent="0" marL="0">
              <a:lnSpc>
                <a:spcPts val="3659"/>
              </a:lnSpc>
              <a:buNone/>
            </a:pPr>
            <a:r>
              <a:rPr lang="en-US" sz="30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3659"/>
              </a:lnSpc>
              <a:buNone/>
            </a:pPr>
            <a:r>
              <a:rPr lang="en-US" sz="30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Development of Psiology</a:t>
            </a:r>
            <a:endParaRPr lang="en-US" sz="3075" dirty="0"/>
          </a:p>
        </p:txBody>
      </p:sp>
      <p:sp>
        <p:nvSpPr>
          <p:cNvPr id="5" name="Text 1"/>
          <p:cNvSpPr/>
          <p:nvPr/>
        </p:nvSpPr>
        <p:spPr>
          <a:xfrm>
            <a:off x="1447800" y="1733550"/>
            <a:ext cx="3017490" cy="63906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516"/>
              </a:lnSpc>
              <a:buNone/>
            </a:pPr>
            <a:r>
              <a:rPr lang="en-US" sz="1950" b="1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Debates as a Sign of</a:t>
            </a:r>
            <a:pPr algn="ctr" indent="0" marL="0">
              <a:lnSpc>
                <a:spcPts val="2516"/>
              </a:lnSpc>
              <a:buNone/>
            </a:pPr>
            <a:r>
              <a:rPr lang="en-US" sz="1950" b="1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ts val="2516"/>
              </a:lnSpc>
              <a:buNone/>
            </a:pPr>
            <a:r>
              <a:rPr lang="en-US" sz="1950" b="1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Health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5467350" y="1733550"/>
            <a:ext cx="2755553" cy="63906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516"/>
              </a:lnSpc>
              <a:buNone/>
            </a:pPr>
            <a:r>
              <a:rPr lang="en-US" sz="1950" b="1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How Debates Drive</a:t>
            </a:r>
            <a:pPr algn="ctr" indent="0" marL="0">
              <a:lnSpc>
                <a:spcPts val="2516"/>
              </a:lnSpc>
              <a:buNone/>
            </a:pPr>
            <a:r>
              <a:rPr lang="en-US" sz="1950" b="1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ts val="2516"/>
              </a:lnSpc>
              <a:buNone/>
            </a:pPr>
            <a:r>
              <a:rPr lang="en-US" sz="1950" b="1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Science Forward</a:t>
            </a:r>
            <a:endParaRPr lang="en-US" sz="1950" dirty="0"/>
          </a:p>
        </p:txBody>
      </p:sp>
      <p:sp>
        <p:nvSpPr>
          <p:cNvPr id="7" name="Text 3"/>
          <p:cNvSpPr/>
          <p:nvPr/>
        </p:nvSpPr>
        <p:spPr>
          <a:xfrm>
            <a:off x="838200" y="5391150"/>
            <a:ext cx="7941915" cy="65722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588"/>
              </a:lnSpc>
              <a:buNone/>
            </a:pPr>
            <a:r>
              <a:rPr lang="en-US" sz="17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 field without debates is an intellectually stagnant field.</a:t>
            </a:r>
            <a:pPr algn="ctr" indent="0" marL="0">
              <a:lnSpc>
                <a:spcPts val="2588"/>
              </a:lnSpc>
              <a:buNone/>
            </a:pPr>
            <a:r>
              <a:rPr lang="en-US" sz="17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588"/>
              </a:lnSpc>
              <a:buNone/>
            </a:pPr>
            <a:r>
              <a:rPr lang="en-US" sz="17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Lively discussions are a sign of a healthy and evolving science.</a:t>
            </a:r>
            <a:endParaRPr lang="en-US" sz="1725" dirty="0"/>
          </a:p>
        </p:txBody>
      </p:sp>
      <p:sp>
        <p:nvSpPr>
          <p:cNvPr id="8" name="Text 4"/>
          <p:cNvSpPr/>
          <p:nvPr/>
        </p:nvSpPr>
        <p:spPr>
          <a:xfrm>
            <a:off x="1076325" y="2495550"/>
            <a:ext cx="3132683" cy="5030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81"/>
              </a:lnSpc>
              <a:buNone/>
            </a:pPr>
            <a:r>
              <a:rPr lang="en-US" sz="14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Ongoing discussions indicate</a:t>
            </a:r>
            <a:pPr indent="0" marL="0">
              <a:lnSpc>
                <a:spcPts val="1981"/>
              </a:lnSpc>
              <a:buNone/>
            </a:pPr>
            <a:r>
              <a:rPr lang="en-US" sz="14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981"/>
              </a:lnSpc>
              <a:buNone/>
            </a:pPr>
            <a:r>
              <a:rPr lang="en-US" sz="14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vitality of the spalein field.</a:t>
            </a:r>
            <a:endParaRPr lang="en-US" sz="1425" dirty="0"/>
          </a:p>
        </p:txBody>
      </p:sp>
      <p:sp>
        <p:nvSpPr>
          <p:cNvPr id="9" name="Text 5"/>
          <p:cNvSpPr/>
          <p:nvPr/>
        </p:nvSpPr>
        <p:spPr>
          <a:xfrm>
            <a:off x="771525" y="3190875"/>
            <a:ext cx="3467993" cy="75455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81"/>
              </a:lnSpc>
              <a:buNone/>
            </a:pPr>
            <a:r>
              <a:rPr lang="en-US" sz="14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Stagnant fields do not raise eew</a:t>
            </a:r>
            <a:pPr indent="0" marL="0">
              <a:lnSpc>
                <a:spcPts val="1981"/>
              </a:lnSpc>
              <a:buNone/>
            </a:pPr>
            <a:r>
              <a:rPr lang="en-US" sz="14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981"/>
              </a:lnSpc>
              <a:buNone/>
            </a:pPr>
            <a:r>
              <a:rPr lang="en-US" sz="14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questions or challenge their</a:t>
            </a:r>
            <a:pPr indent="0" marL="0">
              <a:lnSpc>
                <a:spcPts val="1981"/>
              </a:lnSpc>
              <a:buNone/>
            </a:pPr>
            <a:r>
              <a:rPr lang="en-US" sz="14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981"/>
              </a:lnSpc>
              <a:buNone/>
            </a:pPr>
            <a:r>
              <a:rPr lang="en-US" sz="14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assumptions.</a:t>
            </a:r>
            <a:endParaRPr lang="en-US" sz="1425" dirty="0"/>
          </a:p>
        </p:txBody>
      </p:sp>
      <p:sp>
        <p:nvSpPr>
          <p:cNvPr id="10" name="Text 6"/>
          <p:cNvSpPr/>
          <p:nvPr/>
        </p:nvSpPr>
        <p:spPr>
          <a:xfrm>
            <a:off x="838200" y="4210050"/>
            <a:ext cx="3394621" cy="5030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81"/>
              </a:lnSpc>
              <a:buNone/>
            </a:pPr>
            <a:r>
              <a:rPr lang="en-US" sz="14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Creative tension generates new</a:t>
            </a:r>
            <a:pPr indent="0" marL="0">
              <a:lnSpc>
                <a:spcPts val="1981"/>
              </a:lnSpc>
              <a:buNone/>
            </a:pPr>
            <a:r>
              <a:rPr lang="en-US" sz="14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981"/>
              </a:lnSpc>
              <a:buNone/>
            </a:pPr>
            <a:r>
              <a:rPr lang="en-US" sz="14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discoftefies.</a:t>
            </a:r>
            <a:endParaRPr lang="en-US" sz="1425" dirty="0"/>
          </a:p>
        </p:txBody>
      </p:sp>
      <p:sp>
        <p:nvSpPr>
          <p:cNvPr id="11" name="Text 7"/>
          <p:cNvSpPr/>
          <p:nvPr/>
        </p:nvSpPr>
        <p:spPr>
          <a:xfrm>
            <a:off x="4371975" y="2495550"/>
            <a:ext cx="3750915" cy="5030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81"/>
              </a:lnSpc>
              <a:buNone/>
            </a:pPr>
            <a:r>
              <a:rPr lang="en-US" sz="14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They force reseuchers to develop</a:t>
            </a:r>
            <a:pPr indent="0" marL="0">
              <a:lnSpc>
                <a:spcPts val="1981"/>
              </a:lnSpc>
              <a:buNone/>
            </a:pPr>
            <a:r>
              <a:rPr lang="en-US" sz="14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981"/>
              </a:lnSpc>
              <a:buNone/>
            </a:pPr>
            <a:r>
              <a:rPr lang="en-US" sz="14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more nuanced and complex theories.</a:t>
            </a:r>
            <a:endParaRPr lang="en-US" sz="1425" dirty="0"/>
          </a:p>
        </p:txBody>
      </p:sp>
      <p:sp>
        <p:nvSpPr>
          <p:cNvPr id="12" name="Text 8"/>
          <p:cNvSpPr/>
          <p:nvPr/>
        </p:nvSpPr>
        <p:spPr>
          <a:xfrm>
            <a:off x="4495800" y="3190875"/>
            <a:ext cx="3499396" cy="79429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085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They stimulate the inovation of</a:t>
            </a:r>
            <a:pPr indent="0" marL="0">
              <a:lnSpc>
                <a:spcPts val="2085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85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new research methods to test</a:t>
            </a:r>
            <a:pPr indent="0" marL="0">
              <a:lnSpc>
                <a:spcPts val="2085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85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competing hypotheses.</a:t>
            </a:r>
            <a:endParaRPr lang="en-US" sz="1500" dirty="0"/>
          </a:p>
        </p:txBody>
      </p:sp>
      <p:sp>
        <p:nvSpPr>
          <p:cNvPr id="13" name="Text 9"/>
          <p:cNvSpPr/>
          <p:nvPr/>
        </p:nvSpPr>
        <p:spPr>
          <a:xfrm>
            <a:off x="5838825" y="4210050"/>
            <a:ext cx="1885950" cy="45005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72"/>
              </a:lnSpc>
              <a:buNone/>
            </a:pPr>
            <a:r>
              <a:rPr lang="en-US" sz="12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They reveal gaps in</a:t>
            </a:r>
            <a:pPr indent="0" marL="0">
              <a:lnSpc>
                <a:spcPts val="1772"/>
              </a:lnSpc>
              <a:buNone/>
            </a:pPr>
            <a:r>
              <a:rPr lang="en-US" sz="12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72"/>
              </a:lnSpc>
              <a:buNone/>
            </a:pPr>
            <a:r>
              <a:rPr lang="en-US" sz="12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current knowledge</a:t>
            </a:r>
            <a:endParaRPr lang="en-US" sz="1275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275" y="3826669"/>
            <a:ext cx="694879" cy="500509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5098" y="3737521"/>
            <a:ext cx="670471" cy="610344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8180" y="3737521"/>
            <a:ext cx="658267" cy="610344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4573" y="5753844"/>
            <a:ext cx="560784" cy="589657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2086" y="4519315"/>
            <a:ext cx="536377" cy="575965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7279" y="2825353"/>
            <a:ext cx="572988" cy="678805"/>
          </a:xfrm>
          <a:prstGeom prst="rect">
            <a:avLst/>
          </a:prstGeom>
        </p:spPr>
      </p:pic>
      <p:pic>
        <p:nvPicPr>
          <p:cNvPr id="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1757" y="2269927"/>
            <a:ext cx="255984" cy="267444"/>
          </a:xfrm>
          <a:prstGeom prst="rect">
            <a:avLst/>
          </a:prstGeom>
        </p:spPr>
      </p:pic>
      <p:pic>
        <p:nvPicPr>
          <p:cNvPr id="10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8565" y="3792438"/>
            <a:ext cx="487561" cy="610344"/>
          </a:xfrm>
          <a:prstGeom prst="rect">
            <a:avLst/>
          </a:prstGeom>
        </p:spPr>
      </p:pic>
      <p:pic>
        <p:nvPicPr>
          <p:cNvPr id="11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8259" y="3764905"/>
            <a:ext cx="633859" cy="665113"/>
          </a:xfrm>
          <a:prstGeom prst="rect">
            <a:avLst/>
          </a:prstGeom>
        </p:spPr>
      </p:pic>
      <p:sp>
        <p:nvSpPr>
          <p:cNvPr id="12" name="Text 0"/>
          <p:cNvSpPr/>
          <p:nvPr/>
        </p:nvSpPr>
        <p:spPr>
          <a:xfrm>
            <a:off x="175260" y="466725"/>
            <a:ext cx="12451080" cy="4342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420"/>
              </a:lnSpc>
              <a:buNone/>
            </a:pPr>
            <a:r>
              <a:rPr lang="en-US" sz="2850" b="1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Debate 1: Nature vs. Nurture</a:t>
            </a:r>
            <a:endParaRPr lang="en-US" sz="2850" dirty="0"/>
          </a:p>
        </p:txBody>
      </p:sp>
      <p:sp>
        <p:nvSpPr>
          <p:cNvPr id="13" name="Text 1"/>
          <p:cNvSpPr/>
          <p:nvPr/>
        </p:nvSpPr>
        <p:spPr>
          <a:xfrm>
            <a:off x="1461552" y="1323975"/>
            <a:ext cx="1645920" cy="27429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16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Nature</a:t>
            </a:r>
            <a:endParaRPr lang="en-US" sz="1800" dirty="0"/>
          </a:p>
        </p:txBody>
      </p:sp>
      <p:sp>
        <p:nvSpPr>
          <p:cNvPr id="14" name="Text 2"/>
          <p:cNvSpPr/>
          <p:nvPr/>
        </p:nvSpPr>
        <p:spPr>
          <a:xfrm>
            <a:off x="9108713" y="1323975"/>
            <a:ext cx="1760220" cy="25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98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Nurture</a:t>
            </a:r>
            <a:endParaRPr lang="en-US" sz="1650" dirty="0"/>
          </a:p>
        </p:txBody>
      </p:sp>
      <p:sp>
        <p:nvSpPr>
          <p:cNvPr id="15" name="Text 3"/>
          <p:cNvSpPr/>
          <p:nvPr/>
        </p:nvSpPr>
        <p:spPr>
          <a:xfrm>
            <a:off x="2379315" y="1323975"/>
            <a:ext cx="7886700" cy="26283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070"/>
              </a:lnSpc>
              <a:buNone/>
            </a:pPr>
            <a:r>
              <a:rPr lang="en-US" sz="1725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Modern Interactionist Approach</a:t>
            </a:r>
            <a:endParaRPr lang="en-US" sz="1725" dirty="0"/>
          </a:p>
        </p:txBody>
      </p:sp>
      <p:sp>
        <p:nvSpPr>
          <p:cNvPr id="16" name="Text 4"/>
          <p:cNvSpPr/>
          <p:nvPr/>
        </p:nvSpPr>
        <p:spPr>
          <a:xfrm>
            <a:off x="4371975" y="2057400"/>
            <a:ext cx="1435298" cy="59159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52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Genetic</a:t>
            </a:r>
            <a:pPr algn="ctr" indent="0" marL="0">
              <a:lnSpc>
                <a:spcPts val="1552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52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Vulnerability</a:t>
            </a:r>
            <a:pPr algn="ctr" indent="0" marL="0">
              <a:lnSpc>
                <a:spcPts val="1552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52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(Diathesis)</a:t>
            </a:r>
            <a:endParaRPr lang="en-US" sz="1350" dirty="0"/>
          </a:p>
        </p:txBody>
      </p:sp>
      <p:sp>
        <p:nvSpPr>
          <p:cNvPr id="17" name="Text 5"/>
          <p:cNvSpPr/>
          <p:nvPr/>
        </p:nvSpPr>
        <p:spPr>
          <a:xfrm>
            <a:off x="6448425" y="2038350"/>
            <a:ext cx="1655415" cy="62418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39"/>
              </a:lnSpc>
              <a:buNone/>
            </a:pPr>
            <a:r>
              <a:rPr lang="en-US" sz="142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Environmental</a:t>
            </a:r>
            <a:pPr algn="ctr" indent="0" marL="0">
              <a:lnSpc>
                <a:spcPts val="1639"/>
              </a:lnSpc>
              <a:buNone/>
            </a:pPr>
            <a:r>
              <a:rPr lang="en-US" sz="142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39"/>
              </a:lnSpc>
              <a:buNone/>
            </a:pPr>
            <a:r>
              <a:rPr lang="en-US" sz="142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Trigger</a:t>
            </a:r>
            <a:pPr algn="ctr" indent="0" marL="0">
              <a:lnSpc>
                <a:spcPts val="1639"/>
              </a:lnSpc>
              <a:buNone/>
            </a:pPr>
            <a:r>
              <a:rPr lang="en-US" sz="142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39"/>
              </a:lnSpc>
              <a:buNone/>
            </a:pPr>
            <a:r>
              <a:rPr lang="en-US" sz="142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(Stress)</a:t>
            </a:r>
            <a:endParaRPr lang="en-US" sz="1425" dirty="0"/>
          </a:p>
        </p:txBody>
      </p:sp>
      <p:sp>
        <p:nvSpPr>
          <p:cNvPr id="18" name="Text 6"/>
          <p:cNvSpPr/>
          <p:nvPr/>
        </p:nvSpPr>
        <p:spPr>
          <a:xfrm>
            <a:off x="838200" y="4505325"/>
            <a:ext cx="5760720" cy="21996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33"/>
              </a:lnSpc>
              <a:buNone/>
            </a:pPr>
            <a:r>
              <a:rPr lang="en-US" sz="1575" b="1" dirty="0">
                <a:solidFill>
                  <a:srgbClr val="F77F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Key Evidence for Nature:</a:t>
            </a:r>
            <a:endParaRPr lang="en-US" sz="1575" dirty="0"/>
          </a:p>
        </p:txBody>
      </p:sp>
      <p:sp>
        <p:nvSpPr>
          <p:cNvPr id="19" name="Text 7"/>
          <p:cNvSpPr/>
          <p:nvPr/>
        </p:nvSpPr>
        <p:spPr>
          <a:xfrm>
            <a:off x="847725" y="1990725"/>
            <a:ext cx="3090863" cy="151998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Genetic and hereditary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predisposition.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Identical and fraternal twins.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Adoption and heritability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studies.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The biological blueprint of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behaviour.</a:t>
            </a:r>
            <a:endParaRPr lang="en-US" sz="1425" dirty="0"/>
          </a:p>
        </p:txBody>
      </p:sp>
      <p:sp>
        <p:nvSpPr>
          <p:cNvPr id="20" name="Text 8"/>
          <p:cNvSpPr/>
          <p:nvPr/>
        </p:nvSpPr>
        <p:spPr>
          <a:xfrm>
            <a:off x="847725" y="4781550"/>
            <a:ext cx="3195638" cy="130284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Heritability of intelligence: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approximately 50%.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Similarity of identical twins in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traits.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Genetic predispositions to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psychological disorders.</a:t>
            </a:r>
            <a:endParaRPr lang="en-US" sz="1425" dirty="0"/>
          </a:p>
        </p:txBody>
      </p:sp>
      <p:sp>
        <p:nvSpPr>
          <p:cNvPr id="21" name="Text 9"/>
          <p:cNvSpPr/>
          <p:nvPr/>
        </p:nvSpPr>
        <p:spPr>
          <a:xfrm>
            <a:off x="8639175" y="4505325"/>
            <a:ext cx="5429250" cy="19913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68"/>
              </a:lnSpc>
              <a:buNone/>
            </a:pPr>
            <a:r>
              <a:rPr lang="en-US" sz="1425" b="1" dirty="0">
                <a:solidFill>
                  <a:srgbClr val="F77F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Key Evidence for Nurture:</a:t>
            </a:r>
            <a:endParaRPr lang="en-US" sz="1425" dirty="0"/>
          </a:p>
        </p:txBody>
      </p:sp>
      <p:sp>
        <p:nvSpPr>
          <p:cNvPr id="22" name="Text 10"/>
          <p:cNvSpPr/>
          <p:nvPr/>
        </p:nvSpPr>
        <p:spPr>
          <a:xfrm>
            <a:off x="8639175" y="1990725"/>
            <a:ext cx="3059311" cy="130284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Environmental and acquired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experiences.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Social learning and culture.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The influence of early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childhood.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Socioeconomic factors.</a:t>
            </a:r>
            <a:endParaRPr lang="en-US" sz="1425" dirty="0"/>
          </a:p>
        </p:txBody>
      </p:sp>
      <p:sp>
        <p:nvSpPr>
          <p:cNvPr id="23" name="Text 11"/>
          <p:cNvSpPr/>
          <p:nvPr/>
        </p:nvSpPr>
        <p:spPr>
          <a:xfrm>
            <a:off x="8639175" y="4781550"/>
            <a:ext cx="3153668" cy="130284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Brain plasticity and neural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adaptation.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The influence of the prenatal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environment.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The power of learning and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behavioural adaptation.</a:t>
            </a:r>
            <a:endParaRPr lang="en-US" sz="1425" dirty="0"/>
          </a:p>
        </p:txBody>
      </p:sp>
      <p:sp>
        <p:nvSpPr>
          <p:cNvPr id="24" name="Text 12"/>
          <p:cNvSpPr/>
          <p:nvPr/>
        </p:nvSpPr>
        <p:spPr>
          <a:xfrm>
            <a:off x="2148334" y="4019550"/>
            <a:ext cx="8401050" cy="21996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733"/>
              </a:lnSpc>
              <a:buNone/>
            </a:pPr>
            <a:r>
              <a:rPr lang="en-US" sz="1575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Epigenetics: The Synthetic Solution</a:t>
            </a:r>
            <a:endParaRPr lang="en-US" sz="1575" dirty="0"/>
          </a:p>
        </p:txBody>
      </p:sp>
      <p:sp>
        <p:nvSpPr>
          <p:cNvPr id="25" name="Text 13"/>
          <p:cNvSpPr/>
          <p:nvPr/>
        </p:nvSpPr>
        <p:spPr>
          <a:xfrm>
            <a:off x="4676775" y="4610100"/>
            <a:ext cx="3719512" cy="123408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How the environment influences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gene expression.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Altering the 'programming' of genes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without changing DNA.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Transmission of environmental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2E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effects across generations.</a:t>
            </a:r>
            <a:endParaRPr lang="en-US" sz="1350" dirty="0"/>
          </a:p>
        </p:txBody>
      </p:sp>
      <p:sp>
        <p:nvSpPr>
          <p:cNvPr id="26" name="Text 14"/>
          <p:cNvSpPr/>
          <p:nvPr/>
        </p:nvSpPr>
        <p:spPr>
          <a:xfrm>
            <a:off x="5686425" y="3133725"/>
            <a:ext cx="995363" cy="41136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2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Disorder</a:t>
            </a:r>
            <a:pPr algn="ctr" indent="0" marL="0">
              <a:lnSpc>
                <a:spcPts val="162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2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Develops</a:t>
            </a:r>
            <a:endParaRPr lang="en-US" sz="13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996" y="1501825"/>
            <a:ext cx="3377059" cy="3401467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-2381310" y="400050"/>
            <a:ext cx="17937480" cy="49872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927"/>
              </a:lnSpc>
              <a:buNone/>
            </a:pPr>
            <a:r>
              <a:rPr lang="en-US" sz="3300" b="1" dirty="0">
                <a:solidFill>
                  <a:srgbClr val="263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Debate 2: Free Will vs. Determinism</a:t>
            </a:r>
            <a:endParaRPr lang="en-US" sz="3300" dirty="0"/>
          </a:p>
        </p:txBody>
      </p:sp>
      <p:sp>
        <p:nvSpPr>
          <p:cNvPr id="5" name="Text 1"/>
          <p:cNvSpPr/>
          <p:nvPr/>
        </p:nvSpPr>
        <p:spPr>
          <a:xfrm>
            <a:off x="895350" y="1666875"/>
            <a:ext cx="2880360" cy="31730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499"/>
              </a:lnSpc>
              <a:buNone/>
            </a:pPr>
            <a:r>
              <a:rPr lang="en-US" sz="2100" b="1" dirty="0">
                <a:solidFill>
                  <a:srgbClr val="263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Free Will</a:t>
            </a:r>
            <a:endParaRPr lang="en-US" sz="2100" dirty="0"/>
          </a:p>
        </p:txBody>
      </p:sp>
      <p:sp>
        <p:nvSpPr>
          <p:cNvPr id="6" name="Text 2"/>
          <p:cNvSpPr/>
          <p:nvPr/>
        </p:nvSpPr>
        <p:spPr>
          <a:xfrm>
            <a:off x="7991475" y="1666875"/>
            <a:ext cx="3394710" cy="30599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410"/>
              </a:lnSpc>
              <a:buNone/>
            </a:pPr>
            <a:r>
              <a:rPr lang="en-US" sz="2025" b="1" dirty="0">
                <a:solidFill>
                  <a:srgbClr val="263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Determinism</a:t>
            </a:r>
            <a:endParaRPr lang="en-US" sz="2025" dirty="0"/>
          </a:p>
        </p:txBody>
      </p:sp>
      <p:sp>
        <p:nvSpPr>
          <p:cNvPr id="7" name="Text 3"/>
          <p:cNvSpPr/>
          <p:nvPr/>
        </p:nvSpPr>
        <p:spPr>
          <a:xfrm>
            <a:off x="1809750" y="5543550"/>
            <a:ext cx="9440168" cy="47595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874"/>
              </a:lnSpc>
              <a:buNone/>
            </a:pPr>
            <a:r>
              <a:rPr lang="en-US" sz="1575" b="1" dirty="0">
                <a:solidFill>
                  <a:srgbClr val="263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Soft Determinism: Our behaviour is influenced by various factors, but we</a:t>
            </a:r>
            <a:pPr algn="ctr" indent="0" marL="0">
              <a:lnSpc>
                <a:spcPts val="1874"/>
              </a:lnSpc>
              <a:buNone/>
            </a:pPr>
            <a:r>
              <a:rPr lang="en-US" sz="1575" b="1" dirty="0">
                <a:solidFill>
                  <a:srgbClr val="263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874"/>
              </a:lnSpc>
              <a:buNone/>
            </a:pPr>
            <a:r>
              <a:rPr lang="en-US" sz="1575" b="1" dirty="0">
                <a:solidFill>
                  <a:srgbClr val="263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retain a degree of freedom within these constraints.</a:t>
            </a:r>
            <a:endParaRPr lang="en-US" sz="1575" dirty="0"/>
          </a:p>
        </p:txBody>
      </p:sp>
      <p:sp>
        <p:nvSpPr>
          <p:cNvPr id="8" name="Text 4"/>
          <p:cNvSpPr/>
          <p:nvPr/>
        </p:nvSpPr>
        <p:spPr>
          <a:xfrm>
            <a:off x="895350" y="2171700"/>
            <a:ext cx="3635573" cy="222423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502"/>
              </a:lnSpc>
              <a:buNone/>
            </a:pPr>
            <a:r>
              <a:rPr lang="en-US" sz="1800" dirty="0">
                <a:solidFill>
                  <a:srgbClr val="263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We are free to choose our</a:t>
            </a:r>
            <a:pPr indent="0" marL="0">
              <a:lnSpc>
                <a:spcPts val="2502"/>
              </a:lnSpc>
              <a:buNone/>
            </a:pPr>
            <a:r>
              <a:rPr lang="en-US" sz="1800" dirty="0">
                <a:solidFill>
                  <a:srgbClr val="263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502"/>
              </a:lnSpc>
              <a:buNone/>
            </a:pPr>
            <a:r>
              <a:rPr lang="en-US" sz="1800" dirty="0">
                <a:solidFill>
                  <a:srgbClr val="263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thoughts and actions.</a:t>
            </a:r>
            <a:pPr indent="0" marL="0">
              <a:lnSpc>
                <a:spcPts val="2502"/>
              </a:lnSpc>
              <a:buNone/>
            </a:pPr>
            <a:r>
              <a:rPr lang="en-US" sz="1800" dirty="0">
                <a:solidFill>
                  <a:srgbClr val="263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502"/>
              </a:lnSpc>
              <a:buNone/>
            </a:pPr>
            <a:r>
              <a:rPr lang="en-US" sz="1800" dirty="0">
                <a:solidFill>
                  <a:srgbClr val="263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We can transcend other</a:t>
            </a:r>
            <a:pPr indent="0" marL="0">
              <a:lnSpc>
                <a:spcPts val="2502"/>
              </a:lnSpc>
              <a:buNone/>
            </a:pPr>
            <a:r>
              <a:rPr lang="en-US" sz="1800" dirty="0">
                <a:solidFill>
                  <a:srgbClr val="263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502"/>
              </a:lnSpc>
              <a:buNone/>
            </a:pPr>
            <a:r>
              <a:rPr lang="en-US" sz="1800" dirty="0">
                <a:solidFill>
                  <a:srgbClr val="263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forces to act as we wish.</a:t>
            </a:r>
            <a:pPr indent="0" marL="0">
              <a:lnSpc>
                <a:spcPts val="2502"/>
              </a:lnSpc>
              <a:buNone/>
            </a:pPr>
            <a:r>
              <a:rPr lang="en-US" sz="1800" dirty="0">
                <a:solidFill>
                  <a:srgbClr val="263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502"/>
              </a:lnSpc>
              <a:buNone/>
            </a:pPr>
            <a:r>
              <a:rPr lang="en-US" sz="1800" dirty="0">
                <a:solidFill>
                  <a:srgbClr val="263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The Humanistic Approach:</a:t>
            </a:r>
            <a:pPr indent="0" marL="0">
              <a:lnSpc>
                <a:spcPts val="2502"/>
              </a:lnSpc>
              <a:buNone/>
            </a:pPr>
            <a:r>
              <a:rPr lang="en-US" sz="1800" dirty="0">
                <a:solidFill>
                  <a:srgbClr val="263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502"/>
              </a:lnSpc>
              <a:buNone/>
            </a:pPr>
            <a:r>
              <a:rPr lang="en-US" sz="1800" dirty="0">
                <a:solidFill>
                  <a:srgbClr val="263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Carl Rogers and Abraham</a:t>
            </a:r>
            <a:pPr indent="0" marL="0">
              <a:lnSpc>
                <a:spcPts val="2502"/>
              </a:lnSpc>
              <a:buNone/>
            </a:pPr>
            <a:r>
              <a:rPr lang="en-US" sz="1800" dirty="0">
                <a:solidFill>
                  <a:srgbClr val="263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502"/>
              </a:lnSpc>
              <a:buNone/>
            </a:pPr>
            <a:r>
              <a:rPr lang="en-US" sz="1800" dirty="0">
                <a:solidFill>
                  <a:srgbClr val="263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Maslow.</a:t>
            </a:r>
            <a:endParaRPr lang="en-US" sz="1800" dirty="0"/>
          </a:p>
        </p:txBody>
      </p:sp>
      <p:sp>
        <p:nvSpPr>
          <p:cNvPr id="9" name="Text 5"/>
          <p:cNvSpPr/>
          <p:nvPr/>
        </p:nvSpPr>
        <p:spPr>
          <a:xfrm>
            <a:off x="7991475" y="2171700"/>
            <a:ext cx="4285208" cy="31774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502"/>
              </a:lnSpc>
              <a:buNone/>
            </a:pPr>
            <a:r>
              <a:rPr lang="en-US" sz="1800" dirty="0">
                <a:solidFill>
                  <a:srgbClr val="263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All behaviour results from prior,</a:t>
            </a:r>
            <a:pPr indent="0" marL="0">
              <a:lnSpc>
                <a:spcPts val="2502"/>
              </a:lnSpc>
              <a:buNone/>
            </a:pPr>
            <a:r>
              <a:rPr lang="en-US" sz="1800" dirty="0">
                <a:solidFill>
                  <a:srgbClr val="263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502"/>
              </a:lnSpc>
              <a:buNone/>
            </a:pPr>
            <a:r>
              <a:rPr lang="en-US" sz="1800" dirty="0">
                <a:solidFill>
                  <a:srgbClr val="263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predictable causes.</a:t>
            </a:r>
            <a:pPr indent="0" marL="0">
              <a:lnSpc>
                <a:spcPts val="2502"/>
              </a:lnSpc>
              <a:buNone/>
            </a:pPr>
            <a:r>
              <a:rPr lang="en-US" sz="1800" dirty="0">
                <a:solidFill>
                  <a:srgbClr val="263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502"/>
              </a:lnSpc>
              <a:buNone/>
            </a:pPr>
            <a:r>
              <a:rPr lang="en-US" sz="1800" dirty="0">
                <a:solidFill>
                  <a:srgbClr val="263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Biological Determinism: Genes</a:t>
            </a:r>
            <a:pPr indent="0" marL="0">
              <a:lnSpc>
                <a:spcPts val="2502"/>
              </a:lnSpc>
              <a:buNone/>
            </a:pPr>
            <a:r>
              <a:rPr lang="en-US" sz="1800" dirty="0">
                <a:solidFill>
                  <a:srgbClr val="263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502"/>
              </a:lnSpc>
              <a:buNone/>
            </a:pPr>
            <a:r>
              <a:rPr lang="en-US" sz="1800" dirty="0">
                <a:solidFill>
                  <a:srgbClr val="263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and brain chemistry.</a:t>
            </a:r>
            <a:pPr indent="0" marL="0">
              <a:lnSpc>
                <a:spcPts val="2502"/>
              </a:lnSpc>
              <a:buNone/>
            </a:pPr>
            <a:r>
              <a:rPr lang="en-US" sz="1800" dirty="0">
                <a:solidFill>
                  <a:srgbClr val="263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502"/>
              </a:lnSpc>
              <a:buNone/>
            </a:pPr>
            <a:r>
              <a:rPr lang="en-US" sz="1800" dirty="0">
                <a:solidFill>
                  <a:srgbClr val="263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Environmental Determinism:</a:t>
            </a:r>
            <a:pPr indent="0" marL="0">
              <a:lnSpc>
                <a:spcPts val="2502"/>
              </a:lnSpc>
              <a:buNone/>
            </a:pPr>
            <a:r>
              <a:rPr lang="en-US" sz="1800" dirty="0">
                <a:solidFill>
                  <a:srgbClr val="263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502"/>
              </a:lnSpc>
              <a:buNone/>
            </a:pPr>
            <a:r>
              <a:rPr lang="en-US" sz="1800" dirty="0">
                <a:solidFill>
                  <a:srgbClr val="263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Learning and reinforcement</a:t>
            </a:r>
            <a:pPr indent="0" marL="0">
              <a:lnSpc>
                <a:spcPts val="2502"/>
              </a:lnSpc>
              <a:buNone/>
            </a:pPr>
            <a:r>
              <a:rPr lang="en-US" sz="1800" dirty="0">
                <a:solidFill>
                  <a:srgbClr val="263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502"/>
              </a:lnSpc>
              <a:buNone/>
            </a:pPr>
            <a:r>
              <a:rPr lang="en-US" sz="1800" dirty="0">
                <a:solidFill>
                  <a:srgbClr val="263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(Skinner).</a:t>
            </a:r>
            <a:pPr indent="0" marL="0">
              <a:lnSpc>
                <a:spcPts val="2502"/>
              </a:lnSpc>
              <a:buNone/>
            </a:pPr>
            <a:r>
              <a:rPr lang="en-US" sz="1800" dirty="0">
                <a:solidFill>
                  <a:srgbClr val="263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502"/>
              </a:lnSpc>
              <a:buNone/>
            </a:pPr>
            <a:r>
              <a:rPr lang="en-US" sz="1800" dirty="0">
                <a:solidFill>
                  <a:srgbClr val="263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Psychic Determinism: The</a:t>
            </a:r>
            <a:pPr indent="0" marL="0">
              <a:lnSpc>
                <a:spcPts val="2502"/>
              </a:lnSpc>
              <a:buNone/>
            </a:pPr>
            <a:r>
              <a:rPr lang="en-US" sz="1800" dirty="0">
                <a:solidFill>
                  <a:srgbClr val="263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502"/>
              </a:lnSpc>
              <a:buNone/>
            </a:pPr>
            <a:r>
              <a:rPr lang="en-US" sz="1800" dirty="0">
                <a:solidFill>
                  <a:srgbClr val="263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unconscious and childhood</a:t>
            </a:r>
            <a:pPr indent="0" marL="0">
              <a:lnSpc>
                <a:spcPts val="2502"/>
              </a:lnSpc>
              <a:buNone/>
            </a:pPr>
            <a:r>
              <a:rPr lang="en-US" sz="1800" dirty="0">
                <a:solidFill>
                  <a:srgbClr val="263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502"/>
              </a:lnSpc>
              <a:buNone/>
            </a:pPr>
            <a:r>
              <a:rPr lang="en-US" sz="1800" dirty="0">
                <a:solidFill>
                  <a:srgbClr val="263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(Freud).</a:t>
            </a:r>
            <a:endParaRPr lang="en-US" sz="1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3067" y="4827984"/>
            <a:ext cx="268188" cy="294829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0863" y="4128492"/>
            <a:ext cx="280392" cy="281136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0863" y="3429000"/>
            <a:ext cx="280392" cy="287982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8659" y="2736205"/>
            <a:ext cx="316855" cy="253603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4827984"/>
            <a:ext cx="268188" cy="294829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396" y="4155877"/>
            <a:ext cx="280392" cy="205680"/>
          </a:xfrm>
          <a:prstGeom prst="rect">
            <a:avLst/>
          </a:prstGeom>
        </p:spPr>
      </p:pic>
      <p:pic>
        <p:nvPicPr>
          <p:cNvPr id="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396" y="3415159"/>
            <a:ext cx="292596" cy="322213"/>
          </a:xfrm>
          <a:prstGeom prst="rect">
            <a:avLst/>
          </a:prstGeom>
        </p:spPr>
      </p:pic>
      <p:pic>
        <p:nvPicPr>
          <p:cNvPr id="10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396" y="2722513"/>
            <a:ext cx="280392" cy="315367"/>
          </a:xfrm>
          <a:prstGeom prst="rect">
            <a:avLst/>
          </a:prstGeom>
        </p:spPr>
      </p:pic>
      <p:sp>
        <p:nvSpPr>
          <p:cNvPr id="11" name="Text 0"/>
          <p:cNvSpPr/>
          <p:nvPr/>
        </p:nvSpPr>
        <p:spPr>
          <a:xfrm>
            <a:off x="590550" y="400050"/>
            <a:ext cx="15777210" cy="46479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3659"/>
              </a:lnSpc>
              <a:buNone/>
            </a:pPr>
            <a:r>
              <a:rPr lang="en-US" sz="3075" b="1" dirty="0">
                <a:solidFill>
                  <a:srgbClr val="0025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Debate 3: Reductionism vs. Holism</a:t>
            </a:r>
            <a:endParaRPr lang="en-US" sz="3075" dirty="0"/>
          </a:p>
        </p:txBody>
      </p:sp>
      <p:sp>
        <p:nvSpPr>
          <p:cNvPr id="12" name="Text 1"/>
          <p:cNvSpPr/>
          <p:nvPr/>
        </p:nvSpPr>
        <p:spPr>
          <a:xfrm>
            <a:off x="590550" y="1562100"/>
            <a:ext cx="3429000" cy="28336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231"/>
              </a:lnSpc>
              <a:buNone/>
            </a:pPr>
            <a:r>
              <a:rPr lang="en-US" sz="1875" b="1" dirty="0">
                <a:solidFill>
                  <a:srgbClr val="0025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Reductionism</a:t>
            </a:r>
            <a:endParaRPr lang="en-US" sz="1875" dirty="0"/>
          </a:p>
        </p:txBody>
      </p:sp>
      <p:sp>
        <p:nvSpPr>
          <p:cNvPr id="13" name="Text 2"/>
          <p:cNvSpPr/>
          <p:nvPr/>
        </p:nvSpPr>
        <p:spPr>
          <a:xfrm>
            <a:off x="4248150" y="1285875"/>
            <a:ext cx="4065240" cy="56673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231"/>
              </a:lnSpc>
              <a:buNone/>
            </a:pPr>
            <a:r>
              <a:rPr lang="en-US" sz="1875" b="1" dirty="0">
                <a:solidFill>
                  <a:srgbClr val="0025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Reductionist Hierarchy</a:t>
            </a:r>
            <a:pPr algn="ctr" indent="0" marL="0">
              <a:lnSpc>
                <a:spcPts val="2231"/>
              </a:lnSpc>
              <a:buNone/>
            </a:pPr>
            <a:r>
              <a:rPr lang="en-US" sz="1875" b="1" dirty="0">
                <a:solidFill>
                  <a:srgbClr val="0025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231"/>
              </a:lnSpc>
              <a:buNone/>
            </a:pPr>
            <a:r>
              <a:rPr lang="en-US" sz="1875" b="1" dirty="0">
                <a:solidFill>
                  <a:srgbClr val="0025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 Psychology</a:t>
            </a:r>
            <a:endParaRPr lang="en-US" sz="1875" dirty="0"/>
          </a:p>
        </p:txBody>
      </p:sp>
      <p:sp>
        <p:nvSpPr>
          <p:cNvPr id="14" name="Text 3"/>
          <p:cNvSpPr/>
          <p:nvPr/>
        </p:nvSpPr>
        <p:spPr>
          <a:xfrm>
            <a:off x="8639175" y="1562100"/>
            <a:ext cx="1645920" cy="27205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142"/>
              </a:lnSpc>
              <a:buNone/>
            </a:pPr>
            <a:r>
              <a:rPr lang="en-US" sz="1800" b="1" dirty="0">
                <a:solidFill>
                  <a:srgbClr val="0025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Holism</a:t>
            </a:r>
            <a:endParaRPr lang="en-US" sz="1800" dirty="0"/>
          </a:p>
        </p:txBody>
      </p:sp>
      <p:sp>
        <p:nvSpPr>
          <p:cNvPr id="15" name="Text 4"/>
          <p:cNvSpPr/>
          <p:nvPr/>
        </p:nvSpPr>
        <p:spPr>
          <a:xfrm>
            <a:off x="590550" y="2000250"/>
            <a:ext cx="3478411" cy="54054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129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Explaining behaviour through</a:t>
            </a:r>
            <a:pPr indent="0" marL="0">
              <a:lnSpc>
                <a:spcPts val="2129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129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its smallest components.</a:t>
            </a:r>
            <a:endParaRPr lang="en-US" sz="1650" dirty="0"/>
          </a:p>
        </p:txBody>
      </p:sp>
      <p:sp>
        <p:nvSpPr>
          <p:cNvPr id="16" name="Text 5"/>
          <p:cNvSpPr/>
          <p:nvPr/>
        </p:nvSpPr>
        <p:spPr>
          <a:xfrm>
            <a:off x="962025" y="2743200"/>
            <a:ext cx="3185071" cy="54054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129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Biological and neurological</a:t>
            </a:r>
            <a:pPr indent="0" marL="0">
              <a:lnSpc>
                <a:spcPts val="2129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129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processes.</a:t>
            </a:r>
            <a:endParaRPr lang="en-US" sz="1650" dirty="0"/>
          </a:p>
        </p:txBody>
      </p:sp>
      <p:sp>
        <p:nvSpPr>
          <p:cNvPr id="17" name="Text 6"/>
          <p:cNvSpPr/>
          <p:nvPr/>
        </p:nvSpPr>
        <p:spPr>
          <a:xfrm>
            <a:off x="962025" y="3429000"/>
            <a:ext cx="2126903" cy="51613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032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Genes and</a:t>
            </a:r>
            <a:pPr indent="0" marL="0">
              <a:lnSpc>
                <a:spcPts val="2032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32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neurotransmitters.</a:t>
            </a:r>
            <a:endParaRPr lang="en-US" sz="1575" dirty="0"/>
          </a:p>
        </p:txBody>
      </p:sp>
      <p:sp>
        <p:nvSpPr>
          <p:cNvPr id="18" name="Text 7"/>
          <p:cNvSpPr/>
          <p:nvPr/>
        </p:nvSpPr>
        <p:spPr>
          <a:xfrm>
            <a:off x="962025" y="4114800"/>
            <a:ext cx="1676400" cy="54054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129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Basic learning</a:t>
            </a:r>
            <a:pPr indent="0" marL="0">
              <a:lnSpc>
                <a:spcPts val="2129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129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mechanisms.</a:t>
            </a:r>
            <a:endParaRPr lang="en-US" sz="1650" dirty="0"/>
          </a:p>
        </p:txBody>
      </p:sp>
      <p:sp>
        <p:nvSpPr>
          <p:cNvPr id="19" name="Text 8"/>
          <p:cNvSpPr/>
          <p:nvPr/>
        </p:nvSpPr>
        <p:spPr>
          <a:xfrm>
            <a:off x="962025" y="4800600"/>
            <a:ext cx="6035040" cy="32265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541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General scientific laws.</a:t>
            </a:r>
            <a:endParaRPr lang="en-US" sz="1650" dirty="0"/>
          </a:p>
        </p:txBody>
      </p:sp>
      <p:sp>
        <p:nvSpPr>
          <p:cNvPr id="20" name="Text 9"/>
          <p:cNvSpPr/>
          <p:nvPr/>
        </p:nvSpPr>
        <p:spPr>
          <a:xfrm>
            <a:off x="8515350" y="2000250"/>
            <a:ext cx="3447008" cy="54054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129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Understanding humans as an</a:t>
            </a:r>
            <a:pPr indent="0" marL="0">
              <a:lnSpc>
                <a:spcPts val="2129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129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integrated being.</a:t>
            </a:r>
            <a:endParaRPr lang="en-US" sz="1650" dirty="0"/>
          </a:p>
        </p:txBody>
      </p:sp>
      <p:sp>
        <p:nvSpPr>
          <p:cNvPr id="21" name="Text 10"/>
          <p:cNvSpPr/>
          <p:nvPr/>
        </p:nvSpPr>
        <p:spPr>
          <a:xfrm>
            <a:off x="9020175" y="2743200"/>
            <a:ext cx="2084933" cy="51613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032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Social and cultural</a:t>
            </a:r>
            <a:pPr indent="0" marL="0">
              <a:lnSpc>
                <a:spcPts val="2032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32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context.</a:t>
            </a:r>
            <a:endParaRPr lang="en-US" sz="1575" dirty="0"/>
          </a:p>
        </p:txBody>
      </p:sp>
      <p:sp>
        <p:nvSpPr>
          <p:cNvPr id="22" name="Text 11"/>
          <p:cNvSpPr/>
          <p:nvPr/>
        </p:nvSpPr>
        <p:spPr>
          <a:xfrm>
            <a:off x="9020175" y="3429000"/>
            <a:ext cx="2325886" cy="51613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032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Complete subjective</a:t>
            </a:r>
            <a:pPr indent="0" marL="0">
              <a:lnSpc>
                <a:spcPts val="2032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32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experience.</a:t>
            </a:r>
            <a:endParaRPr lang="en-US" sz="1575" dirty="0"/>
          </a:p>
        </p:txBody>
      </p:sp>
      <p:sp>
        <p:nvSpPr>
          <p:cNvPr id="23" name="Text 12"/>
          <p:cNvSpPr/>
          <p:nvPr/>
        </p:nvSpPr>
        <p:spPr>
          <a:xfrm>
            <a:off x="9020175" y="4114800"/>
            <a:ext cx="2252663" cy="51613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032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Interaction between</a:t>
            </a:r>
            <a:pPr indent="0" marL="0">
              <a:lnSpc>
                <a:spcPts val="2032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32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different factors.</a:t>
            </a:r>
            <a:endParaRPr lang="en-US" sz="1575" dirty="0"/>
          </a:p>
        </p:txBody>
      </p:sp>
      <p:sp>
        <p:nvSpPr>
          <p:cNvPr id="24" name="Text 13"/>
          <p:cNvSpPr/>
          <p:nvPr/>
        </p:nvSpPr>
        <p:spPr>
          <a:xfrm>
            <a:off x="9020175" y="4800600"/>
            <a:ext cx="2776538" cy="54054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129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Meaning and purpose in</a:t>
            </a:r>
            <a:pPr indent="0" marL="0">
              <a:lnSpc>
                <a:spcPts val="2129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129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life.</a:t>
            </a:r>
            <a:endParaRPr lang="en-US" sz="1650" dirty="0"/>
          </a:p>
        </p:txBody>
      </p:sp>
      <p:sp>
        <p:nvSpPr>
          <p:cNvPr id="25" name="Text 14"/>
          <p:cNvSpPr/>
          <p:nvPr/>
        </p:nvSpPr>
        <p:spPr>
          <a:xfrm>
            <a:off x="1200150" y="6019800"/>
            <a:ext cx="10802243" cy="51613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032"/>
              </a:lnSpc>
              <a:buNone/>
            </a:pPr>
            <a:r>
              <a:rPr lang="en-US" sz="1575" b="1" dirty="0">
                <a:solidFill>
                  <a:srgbClr val="F062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Contemporary Challenge: How do we balance scientific analytical precision with the</a:t>
            </a:r>
            <a:pPr algn="ctr" indent="0" marL="0">
              <a:lnSpc>
                <a:spcPts val="2032"/>
              </a:lnSpc>
              <a:buNone/>
            </a:pPr>
            <a:r>
              <a:rPr lang="en-US" sz="1575" b="1" dirty="0">
                <a:solidFill>
                  <a:srgbClr val="F062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032"/>
              </a:lnSpc>
              <a:buNone/>
            </a:pPr>
            <a:r>
              <a:rPr lang="en-US" sz="1575" b="1" dirty="0">
                <a:solidFill>
                  <a:srgbClr val="F062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richness of human experience?</a:t>
            </a:r>
            <a:endParaRPr lang="en-US" sz="1575" dirty="0"/>
          </a:p>
        </p:txBody>
      </p:sp>
      <p:sp>
        <p:nvSpPr>
          <p:cNvPr id="26" name="Text 15"/>
          <p:cNvSpPr/>
          <p:nvPr/>
        </p:nvSpPr>
        <p:spPr>
          <a:xfrm>
            <a:off x="4619625" y="2009775"/>
            <a:ext cx="3321248" cy="3658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44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Social and Cultural Explanations</a:t>
            </a:r>
            <a:pPr algn="ctr" indent="0" marL="0">
              <a:lnSpc>
                <a:spcPts val="144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44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[The highest level (most holistic)]</a:t>
            </a:r>
            <a:endParaRPr lang="en-US" sz="1200" dirty="0"/>
          </a:p>
        </p:txBody>
      </p:sp>
      <p:sp>
        <p:nvSpPr>
          <p:cNvPr id="27" name="Text 16"/>
          <p:cNvSpPr/>
          <p:nvPr/>
        </p:nvSpPr>
        <p:spPr>
          <a:xfrm>
            <a:off x="3735690" y="3448050"/>
            <a:ext cx="5052060" cy="19437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30"/>
              </a:lnSpc>
              <a:buNone/>
            </a:pPr>
            <a:r>
              <a:rPr lang="en-US" sz="12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Psychological Explanations</a:t>
            </a:r>
            <a:endParaRPr lang="en-US" sz="1275" dirty="0"/>
          </a:p>
        </p:txBody>
      </p:sp>
      <p:sp>
        <p:nvSpPr>
          <p:cNvPr id="28" name="Text 17"/>
          <p:cNvSpPr/>
          <p:nvPr/>
        </p:nvSpPr>
        <p:spPr>
          <a:xfrm>
            <a:off x="4676775" y="4752975"/>
            <a:ext cx="3457575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Biological Explanations</a:t>
            </a:r>
            <a:pPr algn="ctr"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[The lowest level (most reductionist)]</a:t>
            </a:r>
            <a:endParaRPr lang="en-US" sz="1125" dirty="0"/>
          </a:p>
        </p:txBody>
      </p:sp>
      <p:sp>
        <p:nvSpPr>
          <p:cNvPr id="29" name="Text 18"/>
          <p:cNvSpPr/>
          <p:nvPr/>
        </p:nvSpPr>
        <p:spPr>
          <a:xfrm>
            <a:off x="4676775" y="2581275"/>
            <a:ext cx="3237458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Example: Explaining behaviour through</a:t>
            </a:r>
            <a:pPr algn="ctr"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cultural norms or social pressure.</a:t>
            </a:r>
            <a:endParaRPr lang="en-US" sz="1125" dirty="0"/>
          </a:p>
        </p:txBody>
      </p:sp>
      <p:sp>
        <p:nvSpPr>
          <p:cNvPr id="30" name="Text 19"/>
          <p:cNvSpPr/>
          <p:nvPr/>
        </p:nvSpPr>
        <p:spPr>
          <a:xfrm>
            <a:off x="4648200" y="3886200"/>
            <a:ext cx="3289846" cy="3658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Example: Explaining behaviour through</a:t>
            </a:r>
            <a:pPr algn="ctr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cognitive processes or learning history.</a:t>
            </a:r>
            <a:endParaRPr lang="en-US" sz="1200" dirty="0"/>
          </a:p>
        </p:txBody>
      </p:sp>
      <p:sp>
        <p:nvSpPr>
          <p:cNvPr id="31" name="Text 20"/>
          <p:cNvSpPr/>
          <p:nvPr/>
        </p:nvSpPr>
        <p:spPr>
          <a:xfrm>
            <a:off x="4429125" y="5295900"/>
            <a:ext cx="3761333" cy="3658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Example: Explaining behaviour through brain</a:t>
            </a:r>
            <a:pPr algn="ctr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structure, neurotransmitters, or genes.</a:t>
            </a:r>
            <a:endParaRPr lang="en-US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4375" y="400050"/>
            <a:ext cx="10739438" cy="8992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3540"/>
              </a:lnSpc>
              <a:buNone/>
            </a:pPr>
            <a:r>
              <a:rPr lang="en-US" sz="3000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Ethical Guidelines and Professional Codes of</a:t>
            </a:r>
            <a:pPr indent="0" marL="0">
              <a:lnSpc>
                <a:spcPts val="3540"/>
              </a:lnSpc>
              <a:buNone/>
            </a:pPr>
            <a:r>
              <a:rPr lang="en-US" sz="3000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3540"/>
              </a:lnSpc>
              <a:buNone/>
            </a:pPr>
            <a:r>
              <a:rPr lang="en-US" sz="3000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Conduct</a:t>
            </a:r>
            <a:endParaRPr lang="en-US" sz="3000" dirty="0"/>
          </a:p>
        </p:txBody>
      </p:sp>
      <p:sp>
        <p:nvSpPr>
          <p:cNvPr id="4" name="Text 1"/>
          <p:cNvSpPr/>
          <p:nvPr/>
        </p:nvSpPr>
        <p:spPr>
          <a:xfrm>
            <a:off x="714375" y="1495425"/>
            <a:ext cx="7623810" cy="35629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806"/>
              </a:lnSpc>
              <a:buNone/>
            </a:pPr>
            <a:r>
              <a:rPr lang="en-US" sz="2175" b="1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Key Professional Bodies</a:t>
            </a:r>
            <a:endParaRPr lang="en-US" sz="2175" dirty="0"/>
          </a:p>
        </p:txBody>
      </p:sp>
      <p:sp>
        <p:nvSpPr>
          <p:cNvPr id="5" name="Text 2"/>
          <p:cNvSpPr/>
          <p:nvPr/>
        </p:nvSpPr>
        <p:spPr>
          <a:xfrm>
            <a:off x="714375" y="3667125"/>
            <a:ext cx="10972800" cy="36864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903"/>
              </a:lnSpc>
              <a:buNone/>
            </a:pPr>
            <a:r>
              <a:rPr lang="en-US" sz="2250" b="1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Four Core Ethical Principles</a:t>
            </a:r>
            <a:endParaRPr lang="en-US" sz="2250" dirty="0"/>
          </a:p>
        </p:txBody>
      </p:sp>
      <p:sp>
        <p:nvSpPr>
          <p:cNvPr id="6" name="Text 3"/>
          <p:cNvSpPr/>
          <p:nvPr/>
        </p:nvSpPr>
        <p:spPr>
          <a:xfrm>
            <a:off x="962025" y="4371975"/>
            <a:ext cx="4960620" cy="23797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74"/>
              </a:lnSpc>
              <a:buNone/>
            </a:pPr>
            <a:r>
              <a:rPr lang="en-US" sz="1575" b="1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 Respect (Respect)</a:t>
            </a:r>
            <a:endParaRPr lang="en-US" sz="1575" dirty="0"/>
          </a:p>
        </p:txBody>
      </p:sp>
      <p:sp>
        <p:nvSpPr>
          <p:cNvPr id="7" name="Text 4"/>
          <p:cNvSpPr/>
          <p:nvPr/>
        </p:nvSpPr>
        <p:spPr>
          <a:xfrm>
            <a:off x="3638550" y="4371975"/>
            <a:ext cx="1875383" cy="49887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63"/>
              </a:lnSpc>
              <a:buNone/>
            </a:pPr>
            <a:r>
              <a:rPr lang="en-US" sz="1650" b="1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2. Competence</a:t>
            </a:r>
            <a:pPr indent="0" marL="0">
              <a:lnSpc>
                <a:spcPts val="1963"/>
              </a:lnSpc>
              <a:buNone/>
            </a:pPr>
            <a:r>
              <a:rPr lang="en-US" sz="1650" b="1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963"/>
              </a:lnSpc>
              <a:buNone/>
            </a:pPr>
            <a:r>
              <a:rPr lang="en-US" sz="1650" b="1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(Competence)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6448425" y="4371975"/>
            <a:ext cx="1959173" cy="47595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74"/>
              </a:lnSpc>
              <a:buNone/>
            </a:pPr>
            <a:r>
              <a:rPr lang="en-US" sz="1575" b="1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3. Responsibility</a:t>
            </a:r>
            <a:pPr indent="0" marL="0">
              <a:lnSpc>
                <a:spcPts val="1874"/>
              </a:lnSpc>
              <a:buNone/>
            </a:pPr>
            <a:r>
              <a:rPr lang="en-US" sz="1575" b="1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874"/>
              </a:lnSpc>
              <a:buNone/>
            </a:pPr>
            <a:r>
              <a:rPr lang="en-US" sz="1575" b="1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(Responsibility)</a:t>
            </a:r>
            <a:endParaRPr lang="en-US" sz="1575" dirty="0"/>
          </a:p>
        </p:txBody>
      </p:sp>
      <p:sp>
        <p:nvSpPr>
          <p:cNvPr id="9" name="Text 6"/>
          <p:cNvSpPr/>
          <p:nvPr/>
        </p:nvSpPr>
        <p:spPr>
          <a:xfrm>
            <a:off x="9144000" y="4371975"/>
            <a:ext cx="1351508" cy="49887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63"/>
              </a:lnSpc>
              <a:buNone/>
            </a:pPr>
            <a:r>
              <a:rPr lang="en-US" sz="1650" b="1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4. Integrity</a:t>
            </a:r>
            <a:pPr indent="0" marL="0">
              <a:lnSpc>
                <a:spcPts val="1963"/>
              </a:lnSpc>
              <a:buNone/>
            </a:pPr>
            <a:r>
              <a:rPr lang="en-US" sz="1650" b="1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963"/>
              </a:lnSpc>
              <a:buNone/>
            </a:pPr>
            <a:r>
              <a:rPr lang="en-US" sz="1650" b="1" dirty="0">
                <a:solidFill>
                  <a:srgbClr val="1620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(Integrity)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962025" y="2114550"/>
            <a:ext cx="8549580" cy="103271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711"/>
              </a:lnSpc>
              <a:buNone/>
            </a:pPr>
            <a:r>
              <a:rPr lang="en-US" sz="19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British Psychological Society (BPS): Founded 1901</a:t>
            </a:r>
            <a:pPr indent="0" marL="0">
              <a:lnSpc>
                <a:spcPts val="2711"/>
              </a:lnSpc>
              <a:buNone/>
            </a:pPr>
            <a:r>
              <a:rPr lang="en-US" sz="19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711"/>
              </a:lnSpc>
              <a:buNone/>
            </a:pPr>
            <a:r>
              <a:rPr lang="en-US" sz="19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American Psychological Association (APA): Founded 1892</a:t>
            </a:r>
            <a:pPr indent="0" marL="0">
              <a:lnSpc>
                <a:spcPts val="2711"/>
              </a:lnSpc>
              <a:buNone/>
            </a:pPr>
            <a:r>
              <a:rPr lang="en-US" sz="19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711"/>
              </a:lnSpc>
              <a:buNone/>
            </a:pPr>
            <a:r>
              <a:rPr lang="en-US" sz="19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Both play a vital role in establishing global ethical standards.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838200" y="4772025"/>
            <a:ext cx="2504033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Valuing the dignity and</a:t>
            </a:r>
            <a:pPr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worth of all persons;</a:t>
            </a:r>
            <a:pPr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emphasis on privacy</a:t>
            </a:r>
            <a:pPr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and informed consent.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3638550" y="5057775"/>
            <a:ext cx="2629793" cy="9602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90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Maintaining high</a:t>
            </a:r>
            <a:pPr indent="0" marL="0">
              <a:lnSpc>
                <a:spcPts val="1890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890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standards and</a:t>
            </a:r>
            <a:pPr indent="0" marL="0">
              <a:lnSpc>
                <a:spcPts val="1890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890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continuous professional</a:t>
            </a:r>
            <a:pPr indent="0" marL="0">
              <a:lnSpc>
                <a:spcPts val="1890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890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development.</a:t>
            </a:r>
            <a:endParaRPr lang="en-US" sz="1575" dirty="0"/>
          </a:p>
        </p:txBody>
      </p:sp>
      <p:sp>
        <p:nvSpPr>
          <p:cNvPr id="13" name="Text 10"/>
          <p:cNvSpPr/>
          <p:nvPr/>
        </p:nvSpPr>
        <p:spPr>
          <a:xfrm>
            <a:off x="6448425" y="5057775"/>
            <a:ext cx="2399258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Accountability to</a:t>
            </a:r>
            <a:pPr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clients and the public;</a:t>
            </a:r>
            <a:pPr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principle of “do no</a:t>
            </a:r>
            <a:pPr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harm.”</a:t>
            </a:r>
            <a:endParaRPr lang="en-US" sz="1500" dirty="0"/>
          </a:p>
        </p:txBody>
      </p:sp>
      <p:sp>
        <p:nvSpPr>
          <p:cNvPr id="14" name="Text 11"/>
          <p:cNvSpPr/>
          <p:nvPr/>
        </p:nvSpPr>
        <p:spPr>
          <a:xfrm>
            <a:off x="9144000" y="5057775"/>
            <a:ext cx="2378273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Honesty, accuracy,</a:t>
            </a:r>
            <a:pPr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and clarity in all</a:t>
            </a:r>
            <a:pPr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professional practice.</a:t>
            </a:r>
            <a:endParaRPr lang="en-US" sz="1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780" y="2228850"/>
            <a:ext cx="2109192" cy="3161407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-3843814" y="638175"/>
            <a:ext cx="20951190" cy="44574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510"/>
              </a:lnSpc>
              <a:buNone/>
            </a:pPr>
            <a:r>
              <a:rPr lang="en-US" sz="292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Ethics in Human Research: Consent and Deception</a:t>
            </a:r>
            <a:endParaRPr lang="en-US" sz="2925" dirty="0"/>
          </a:p>
        </p:txBody>
      </p:sp>
      <p:sp>
        <p:nvSpPr>
          <p:cNvPr id="5" name="Text 1"/>
          <p:cNvSpPr/>
          <p:nvPr/>
        </p:nvSpPr>
        <p:spPr>
          <a:xfrm>
            <a:off x="962025" y="1771650"/>
            <a:ext cx="10058400" cy="25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80"/>
              </a:lnSpc>
              <a:buNone/>
            </a:pPr>
            <a:r>
              <a:rPr lang="en-US" sz="1650" b="1" dirty="0">
                <a:solidFill>
                  <a:srgbClr val="000A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Informed Consent: The Ethical Foundation</a:t>
            </a:r>
            <a:endParaRPr lang="en-US" sz="1650" dirty="0"/>
          </a:p>
        </p:txBody>
      </p:sp>
      <p:sp>
        <p:nvSpPr>
          <p:cNvPr id="6" name="Text 2"/>
          <p:cNvSpPr/>
          <p:nvPr/>
        </p:nvSpPr>
        <p:spPr>
          <a:xfrm>
            <a:off x="6686550" y="1771650"/>
            <a:ext cx="8938260" cy="26283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070"/>
              </a:lnSpc>
              <a:buNone/>
            </a:pPr>
            <a:r>
              <a:rPr lang="en-US" sz="1725" b="1" dirty="0">
                <a:solidFill>
                  <a:srgbClr val="000A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Deception &amp; Debriefing Process</a:t>
            </a:r>
            <a:endParaRPr lang="en-US" sz="1725" dirty="0"/>
          </a:p>
        </p:txBody>
      </p:sp>
      <p:sp>
        <p:nvSpPr>
          <p:cNvPr id="7" name="Text 3"/>
          <p:cNvSpPr/>
          <p:nvPr/>
        </p:nvSpPr>
        <p:spPr>
          <a:xfrm>
            <a:off x="962025" y="2181225"/>
            <a:ext cx="5982593" cy="18398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Fully voluntary participation without coercion.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Providing comprehensive information about the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study and its risks.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The right to withdraw at any time without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consequences.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Clear understanding of procedures and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potential benefits.</a:t>
            </a:r>
            <a:endParaRPr lang="en-US" sz="1725" dirty="0"/>
          </a:p>
        </p:txBody>
      </p:sp>
      <p:sp>
        <p:nvSpPr>
          <p:cNvPr id="8" name="Text 4"/>
          <p:cNvSpPr/>
          <p:nvPr/>
        </p:nvSpPr>
        <p:spPr>
          <a:xfrm>
            <a:off x="962025" y="4562475"/>
            <a:ext cx="7040880" cy="25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80"/>
              </a:lnSpc>
              <a:buNone/>
            </a:pPr>
            <a:r>
              <a:rPr lang="en-US" sz="1650" b="1" dirty="0">
                <a:solidFill>
                  <a:srgbClr val="000A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When Is Deception Justified?</a:t>
            </a:r>
            <a:endParaRPr lang="en-US" sz="1650" dirty="0"/>
          </a:p>
        </p:txBody>
      </p:sp>
      <p:sp>
        <p:nvSpPr>
          <p:cNvPr id="9" name="Text 5"/>
          <p:cNvSpPr/>
          <p:nvPr/>
        </p:nvSpPr>
        <p:spPr>
          <a:xfrm>
            <a:off x="962025" y="4943475"/>
            <a:ext cx="5573911" cy="105132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Significant scientific value of the research.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No viable non-deceptive alternatives exist.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Minimal psychological harm.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A comprehensive debriefing plan is in place.</a:t>
            </a:r>
            <a:endParaRPr lang="en-US" sz="1725" dirty="0"/>
          </a:p>
        </p:txBody>
      </p:sp>
      <p:sp>
        <p:nvSpPr>
          <p:cNvPr id="10" name="Text 6"/>
          <p:cNvSpPr/>
          <p:nvPr/>
        </p:nvSpPr>
        <p:spPr>
          <a:xfrm>
            <a:off x="6934200" y="5581650"/>
            <a:ext cx="4610100" cy="5030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Debriefing is the ethical obligation that</a:t>
            </a:r>
            <a:pPr algn="ctr"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makes justifiable deception possible.</a:t>
            </a:r>
            <a:endParaRPr lang="en-US" sz="16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671" y="4066729"/>
            <a:ext cx="280392" cy="315367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671" y="3470077"/>
            <a:ext cx="280392" cy="308521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671" y="2873425"/>
            <a:ext cx="280392" cy="308521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565" y="4341019"/>
            <a:ext cx="292596" cy="301675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973" y="3744367"/>
            <a:ext cx="255984" cy="308521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769" y="2873425"/>
            <a:ext cx="280392" cy="308521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2790825" y="409575"/>
            <a:ext cx="7260878" cy="114687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4515"/>
              </a:lnSpc>
              <a:buNone/>
            </a:pPr>
            <a:r>
              <a:rPr lang="en-US" sz="3225" b="1" dirty="0">
                <a:solidFill>
                  <a:srgbClr val="162E5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Socially Sensitive Research</a:t>
            </a:r>
            <a:pPr algn="ctr" indent="0" marL="0">
              <a:lnSpc>
                <a:spcPts val="4515"/>
              </a:lnSpc>
              <a:buNone/>
            </a:pPr>
            <a:r>
              <a:rPr lang="en-US" sz="3225" b="1" dirty="0">
                <a:solidFill>
                  <a:srgbClr val="162E5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4515"/>
              </a:lnSpc>
              <a:buNone/>
            </a:pPr>
            <a:r>
              <a:rPr lang="en-US" sz="3225" b="1" dirty="0">
                <a:solidFill>
                  <a:srgbClr val="162E5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and the Milgram Case Study</a:t>
            </a:r>
            <a:endParaRPr lang="en-US" sz="3225" dirty="0"/>
          </a:p>
        </p:txBody>
      </p:sp>
      <p:sp>
        <p:nvSpPr>
          <p:cNvPr id="10" name="Text 1"/>
          <p:cNvSpPr/>
          <p:nvPr/>
        </p:nvSpPr>
        <p:spPr>
          <a:xfrm>
            <a:off x="838200" y="2038350"/>
            <a:ext cx="4232821" cy="66198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606"/>
              </a:lnSpc>
              <a:buNone/>
            </a:pPr>
            <a:r>
              <a:rPr lang="en-US" sz="187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Socially Sensitive Research:</a:t>
            </a:r>
            <a:pPr indent="0" marL="0">
              <a:lnSpc>
                <a:spcPts val="2606"/>
              </a:lnSpc>
              <a:buNone/>
            </a:pPr>
            <a:r>
              <a:rPr lang="en-US" sz="187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2606"/>
              </a:lnSpc>
              <a:buNone/>
            </a:pPr>
            <a:r>
              <a:rPr lang="en-US" sz="187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Definition and Examples</a:t>
            </a:r>
            <a:endParaRPr lang="en-US" sz="1875" dirty="0"/>
          </a:p>
        </p:txBody>
      </p:sp>
      <p:sp>
        <p:nvSpPr>
          <p:cNvPr id="11" name="Text 2"/>
          <p:cNvSpPr/>
          <p:nvPr/>
        </p:nvSpPr>
        <p:spPr>
          <a:xfrm>
            <a:off x="6505575" y="2038350"/>
            <a:ext cx="10058400" cy="31774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502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Milgram's Study (1963): Key Points</a:t>
            </a:r>
            <a:endParaRPr lang="en-US" sz="1800" dirty="0"/>
          </a:p>
        </p:txBody>
      </p:sp>
      <p:sp>
        <p:nvSpPr>
          <p:cNvPr id="12" name="Text 3"/>
          <p:cNvSpPr/>
          <p:nvPr/>
        </p:nvSpPr>
        <p:spPr>
          <a:xfrm>
            <a:off x="838200" y="5372100"/>
            <a:ext cx="4777740" cy="30390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392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Key Ethical Dilemma</a:t>
            </a:r>
            <a:endParaRPr lang="en-US" sz="1650" dirty="0"/>
          </a:p>
        </p:txBody>
      </p:sp>
      <p:sp>
        <p:nvSpPr>
          <p:cNvPr id="13" name="Text 4"/>
          <p:cNvSpPr/>
          <p:nvPr/>
        </p:nvSpPr>
        <p:spPr>
          <a:xfrm>
            <a:off x="1200150" y="2886075"/>
            <a:ext cx="5165378" cy="87377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294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Definition: Studies that have potential social</a:t>
            </a:r>
            <a:pPr indent="0" marL="0">
              <a:lnSpc>
                <a:spcPts val="2294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2294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consequences for participants or the groups</a:t>
            </a:r>
            <a:pPr indent="0" marL="0">
              <a:lnSpc>
                <a:spcPts val="2294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2294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they represent.</a:t>
            </a:r>
            <a:endParaRPr lang="en-US" sz="1650" dirty="0"/>
          </a:p>
        </p:txBody>
      </p:sp>
      <p:sp>
        <p:nvSpPr>
          <p:cNvPr id="14" name="Text 5"/>
          <p:cNvSpPr/>
          <p:nvPr/>
        </p:nvSpPr>
        <p:spPr>
          <a:xfrm>
            <a:off x="1200150" y="3733800"/>
            <a:ext cx="5301555" cy="5825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294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Examples: Research on intelligence and race,</a:t>
            </a:r>
            <a:pPr indent="0" marL="0">
              <a:lnSpc>
                <a:spcPts val="2294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2294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sexual identity, different parenting styles.</a:t>
            </a:r>
            <a:endParaRPr lang="en-US" sz="1650" dirty="0"/>
          </a:p>
        </p:txBody>
      </p:sp>
      <p:sp>
        <p:nvSpPr>
          <p:cNvPr id="15" name="Text 6"/>
          <p:cNvSpPr/>
          <p:nvPr/>
        </p:nvSpPr>
        <p:spPr>
          <a:xfrm>
            <a:off x="1200150" y="4343400"/>
            <a:ext cx="5322540" cy="55602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189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Challenge: Balancing scientific knowledge</a:t>
            </a:r>
            <a:pPr indent="0" marL="0">
              <a:lnSpc>
                <a:spcPts val="2189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2189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against protection from misuse.</a:t>
            </a:r>
            <a:endParaRPr lang="en-US" sz="1575" dirty="0"/>
          </a:p>
        </p:txBody>
      </p:sp>
      <p:sp>
        <p:nvSpPr>
          <p:cNvPr id="16" name="Text 7"/>
          <p:cNvSpPr/>
          <p:nvPr/>
        </p:nvSpPr>
        <p:spPr>
          <a:xfrm>
            <a:off x="6867525" y="2886075"/>
            <a:ext cx="4295775" cy="55602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189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Aim: To understand the psychology of</a:t>
            </a:r>
            <a:pPr indent="0" marL="0">
              <a:lnSpc>
                <a:spcPts val="2189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2189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obedience to authority.</a:t>
            </a:r>
            <a:endParaRPr lang="en-US" sz="1575" dirty="0"/>
          </a:p>
        </p:txBody>
      </p:sp>
      <p:sp>
        <p:nvSpPr>
          <p:cNvPr id="17" name="Text 8"/>
          <p:cNvSpPr/>
          <p:nvPr/>
        </p:nvSpPr>
        <p:spPr>
          <a:xfrm>
            <a:off x="6867525" y="3486150"/>
            <a:ext cx="4515743" cy="5825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294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Shocking Finding: 65% of participants</a:t>
            </a:r>
            <a:pPr indent="0" marL="0">
              <a:lnSpc>
                <a:spcPts val="2294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2294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obeyed up to the highest shock level.</a:t>
            </a:r>
            <a:endParaRPr lang="en-US" sz="1650" dirty="0"/>
          </a:p>
        </p:txBody>
      </p:sp>
      <p:sp>
        <p:nvSpPr>
          <p:cNvPr id="18" name="Text 9"/>
          <p:cNvSpPr/>
          <p:nvPr/>
        </p:nvSpPr>
        <p:spPr>
          <a:xfrm>
            <a:off x="6867525" y="4095750"/>
            <a:ext cx="5207198" cy="55602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189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Revelation: The terrifying power of situational</a:t>
            </a:r>
            <a:pPr indent="0" marL="0">
              <a:lnSpc>
                <a:spcPts val="2189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2189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pressure on human behaviour.</a:t>
            </a:r>
            <a:endParaRPr lang="en-US" sz="1575" dirty="0"/>
          </a:p>
        </p:txBody>
      </p:sp>
      <p:sp>
        <p:nvSpPr>
          <p:cNvPr id="19" name="Text 10"/>
          <p:cNvSpPr/>
          <p:nvPr/>
        </p:nvSpPr>
        <p:spPr>
          <a:xfrm>
            <a:off x="895350" y="5715000"/>
            <a:ext cx="10948988" cy="5825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294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Does the profound insight into human nature provided by Milgram's study justify the severe</a:t>
            </a:r>
            <a:pPr indent="0" marL="0">
              <a:lnSpc>
                <a:spcPts val="2294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2294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psychological distress experienced by participants?</a:t>
            </a:r>
            <a:endParaRPr lang="en-US" sz="16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5961" y="4848523"/>
            <a:ext cx="548580" cy="575965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9757" y="4841677"/>
            <a:ext cx="499765" cy="582811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4392" y="2379613"/>
            <a:ext cx="1243459" cy="1289298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177" y="2379613"/>
            <a:ext cx="1475184" cy="1488132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-2518916" y="466725"/>
            <a:ext cx="18002250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4050"/>
              </a:lnSpc>
              <a:buNone/>
            </a:pPr>
            <a:r>
              <a:rPr lang="en-US" sz="33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Animal Research: Ethics and Debates</a:t>
            </a:r>
            <a:endParaRPr lang="en-US" sz="3375" dirty="0"/>
          </a:p>
        </p:txBody>
      </p:sp>
      <p:sp>
        <p:nvSpPr>
          <p:cNvPr id="8" name="Text 1"/>
          <p:cNvSpPr/>
          <p:nvPr/>
        </p:nvSpPr>
        <p:spPr>
          <a:xfrm>
            <a:off x="838200" y="1466850"/>
            <a:ext cx="3929063" cy="57596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268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Justifications for Using Animals</a:t>
            </a:r>
            <a:pPr algn="ctr" indent="0" marL="0">
              <a:lnSpc>
                <a:spcPts val="2268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268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 Psychological Research</a:t>
            </a:r>
            <a:endParaRPr lang="en-US" sz="1800" dirty="0"/>
          </a:p>
        </p:txBody>
      </p:sp>
      <p:sp>
        <p:nvSpPr>
          <p:cNvPr id="9" name="Text 2"/>
          <p:cNvSpPr/>
          <p:nvPr/>
        </p:nvSpPr>
        <p:spPr>
          <a:xfrm>
            <a:off x="7185630" y="1600200"/>
            <a:ext cx="6046470" cy="27607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174"/>
              </a:lnSpc>
              <a:buNone/>
            </a:pPr>
            <a:r>
              <a:rPr lang="en-US" sz="172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Core Ethical Debate</a:t>
            </a:r>
            <a:endParaRPr lang="en-US" sz="1725" dirty="0"/>
          </a:p>
        </p:txBody>
      </p:sp>
      <p:sp>
        <p:nvSpPr>
          <p:cNvPr id="10" name="Text 3"/>
          <p:cNvSpPr/>
          <p:nvPr/>
        </p:nvSpPr>
        <p:spPr>
          <a:xfrm>
            <a:off x="2272189" y="2762250"/>
            <a:ext cx="8023860" cy="31209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457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BPS Three Rs Principles</a:t>
            </a:r>
            <a:endParaRPr lang="en-US" sz="1950" dirty="0"/>
          </a:p>
        </p:txBody>
      </p:sp>
      <p:sp>
        <p:nvSpPr>
          <p:cNvPr id="11" name="Text 4"/>
          <p:cNvSpPr/>
          <p:nvPr/>
        </p:nvSpPr>
        <p:spPr>
          <a:xfrm>
            <a:off x="838200" y="2286000"/>
            <a:ext cx="2881313" cy="138038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just" indent="0" marL="0">
              <a:lnSpc>
                <a:spcPts val="2174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Control of</a:t>
            </a:r>
            <a:pPr algn="just" indent="0" marL="0">
              <a:lnSpc>
                <a:spcPts val="2174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just" indent="0" marL="0">
              <a:lnSpc>
                <a:spcPts val="2174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variables</a:t>
            </a:r>
            <a:pPr algn="just" indent="0" marL="0">
              <a:lnSpc>
                <a:spcPts val="2174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just" indent="0" marL="0">
              <a:lnSpc>
                <a:spcPts val="2174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and the</a:t>
            </a:r>
            <a:pPr algn="just" indent="0" marL="0">
              <a:lnSpc>
                <a:spcPts val="2174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just" indent="0" marL="0">
              <a:lnSpc>
                <a:spcPts val="2174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experimental</a:t>
            </a:r>
            <a:pPr algn="just" indent="0" marL="0">
              <a:lnSpc>
                <a:spcPts val="2174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just" indent="0" marL="0">
              <a:lnSpc>
                <a:spcPts val="2174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environment.</a:t>
            </a:r>
            <a:endParaRPr lang="en-US" sz="1575" dirty="0"/>
          </a:p>
        </p:txBody>
      </p:sp>
      <p:sp>
        <p:nvSpPr>
          <p:cNvPr id="12" name="Text 5"/>
          <p:cNvSpPr/>
          <p:nvPr/>
        </p:nvSpPr>
        <p:spPr>
          <a:xfrm>
            <a:off x="838200" y="4095750"/>
            <a:ext cx="2671763" cy="220860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just" indent="0" marL="0">
              <a:lnSpc>
                <a:spcPts val="2174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Studying biological and</a:t>
            </a:r>
            <a:pPr algn="just" indent="0" marL="0">
              <a:lnSpc>
                <a:spcPts val="2174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just" indent="0" marL="0">
              <a:lnSpc>
                <a:spcPts val="2174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neurological processes.</a:t>
            </a:r>
            <a:pPr algn="just" indent="0" marL="0">
              <a:lnSpc>
                <a:spcPts val="2174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just" indent="0" marL="0">
              <a:lnSpc>
                <a:spcPts val="2174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Understanding the</a:t>
            </a:r>
            <a:pPr algn="just" indent="0" marL="0">
              <a:lnSpc>
                <a:spcPts val="2174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just" indent="0" marL="0">
              <a:lnSpc>
                <a:spcPts val="2174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evolutionary basis of</a:t>
            </a:r>
            <a:pPr algn="just" indent="0" marL="0">
              <a:lnSpc>
                <a:spcPts val="2174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just" indent="0" marL="0">
              <a:lnSpc>
                <a:spcPts val="2174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behaviour.</a:t>
            </a:r>
            <a:pPr algn="just" indent="0" marL="0">
              <a:lnSpc>
                <a:spcPts val="2174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just" indent="0" marL="0">
              <a:lnSpc>
                <a:spcPts val="2174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Procedures that cannot</a:t>
            </a:r>
            <a:pPr algn="just" indent="0" marL="0">
              <a:lnSpc>
                <a:spcPts val="2174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just" indent="0" marL="0">
              <a:lnSpc>
                <a:spcPts val="2174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ethically be applied to</a:t>
            </a:r>
            <a:pPr algn="just" indent="0" marL="0">
              <a:lnSpc>
                <a:spcPts val="2174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just" indent="0" marL="0">
              <a:lnSpc>
                <a:spcPts val="2174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humans.</a:t>
            </a:r>
            <a:endParaRPr lang="en-US" sz="1575" dirty="0"/>
          </a:p>
        </p:txBody>
      </p:sp>
      <p:sp>
        <p:nvSpPr>
          <p:cNvPr id="13" name="Text 6"/>
          <p:cNvSpPr/>
          <p:nvPr/>
        </p:nvSpPr>
        <p:spPr>
          <a:xfrm>
            <a:off x="8763000" y="3819525"/>
            <a:ext cx="2881313" cy="82822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174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Does potential scientific</a:t>
            </a:r>
            <a:pPr algn="ctr" indent="0" marL="0">
              <a:lnSpc>
                <a:spcPts val="2174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174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advancement justify animal</a:t>
            </a:r>
            <a:pPr algn="ctr" indent="0" marL="0">
              <a:lnSpc>
                <a:spcPts val="2174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174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suffering?</a:t>
            </a:r>
            <a:endParaRPr lang="en-US" sz="1575" dirty="0"/>
          </a:p>
        </p:txBody>
      </p:sp>
      <p:sp>
        <p:nvSpPr>
          <p:cNvPr id="14" name="Text 7"/>
          <p:cNvSpPr/>
          <p:nvPr/>
        </p:nvSpPr>
        <p:spPr>
          <a:xfrm>
            <a:off x="8763000" y="5438775"/>
            <a:ext cx="1194346" cy="53727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115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Utilitarian</a:t>
            </a:r>
            <a:pPr algn="ctr" indent="0" marL="0">
              <a:lnSpc>
                <a:spcPts val="2115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115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perspective</a:t>
            </a:r>
            <a:endParaRPr lang="en-US" sz="1500" dirty="0"/>
          </a:p>
        </p:txBody>
      </p:sp>
      <p:sp>
        <p:nvSpPr>
          <p:cNvPr id="15" name="Text 8"/>
          <p:cNvSpPr/>
          <p:nvPr/>
        </p:nvSpPr>
        <p:spPr>
          <a:xfrm>
            <a:off x="10220325" y="5438775"/>
            <a:ext cx="1362075" cy="53727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115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Animal rights</a:t>
            </a:r>
            <a:pPr algn="ctr" indent="0" marL="0">
              <a:lnSpc>
                <a:spcPts val="2115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115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perspective</a:t>
            </a:r>
            <a:endParaRPr lang="en-US" sz="1500" dirty="0"/>
          </a:p>
        </p:txBody>
      </p:sp>
      <p:sp>
        <p:nvSpPr>
          <p:cNvPr id="16" name="Text 9"/>
          <p:cNvSpPr/>
          <p:nvPr/>
        </p:nvSpPr>
        <p:spPr>
          <a:xfrm>
            <a:off x="4124325" y="3686175"/>
            <a:ext cx="1341090" cy="138038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174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Using non-</a:t>
            </a:r>
            <a:pPr algn="ctr" indent="0" marL="0">
              <a:lnSpc>
                <a:spcPts val="2174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174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animal</a:t>
            </a:r>
            <a:pPr algn="ctr" indent="0" marL="0">
              <a:lnSpc>
                <a:spcPts val="2174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174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alternatives</a:t>
            </a:r>
            <a:pPr algn="ctr" indent="0" marL="0">
              <a:lnSpc>
                <a:spcPts val="2174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174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wherever</a:t>
            </a:r>
            <a:pPr algn="ctr" indent="0" marL="0">
              <a:lnSpc>
                <a:spcPts val="2174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174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possible.</a:t>
            </a:r>
            <a:endParaRPr lang="en-US" sz="1575" dirty="0"/>
          </a:p>
        </p:txBody>
      </p:sp>
      <p:sp>
        <p:nvSpPr>
          <p:cNvPr id="17" name="Text 10"/>
          <p:cNvSpPr/>
          <p:nvPr/>
        </p:nvSpPr>
        <p:spPr>
          <a:xfrm>
            <a:off x="5591175" y="3686175"/>
            <a:ext cx="1246733" cy="115669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277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Minimising</a:t>
            </a:r>
            <a:pPr algn="ctr" indent="0" marL="0">
              <a:lnSpc>
                <a:spcPts val="2277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277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number</a:t>
            </a:r>
            <a:pPr algn="ctr" indent="0" marL="0">
              <a:lnSpc>
                <a:spcPts val="2277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277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of animals</a:t>
            </a:r>
            <a:pPr algn="ctr" indent="0" marL="0">
              <a:lnSpc>
                <a:spcPts val="2277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277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used.</a:t>
            </a:r>
            <a:endParaRPr lang="en-US" sz="1650" dirty="0"/>
          </a:p>
        </p:txBody>
      </p:sp>
      <p:sp>
        <p:nvSpPr>
          <p:cNvPr id="18" name="Text 11"/>
          <p:cNvSpPr/>
          <p:nvPr/>
        </p:nvSpPr>
        <p:spPr>
          <a:xfrm>
            <a:off x="6934200" y="3686175"/>
            <a:ext cx="1257300" cy="115669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277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Improving</a:t>
            </a:r>
            <a:pPr algn="ctr" indent="0" marL="0">
              <a:lnSpc>
                <a:spcPts val="2277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277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procedures</a:t>
            </a:r>
            <a:pPr algn="ctr" indent="0" marL="0">
              <a:lnSpc>
                <a:spcPts val="2277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277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to reduce</a:t>
            </a:r>
            <a:pPr algn="ctr" indent="0" marL="0">
              <a:lnSpc>
                <a:spcPts val="2277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277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suffering.</a:t>
            </a:r>
            <a:endParaRPr lang="en-US" sz="1650" dirty="0"/>
          </a:p>
        </p:txBody>
      </p:sp>
      <p:sp>
        <p:nvSpPr>
          <p:cNvPr id="19" name="Text 12"/>
          <p:cNvSpPr/>
          <p:nvPr/>
        </p:nvSpPr>
        <p:spPr>
          <a:xfrm>
            <a:off x="3537585" y="3324225"/>
            <a:ext cx="2640330" cy="26000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048"/>
              </a:lnSpc>
              <a:buNone/>
            </a:pPr>
            <a:r>
              <a:rPr lang="en-US" sz="15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Replacement</a:t>
            </a:r>
            <a:endParaRPr lang="en-US" sz="1575" dirty="0"/>
          </a:p>
        </p:txBody>
      </p:sp>
      <p:sp>
        <p:nvSpPr>
          <p:cNvPr id="20" name="Text 13"/>
          <p:cNvSpPr/>
          <p:nvPr/>
        </p:nvSpPr>
        <p:spPr>
          <a:xfrm>
            <a:off x="5139169" y="3324225"/>
            <a:ext cx="2160270" cy="26000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048"/>
              </a:lnSpc>
              <a:buNone/>
            </a:pPr>
            <a:r>
              <a:rPr lang="en-US" sz="15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Reduction</a:t>
            </a:r>
            <a:endParaRPr lang="en-US" sz="1575" dirty="0"/>
          </a:p>
        </p:txBody>
      </p:sp>
      <p:sp>
        <p:nvSpPr>
          <p:cNvPr id="21" name="Text 14"/>
          <p:cNvSpPr/>
          <p:nvPr/>
        </p:nvSpPr>
        <p:spPr>
          <a:xfrm>
            <a:off x="6378401" y="3324225"/>
            <a:ext cx="2400300" cy="26000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048"/>
              </a:lnSpc>
              <a:buNone/>
            </a:pPr>
            <a:r>
              <a:rPr lang="en-US" sz="15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Refinement</a:t>
            </a:r>
            <a:endParaRPr lang="en-US" sz="1575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690" y="2112169"/>
            <a:ext cx="1158180" cy="1165771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157" y="2112169"/>
            <a:ext cx="1133773" cy="1165771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9569" y="2105323"/>
            <a:ext cx="1158180" cy="1172617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8886" y="2105323"/>
            <a:ext cx="1414165" cy="1172617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590550" y="400050"/>
            <a:ext cx="27180540" cy="56242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4428"/>
              </a:lnSpc>
              <a:buNone/>
            </a:pPr>
            <a:r>
              <a:rPr lang="en-US" sz="3075" b="1" dirty="0">
                <a:solidFill>
                  <a:srgbClr val="000A4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Diverse Roles and Identity of Psychologists in Society</a:t>
            </a:r>
            <a:endParaRPr lang="en-US" sz="3075" dirty="0"/>
          </a:p>
        </p:txBody>
      </p:sp>
      <p:sp>
        <p:nvSpPr>
          <p:cNvPr id="8" name="Text 1"/>
          <p:cNvSpPr/>
          <p:nvPr/>
        </p:nvSpPr>
        <p:spPr>
          <a:xfrm>
            <a:off x="590550" y="1133475"/>
            <a:ext cx="26243280" cy="36269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856"/>
              </a:lnSpc>
              <a:buNone/>
            </a:pPr>
            <a:r>
              <a:rPr lang="en-US" sz="2100" b="1" dirty="0">
                <a:solidFill>
                  <a:srgbClr val="000A4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Scientist-Practitioner Model: Bridging Scientific Knowledge and Field Practice</a:t>
            </a:r>
            <a:endParaRPr lang="en-US" sz="2100" dirty="0"/>
          </a:p>
        </p:txBody>
      </p:sp>
      <p:sp>
        <p:nvSpPr>
          <p:cNvPr id="9" name="Text 2"/>
          <p:cNvSpPr/>
          <p:nvPr/>
        </p:nvSpPr>
        <p:spPr>
          <a:xfrm>
            <a:off x="-5485507" y="5953125"/>
            <a:ext cx="24288750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18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Scientist-Practitioner Model: Integrating Scientific Research with Field Practice</a:t>
            </a:r>
            <a:endParaRPr lang="en-US" sz="1875" dirty="0"/>
          </a:p>
        </p:txBody>
      </p:sp>
      <p:sp>
        <p:nvSpPr>
          <p:cNvPr id="10" name="Text 3"/>
          <p:cNvSpPr/>
          <p:nvPr/>
        </p:nvSpPr>
        <p:spPr>
          <a:xfrm>
            <a:off x="1200150" y="3429000"/>
            <a:ext cx="1812578" cy="57596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268"/>
              </a:lnSpc>
              <a:buNone/>
            </a:pPr>
            <a:r>
              <a:rPr lang="en-US" sz="2025" b="1" dirty="0">
                <a:solidFill>
                  <a:srgbClr val="98480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Clinical</a:t>
            </a:r>
            <a:pPr algn="ctr" indent="0" marL="0">
              <a:lnSpc>
                <a:spcPts val="2268"/>
              </a:lnSpc>
              <a:buNone/>
            </a:pPr>
            <a:r>
              <a:rPr lang="en-US" sz="2025" b="1" dirty="0">
                <a:solidFill>
                  <a:srgbClr val="98480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268"/>
              </a:lnSpc>
              <a:buNone/>
            </a:pPr>
            <a:r>
              <a:rPr lang="en-US" sz="2025" b="1" dirty="0">
                <a:solidFill>
                  <a:srgbClr val="98480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Psychologist</a:t>
            </a:r>
            <a:endParaRPr lang="en-US" sz="2025" dirty="0"/>
          </a:p>
        </p:txBody>
      </p:sp>
      <p:sp>
        <p:nvSpPr>
          <p:cNvPr id="11" name="Text 4"/>
          <p:cNvSpPr/>
          <p:nvPr/>
        </p:nvSpPr>
        <p:spPr>
          <a:xfrm>
            <a:off x="4067175" y="3409950"/>
            <a:ext cx="1561058" cy="57596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268"/>
              </a:lnSpc>
              <a:buNone/>
            </a:pPr>
            <a:r>
              <a:rPr lang="en-US" sz="2025" b="1" dirty="0">
                <a:solidFill>
                  <a:srgbClr val="98480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Academic</a:t>
            </a:r>
            <a:pPr algn="ctr" indent="0" marL="0">
              <a:lnSpc>
                <a:spcPts val="2268"/>
              </a:lnSpc>
              <a:buNone/>
            </a:pPr>
            <a:r>
              <a:rPr lang="en-US" sz="2025" b="1" dirty="0">
                <a:solidFill>
                  <a:srgbClr val="98480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268"/>
              </a:lnSpc>
              <a:buNone/>
            </a:pPr>
            <a:r>
              <a:rPr lang="en-US" sz="2025" b="1" dirty="0">
                <a:solidFill>
                  <a:srgbClr val="98480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Researcher</a:t>
            </a:r>
            <a:endParaRPr lang="en-US" sz="2025" dirty="0"/>
          </a:p>
        </p:txBody>
      </p:sp>
      <p:sp>
        <p:nvSpPr>
          <p:cNvPr id="12" name="Text 5"/>
          <p:cNvSpPr/>
          <p:nvPr/>
        </p:nvSpPr>
        <p:spPr>
          <a:xfrm>
            <a:off x="6686550" y="3409950"/>
            <a:ext cx="1624013" cy="55483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184"/>
              </a:lnSpc>
              <a:buNone/>
            </a:pPr>
            <a:r>
              <a:rPr lang="en-US" sz="1950" b="1" dirty="0">
                <a:solidFill>
                  <a:srgbClr val="98480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Teacher and</a:t>
            </a:r>
            <a:pPr algn="ctr" indent="0" marL="0">
              <a:lnSpc>
                <a:spcPts val="2184"/>
              </a:lnSpc>
              <a:buNone/>
            </a:pPr>
            <a:r>
              <a:rPr lang="en-US" sz="1950" b="1" dirty="0">
                <a:solidFill>
                  <a:srgbClr val="98480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184"/>
              </a:lnSpc>
              <a:buNone/>
            </a:pPr>
            <a:r>
              <a:rPr lang="en-US" sz="1950" b="1" dirty="0">
                <a:solidFill>
                  <a:srgbClr val="98480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Trainer</a:t>
            </a:r>
            <a:endParaRPr lang="en-US" sz="1950" dirty="0"/>
          </a:p>
        </p:txBody>
      </p:sp>
      <p:sp>
        <p:nvSpPr>
          <p:cNvPr id="13" name="Text 6"/>
          <p:cNvSpPr/>
          <p:nvPr/>
        </p:nvSpPr>
        <p:spPr>
          <a:xfrm>
            <a:off x="9410700" y="3409950"/>
            <a:ext cx="1655415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1875" b="1" dirty="0">
                <a:solidFill>
                  <a:srgbClr val="98480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Professional</a:t>
            </a:r>
            <a:pPr algn="ctr" indent="0" marL="0">
              <a:lnSpc>
                <a:spcPts val="2100"/>
              </a:lnSpc>
              <a:buNone/>
            </a:pPr>
            <a:r>
              <a:rPr lang="en-US" sz="1875" b="1" dirty="0">
                <a:solidFill>
                  <a:srgbClr val="98480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100"/>
              </a:lnSpc>
              <a:buNone/>
            </a:pPr>
            <a:r>
              <a:rPr lang="en-US" sz="1875" b="1" dirty="0">
                <a:solidFill>
                  <a:srgbClr val="98480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Consultant</a:t>
            </a:r>
            <a:endParaRPr lang="en-US" sz="1875" dirty="0"/>
          </a:p>
        </p:txBody>
      </p:sp>
      <p:sp>
        <p:nvSpPr>
          <p:cNvPr id="14" name="Text 7"/>
          <p:cNvSpPr/>
          <p:nvPr/>
        </p:nvSpPr>
        <p:spPr>
          <a:xfrm>
            <a:off x="771525" y="4057650"/>
            <a:ext cx="2744986" cy="46940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848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Diagnosis and</a:t>
            </a:r>
            <a:pPr algn="ctr" indent="0" marL="0">
              <a:lnSpc>
                <a:spcPts val="1848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848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psychological treatment</a:t>
            </a:r>
            <a:endParaRPr lang="en-US" sz="1650" dirty="0"/>
          </a:p>
        </p:txBody>
      </p:sp>
      <p:sp>
        <p:nvSpPr>
          <p:cNvPr id="15" name="Text 8"/>
          <p:cNvSpPr/>
          <p:nvPr/>
        </p:nvSpPr>
        <p:spPr>
          <a:xfrm>
            <a:off x="3705225" y="4057650"/>
            <a:ext cx="2378273" cy="49083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932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Conducting scientific</a:t>
            </a:r>
            <a:pPr algn="ctr" indent="0" marL="0">
              <a:lnSpc>
                <a:spcPts val="1932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932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studies</a:t>
            </a:r>
            <a:endParaRPr lang="en-US" sz="1725" dirty="0"/>
          </a:p>
        </p:txBody>
      </p:sp>
      <p:sp>
        <p:nvSpPr>
          <p:cNvPr id="16" name="Text 9"/>
          <p:cNvSpPr/>
          <p:nvPr/>
        </p:nvSpPr>
        <p:spPr>
          <a:xfrm>
            <a:off x="6505575" y="4057650"/>
            <a:ext cx="2158305" cy="46940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848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Teaching and</a:t>
            </a:r>
            <a:pPr algn="ctr" indent="0" marL="0">
              <a:lnSpc>
                <a:spcPts val="1848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848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knowledge transfer</a:t>
            </a:r>
            <a:endParaRPr lang="en-US" sz="1650" dirty="0"/>
          </a:p>
        </p:txBody>
      </p:sp>
      <p:sp>
        <p:nvSpPr>
          <p:cNvPr id="17" name="Text 10"/>
          <p:cNvSpPr/>
          <p:nvPr/>
        </p:nvSpPr>
        <p:spPr>
          <a:xfrm>
            <a:off x="9001125" y="4057650"/>
            <a:ext cx="2587823" cy="46940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848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Applying psychological</a:t>
            </a:r>
            <a:pPr algn="ctr" indent="0" marL="0">
              <a:lnSpc>
                <a:spcPts val="1848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848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principles</a:t>
            </a:r>
            <a:endParaRPr lang="en-US" sz="1650" dirty="0"/>
          </a:p>
        </p:txBody>
      </p:sp>
      <p:sp>
        <p:nvSpPr>
          <p:cNvPr id="18" name="Text 11"/>
          <p:cNvSpPr/>
          <p:nvPr/>
        </p:nvSpPr>
        <p:spPr>
          <a:xfrm>
            <a:off x="962025" y="4848225"/>
            <a:ext cx="2409825" cy="49083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932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Hospitals and private</a:t>
            </a:r>
            <a:pPr algn="ctr" indent="0" marL="0">
              <a:lnSpc>
                <a:spcPts val="1932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932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clinics</a:t>
            </a:r>
            <a:endParaRPr lang="en-US" sz="1725" dirty="0"/>
          </a:p>
        </p:txBody>
      </p:sp>
      <p:sp>
        <p:nvSpPr>
          <p:cNvPr id="19" name="Text 12"/>
          <p:cNvSpPr/>
          <p:nvPr/>
        </p:nvSpPr>
        <p:spPr>
          <a:xfrm>
            <a:off x="3886200" y="4848225"/>
            <a:ext cx="1959173" cy="51196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016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Universities and</a:t>
            </a:r>
            <a:pPr algn="ctr" indent="0" marL="0">
              <a:lnSpc>
                <a:spcPts val="2016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016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research centres</a:t>
            </a:r>
            <a:endParaRPr lang="en-US" sz="1800" dirty="0"/>
          </a:p>
        </p:txBody>
      </p:sp>
      <p:sp>
        <p:nvSpPr>
          <p:cNvPr id="20" name="Text 13"/>
          <p:cNvSpPr/>
          <p:nvPr/>
        </p:nvSpPr>
        <p:spPr>
          <a:xfrm>
            <a:off x="4555301" y="4848225"/>
            <a:ext cx="6035040" cy="30182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376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Educational institutions</a:t>
            </a:r>
            <a:endParaRPr lang="en-US" sz="1650" dirty="0"/>
          </a:p>
        </p:txBody>
      </p:sp>
      <p:sp>
        <p:nvSpPr>
          <p:cNvPr id="21" name="Text 14"/>
          <p:cNvSpPr/>
          <p:nvPr/>
        </p:nvSpPr>
        <p:spPr>
          <a:xfrm>
            <a:off x="7398484" y="4848225"/>
            <a:ext cx="5783580" cy="30182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376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Corporations and courts</a:t>
            </a:r>
            <a:endParaRPr lang="en-US" sz="16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094" y="1920180"/>
            <a:ext cx="2779663" cy="2365921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-4215825" y="581025"/>
            <a:ext cx="21396960" cy="53042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4176"/>
              </a:lnSpc>
              <a:buNone/>
            </a:pPr>
            <a:r>
              <a:rPr lang="en-US" sz="3600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Objectivity vs. Subjectivity in Science</a:t>
            </a:r>
            <a:endParaRPr lang="en-US" sz="3600" dirty="0"/>
          </a:p>
        </p:txBody>
      </p:sp>
      <p:sp>
        <p:nvSpPr>
          <p:cNvPr id="5" name="Text 1"/>
          <p:cNvSpPr/>
          <p:nvPr/>
        </p:nvSpPr>
        <p:spPr>
          <a:xfrm>
            <a:off x="838200" y="1647825"/>
            <a:ext cx="2891730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604"/>
              </a:lnSpc>
              <a:buNone/>
            </a:pPr>
            <a:r>
              <a:rPr lang="en-US" sz="2100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Scientific Ideal:</a:t>
            </a:r>
            <a:pPr indent="0" marL="0">
              <a:lnSpc>
                <a:spcPts val="2604"/>
              </a:lnSpc>
              <a:buNone/>
            </a:pPr>
            <a:r>
              <a:rPr lang="en-US" sz="2100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604"/>
              </a:lnSpc>
              <a:buNone/>
            </a:pPr>
            <a:r>
              <a:rPr lang="en-US" sz="2100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Objectivity</a:t>
            </a:r>
            <a:endParaRPr lang="en-US" sz="2100" dirty="0"/>
          </a:p>
        </p:txBody>
      </p:sp>
      <p:sp>
        <p:nvSpPr>
          <p:cNvPr id="6" name="Text 2"/>
          <p:cNvSpPr/>
          <p:nvPr/>
        </p:nvSpPr>
        <p:spPr>
          <a:xfrm>
            <a:off x="7905750" y="1647825"/>
            <a:ext cx="3583186" cy="63787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511"/>
              </a:lnSpc>
              <a:buNone/>
            </a:pPr>
            <a:r>
              <a:rPr lang="en-US" sz="202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Challenge: Inevitable</a:t>
            </a:r>
            <a:pPr indent="0" marL="0">
              <a:lnSpc>
                <a:spcPts val="2511"/>
              </a:lnSpc>
              <a:buNone/>
            </a:pPr>
            <a:r>
              <a:rPr lang="en-US" sz="202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511"/>
              </a:lnSpc>
              <a:buNone/>
            </a:pPr>
            <a:r>
              <a:rPr lang="en-US" sz="202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Subjectivity</a:t>
            </a:r>
            <a:endParaRPr lang="en-US" sz="2025" dirty="0"/>
          </a:p>
        </p:txBody>
      </p:sp>
      <p:sp>
        <p:nvSpPr>
          <p:cNvPr id="7" name="Text 3"/>
          <p:cNvSpPr/>
          <p:nvPr/>
        </p:nvSpPr>
        <p:spPr>
          <a:xfrm>
            <a:off x="771525" y="5038725"/>
            <a:ext cx="11521440" cy="33069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604"/>
              </a:lnSpc>
              <a:buNone/>
            </a:pPr>
            <a:r>
              <a:rPr lang="en-US" sz="2100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Stages of Subjectivity Infiltration:</a:t>
            </a:r>
            <a:endParaRPr lang="en-US" sz="2100" dirty="0"/>
          </a:p>
        </p:txBody>
      </p:sp>
      <p:sp>
        <p:nvSpPr>
          <p:cNvPr id="8" name="Text 4"/>
          <p:cNvSpPr/>
          <p:nvPr/>
        </p:nvSpPr>
        <p:spPr>
          <a:xfrm>
            <a:off x="838200" y="2486025"/>
            <a:ext cx="3729930" cy="207883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046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The scientific method as the</a:t>
            </a:r>
            <a:pPr indent="0" marL="0">
              <a:lnSpc>
                <a:spcPts val="2046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46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foundation of neutral knowledge.</a:t>
            </a:r>
            <a:pPr indent="0" marL="0">
              <a:lnSpc>
                <a:spcPts val="2046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46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Empiricism and objective</a:t>
            </a:r>
            <a:pPr indent="0" marL="0">
              <a:lnSpc>
                <a:spcPts val="2046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46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measurement.</a:t>
            </a:r>
            <a:pPr indent="0" marL="0">
              <a:lnSpc>
                <a:spcPts val="2046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46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Operational definitions and</a:t>
            </a:r>
            <a:pPr indent="0" marL="0">
              <a:lnSpc>
                <a:spcPts val="2046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46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replicability.</a:t>
            </a:r>
            <a:pPr indent="0" marL="0">
              <a:lnSpc>
                <a:spcPts val="2046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46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The pursuit of universal, bias-free</a:t>
            </a:r>
            <a:pPr indent="0" marL="0">
              <a:lnSpc>
                <a:spcPts val="2046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46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truths.</a:t>
            </a:r>
            <a:endParaRPr lang="en-US" sz="1650" dirty="0"/>
          </a:p>
        </p:txBody>
      </p:sp>
      <p:sp>
        <p:nvSpPr>
          <p:cNvPr id="9" name="Text 5"/>
          <p:cNvSpPr/>
          <p:nvPr/>
        </p:nvSpPr>
        <p:spPr>
          <a:xfrm>
            <a:off x="7905750" y="2486025"/>
            <a:ext cx="3970883" cy="207883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046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The psychological researcher is a</a:t>
            </a:r>
            <a:pPr indent="0" marL="0">
              <a:lnSpc>
                <a:spcPts val="2046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46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human studying humans.</a:t>
            </a:r>
            <a:pPr indent="0" marL="0">
              <a:lnSpc>
                <a:spcPts val="2046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46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The influence of personal values and</a:t>
            </a:r>
            <a:pPr indent="0" marL="0">
              <a:lnSpc>
                <a:spcPts val="2046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46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cultural experiences.</a:t>
            </a:r>
            <a:pPr indent="0" marL="0">
              <a:lnSpc>
                <a:spcPts val="2046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46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Bias at every stage of the research</a:t>
            </a:r>
            <a:pPr indent="0" marL="0">
              <a:lnSpc>
                <a:spcPts val="2046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46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process.</a:t>
            </a:r>
            <a:pPr indent="0" marL="0">
              <a:lnSpc>
                <a:spcPts val="2046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46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The impossibility of absolute</a:t>
            </a:r>
            <a:pPr indent="0" marL="0">
              <a:lnSpc>
                <a:spcPts val="2046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46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objectivity.</a:t>
            </a:r>
            <a:endParaRPr lang="en-US" sz="1650" dirty="0"/>
          </a:p>
        </p:txBody>
      </p:sp>
      <p:sp>
        <p:nvSpPr>
          <p:cNvPr id="10" name="Text 6"/>
          <p:cNvSpPr/>
          <p:nvPr/>
        </p:nvSpPr>
        <p:spPr>
          <a:xfrm>
            <a:off x="771525" y="5429250"/>
            <a:ext cx="8601968" cy="98762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592"/>
              </a:lnSpc>
              <a:buNone/>
            </a:pPr>
            <a:r>
              <a:rPr lang="en-US" sz="18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1. Choice of research topic → Reflects the researcher's interests.</a:t>
            </a:r>
            <a:pPr indent="0" marL="0">
              <a:lnSpc>
                <a:spcPts val="2592"/>
              </a:lnSpc>
              <a:buNone/>
            </a:pPr>
            <a:r>
              <a:rPr lang="en-US" sz="18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592"/>
              </a:lnSpc>
              <a:buNone/>
            </a:pPr>
            <a:r>
              <a:rPr lang="en-US" sz="18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2. Design of methodology → Shaped by prior assumptions.</a:t>
            </a:r>
            <a:pPr indent="0" marL="0">
              <a:lnSpc>
                <a:spcPts val="2592"/>
              </a:lnSpc>
              <a:buNone/>
            </a:pPr>
            <a:r>
              <a:rPr lang="en-US" sz="18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592"/>
              </a:lnSpc>
              <a:buNone/>
            </a:pPr>
            <a:r>
              <a:rPr lang="en-US" sz="18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3. Interpretation of findings → Influenced by theoretical orientations.</a:t>
            </a:r>
            <a:endParaRPr lang="en-US" sz="1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65" y="4917132"/>
            <a:ext cx="329059" cy="329059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69" y="3730675"/>
            <a:ext cx="292596" cy="322213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-4777308" y="400050"/>
            <a:ext cx="22631400" cy="57417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4521"/>
              </a:lnSpc>
              <a:buNone/>
            </a:pPr>
            <a:r>
              <a:rPr lang="en-US" sz="3300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Moral and Ethical Values in Clinical Practice</a:t>
            </a:r>
            <a:endParaRPr lang="en-US" sz="3300" dirty="0"/>
          </a:p>
        </p:txBody>
      </p:sp>
      <p:sp>
        <p:nvSpPr>
          <p:cNvPr id="6" name="Text 1"/>
          <p:cNvSpPr/>
          <p:nvPr/>
        </p:nvSpPr>
        <p:spPr>
          <a:xfrm>
            <a:off x="-3768596" y="1085850"/>
            <a:ext cx="20596860" cy="44365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494"/>
              </a:lnSpc>
              <a:buNone/>
            </a:pPr>
            <a:r>
              <a:rPr lang="en-US" sz="2550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Wachtel's Critique of the ‘Neutral Therapist’ Concept</a:t>
            </a:r>
            <a:endParaRPr lang="en-US" sz="2550" dirty="0"/>
          </a:p>
        </p:txBody>
      </p:sp>
      <p:sp>
        <p:nvSpPr>
          <p:cNvPr id="7" name="Text 2"/>
          <p:cNvSpPr/>
          <p:nvPr/>
        </p:nvSpPr>
        <p:spPr>
          <a:xfrm>
            <a:off x="895350" y="1971675"/>
            <a:ext cx="11682413" cy="62626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466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therapist is not a machine — they are a human being carrying their own moral compass,</a:t>
            </a:r>
            <a:pPr indent="0" marL="0">
              <a:lnSpc>
                <a:spcPts val="2466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466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cultural background, and ideas about the good life.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1076325" y="3105150"/>
            <a:ext cx="11734800" cy="60900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398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The Impossibility of Complete Neutrality: The therapist's values inevitably influence the therapeutic</a:t>
            </a:r>
            <a:pPr indent="0" marL="0">
              <a:lnSpc>
                <a:spcPts val="2398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398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process, whether intentional or not.</a:t>
            </a:r>
            <a:endParaRPr lang="en-US" sz="1725" dirty="0"/>
          </a:p>
        </p:txBody>
      </p:sp>
      <p:sp>
        <p:nvSpPr>
          <p:cNvPr id="9" name="Text 4"/>
          <p:cNvSpPr/>
          <p:nvPr/>
        </p:nvSpPr>
        <p:spPr>
          <a:xfrm>
            <a:off x="1381125" y="3752850"/>
            <a:ext cx="5520690" cy="29140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294"/>
              </a:lnSpc>
              <a:buNone/>
            </a:pPr>
            <a:r>
              <a:rPr lang="en-US" sz="17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Areas of Influence:</a:t>
            </a:r>
            <a:endParaRPr lang="en-US" sz="1725" dirty="0"/>
          </a:p>
        </p:txBody>
      </p:sp>
      <p:sp>
        <p:nvSpPr>
          <p:cNvPr id="10" name="Text 5"/>
          <p:cNvSpPr/>
          <p:nvPr/>
        </p:nvSpPr>
        <p:spPr>
          <a:xfrm>
            <a:off x="1685925" y="4038600"/>
            <a:ext cx="6464498" cy="95324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502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Defining ‘psychological health’ and therapeutic goals.</a:t>
            </a:r>
            <a:pPr indent="0" marL="0">
              <a:lnSpc>
                <a:spcPts val="2502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502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Choosing the therapeutic model and techniques.</a:t>
            </a:r>
            <a:pPr indent="0" marL="0">
              <a:lnSpc>
                <a:spcPts val="2502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502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Covert reinforcement of desired behaviours.</a:t>
            </a:r>
            <a:endParaRPr lang="en-US" sz="1800" dirty="0"/>
          </a:p>
        </p:txBody>
      </p:sp>
      <p:sp>
        <p:nvSpPr>
          <p:cNvPr id="11" name="Text 6"/>
          <p:cNvSpPr/>
          <p:nvPr/>
        </p:nvSpPr>
        <p:spPr>
          <a:xfrm>
            <a:off x="1381125" y="4953000"/>
            <a:ext cx="6835140" cy="29140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294"/>
              </a:lnSpc>
              <a:buNone/>
            </a:pPr>
            <a:r>
              <a:rPr lang="en-US" sz="17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The Ethical Alternative:</a:t>
            </a:r>
            <a:endParaRPr lang="en-US" sz="1725" dirty="0"/>
          </a:p>
        </p:txBody>
      </p:sp>
      <p:sp>
        <p:nvSpPr>
          <p:cNvPr id="12" name="Text 7"/>
          <p:cNvSpPr/>
          <p:nvPr/>
        </p:nvSpPr>
        <p:spPr>
          <a:xfrm>
            <a:off x="1685925" y="5238750"/>
            <a:ext cx="7019925" cy="91350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398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Self-awareness of personal values and biases.</a:t>
            </a:r>
            <a:pPr indent="0" marL="0">
              <a:lnSpc>
                <a:spcPts val="2398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398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Transparency with clients about the therapeutic approach.</a:t>
            </a:r>
            <a:pPr indent="0" marL="0">
              <a:lnSpc>
                <a:spcPts val="2398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398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Prioritising the client's values over the therapist's own.</a:t>
            </a:r>
            <a:endParaRPr lang="en-US" sz="1725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9757" y="1392138"/>
            <a:ext cx="1987153" cy="181734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38200" y="600075"/>
            <a:ext cx="10351740" cy="81617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3213"/>
              </a:lnSpc>
              <a:buNone/>
            </a:pPr>
            <a:r>
              <a:rPr lang="en-US" sz="2700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Power Imbalances and the Social Responsibility</a:t>
            </a:r>
            <a:pPr indent="0" marL="0">
              <a:lnSpc>
                <a:spcPts val="3213"/>
              </a:lnSpc>
              <a:buNone/>
            </a:pPr>
            <a:r>
              <a:rPr lang="en-US" sz="2700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3213"/>
              </a:lnSpc>
              <a:buNone/>
            </a:pPr>
            <a:r>
              <a:rPr lang="en-US" sz="2700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of Psychologists</a:t>
            </a:r>
            <a:endParaRPr lang="en-US" sz="2700" dirty="0"/>
          </a:p>
        </p:txBody>
      </p:sp>
      <p:sp>
        <p:nvSpPr>
          <p:cNvPr id="5" name="Text 1"/>
          <p:cNvSpPr/>
          <p:nvPr/>
        </p:nvSpPr>
        <p:spPr>
          <a:xfrm>
            <a:off x="-4170536" y="4743450"/>
            <a:ext cx="21717000" cy="25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981"/>
              </a:lnSpc>
              <a:buNone/>
            </a:pPr>
            <a:r>
              <a:rPr lang="en-US" sz="142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Golden Rule: Avoid dual relationships wherever possible to protect the client from exploitation.</a:t>
            </a:r>
            <a:endParaRPr lang="en-US" sz="1425" dirty="0"/>
          </a:p>
        </p:txBody>
      </p:sp>
      <p:sp>
        <p:nvSpPr>
          <p:cNvPr id="6" name="Text 2"/>
          <p:cNvSpPr/>
          <p:nvPr/>
        </p:nvSpPr>
        <p:spPr>
          <a:xfrm>
            <a:off x="962025" y="1666875"/>
            <a:ext cx="6008370" cy="21535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96"/>
              </a:lnSpc>
              <a:buNone/>
            </a:pPr>
            <a:r>
              <a:rPr lang="en-US" sz="142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Section 1: Power Imbalances</a:t>
            </a:r>
            <a:endParaRPr lang="en-US" sz="1425" dirty="0"/>
          </a:p>
        </p:txBody>
      </p:sp>
      <p:sp>
        <p:nvSpPr>
          <p:cNvPr id="7" name="Text 3"/>
          <p:cNvSpPr/>
          <p:nvPr/>
        </p:nvSpPr>
        <p:spPr>
          <a:xfrm>
            <a:off x="962025" y="3228975"/>
            <a:ext cx="7955280" cy="20404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07"/>
              </a:lnSpc>
              <a:buNone/>
            </a:pPr>
            <a:r>
              <a:rPr lang="en-US" sz="1350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Section 2: Risks of Dual Relationships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962025" y="5295900"/>
            <a:ext cx="7094220" cy="21535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96"/>
              </a:lnSpc>
              <a:buNone/>
            </a:pPr>
            <a:r>
              <a:rPr lang="en-US" sz="142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Section 3: Social Responsibility</a:t>
            </a:r>
            <a:endParaRPr lang="en-US" sz="1425" dirty="0"/>
          </a:p>
        </p:txBody>
      </p:sp>
      <p:sp>
        <p:nvSpPr>
          <p:cNvPr id="9" name="Text 5"/>
          <p:cNvSpPr/>
          <p:nvPr/>
        </p:nvSpPr>
        <p:spPr>
          <a:xfrm>
            <a:off x="1143000" y="1905000"/>
            <a:ext cx="5741640" cy="113332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The therapeutic relationship is inherently unequal.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Sources of the psychologist's power: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Specialist expertise and scientific knowledge.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Professional authority and recognised qualifications.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The client's vulnerability and need for help.</a:t>
            </a:r>
            <a:endParaRPr lang="en-US" sz="1500" dirty="0"/>
          </a:p>
        </p:txBody>
      </p:sp>
      <p:sp>
        <p:nvSpPr>
          <p:cNvPr id="10" name="Text 6"/>
          <p:cNvSpPr/>
          <p:nvPr/>
        </p:nvSpPr>
        <p:spPr>
          <a:xfrm>
            <a:off x="1143000" y="3457575"/>
            <a:ext cx="9985028" cy="102021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Definition: The simultaneous existence of a professional relationship and another type of relationship.</a:t>
            </a:r>
            <a:pPr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Dangerous examples:</a:t>
            </a:r>
            <a:pPr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Social relationships with clients.</a:t>
            </a:r>
            <a:pPr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Business or financial partnerships.</a:t>
            </a:r>
            <a:pPr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Romantic relationships (a serious ethical violation).</a:t>
            </a:r>
            <a:endParaRPr lang="en-US" sz="1350" dirty="0"/>
          </a:p>
        </p:txBody>
      </p:sp>
      <p:sp>
        <p:nvSpPr>
          <p:cNvPr id="11" name="Text 7"/>
          <p:cNvSpPr/>
          <p:nvPr/>
        </p:nvSpPr>
        <p:spPr>
          <a:xfrm>
            <a:off x="1143000" y="5543550"/>
            <a:ext cx="5898803" cy="113332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The broader role of psychology in society: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Advocating for mental health policies.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Public education and combating misinformation.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Socially meaningful research.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Community psychology and preventive interventions.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2026-03-04T09:58:52Z</dcterms:created>
  <dcterms:modified xsi:type="dcterms:W3CDTF">2026-03-04T09:58:52Z</dcterms:modified>
</cp:coreProperties>
</file>